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handoutMasterIdLst>
    <p:handoutMasterId r:id="rId25"/>
  </p:handoutMasterIdLst>
  <p:sldIdLst>
    <p:sldId id="256" r:id="rId2"/>
    <p:sldId id="285" r:id="rId3"/>
    <p:sldId id="287" r:id="rId4"/>
    <p:sldId id="286" r:id="rId5"/>
    <p:sldId id="309" r:id="rId6"/>
    <p:sldId id="259" r:id="rId7"/>
    <p:sldId id="263" r:id="rId8"/>
    <p:sldId id="290" r:id="rId9"/>
    <p:sldId id="291" r:id="rId10"/>
    <p:sldId id="292" r:id="rId11"/>
    <p:sldId id="293" r:id="rId12"/>
    <p:sldId id="294" r:id="rId13"/>
    <p:sldId id="295" r:id="rId14"/>
    <p:sldId id="296" r:id="rId15"/>
    <p:sldId id="297" r:id="rId16"/>
    <p:sldId id="298" r:id="rId17"/>
    <p:sldId id="299" r:id="rId18"/>
    <p:sldId id="300" r:id="rId19"/>
    <p:sldId id="305" r:id="rId20"/>
    <p:sldId id="310" r:id="rId21"/>
    <p:sldId id="302" r:id="rId22"/>
    <p:sldId id="313" r:id="rId23"/>
    <p:sldId id="306" r:id="rId24"/>
  </p:sldIdLst>
  <p:sldSz cx="9144000" cy="6858000" type="screen4x3"/>
  <p:notesSz cx="6797675" cy="99266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6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7C92C5-142B-49B9-A0BF-F8C1B768CAE6}" type="doc">
      <dgm:prSet loTypeId="urn:microsoft.com/office/officeart/2005/8/layout/cycle7" loCatId="cycle" qsTypeId="urn:microsoft.com/office/officeart/2005/8/quickstyle/3d1" qsCatId="3D" csTypeId="urn:microsoft.com/office/officeart/2005/8/colors/colorful2" csCatId="colorful" phldr="1"/>
      <dgm:spPr/>
      <dgm:t>
        <a:bodyPr/>
        <a:lstStyle/>
        <a:p>
          <a:endParaRPr lang="zh-TW" altLang="en-US"/>
        </a:p>
      </dgm:t>
    </dgm:pt>
    <dgm:pt modelId="{7D0C8187-A536-41C8-9E15-666300EF8024}">
      <dgm:prSet phldrT="[文字]"/>
      <dgm:spPr/>
      <dgm:t>
        <a:bodyPr/>
        <a:lstStyle/>
        <a:p>
          <a:r>
            <a:rPr lang="zh-TW" altLang="en-US" b="1" dirty="0" smtClean="0">
              <a:latin typeface="標楷體" pitchFamily="65" charset="-120"/>
              <a:ea typeface="標楷體" pitchFamily="65" charset="-120"/>
            </a:rPr>
            <a:t>整合資源</a:t>
          </a:r>
          <a:endParaRPr lang="zh-TW" altLang="en-US" b="1" dirty="0">
            <a:latin typeface="標楷體" pitchFamily="65" charset="-120"/>
            <a:ea typeface="標楷體" pitchFamily="65" charset="-120"/>
          </a:endParaRPr>
        </a:p>
      </dgm:t>
    </dgm:pt>
    <dgm:pt modelId="{2BE4E63B-73F1-4F79-8187-5AA64C4738CF}" type="parTrans" cxnId="{E71AC9F2-4553-4CDF-9D3C-F7EB97D96474}">
      <dgm:prSet/>
      <dgm:spPr/>
      <dgm:t>
        <a:bodyPr/>
        <a:lstStyle/>
        <a:p>
          <a:endParaRPr lang="zh-TW" altLang="en-US"/>
        </a:p>
      </dgm:t>
    </dgm:pt>
    <dgm:pt modelId="{C2711687-8F5E-466D-8D5C-3F8118F37330}" type="sibTrans" cxnId="{E71AC9F2-4553-4CDF-9D3C-F7EB97D96474}">
      <dgm:prSet/>
      <dgm:spPr/>
      <dgm:t>
        <a:bodyPr/>
        <a:lstStyle/>
        <a:p>
          <a:endParaRPr lang="zh-TW" altLang="en-US"/>
        </a:p>
      </dgm:t>
    </dgm:pt>
    <dgm:pt modelId="{7BE07DC8-9BD1-47C4-8408-8A3AD34CF009}">
      <dgm:prSet phldrT="[文字]"/>
      <dgm:spPr/>
      <dgm:t>
        <a:bodyPr/>
        <a:lstStyle/>
        <a:p>
          <a:r>
            <a:rPr lang="zh-TW" altLang="en-US" b="1" dirty="0" smtClean="0">
              <a:latin typeface="標楷體" pitchFamily="65" charset="-120"/>
              <a:ea typeface="標楷體" pitchFamily="65" charset="-120"/>
            </a:rPr>
            <a:t>審查督導</a:t>
          </a:r>
          <a:endParaRPr lang="zh-TW" altLang="en-US" b="1" dirty="0">
            <a:latin typeface="標楷體" pitchFamily="65" charset="-120"/>
            <a:ea typeface="標楷體" pitchFamily="65" charset="-120"/>
          </a:endParaRPr>
        </a:p>
      </dgm:t>
    </dgm:pt>
    <dgm:pt modelId="{D9536EE7-B32F-4C6F-89BE-263A54346852}" type="parTrans" cxnId="{5959080F-39D1-4138-909D-4CA352ED15C3}">
      <dgm:prSet/>
      <dgm:spPr/>
      <dgm:t>
        <a:bodyPr/>
        <a:lstStyle/>
        <a:p>
          <a:endParaRPr lang="zh-TW" altLang="en-US"/>
        </a:p>
      </dgm:t>
    </dgm:pt>
    <dgm:pt modelId="{467335CD-E1B9-438C-9BF6-98ABE28E9A6A}" type="sibTrans" cxnId="{5959080F-39D1-4138-909D-4CA352ED15C3}">
      <dgm:prSet/>
      <dgm:spPr/>
      <dgm:t>
        <a:bodyPr/>
        <a:lstStyle/>
        <a:p>
          <a:endParaRPr lang="zh-TW" altLang="en-US"/>
        </a:p>
      </dgm:t>
    </dgm:pt>
    <dgm:pt modelId="{4F05511E-0959-4C39-A460-870E4C506348}">
      <dgm:prSet phldrT="[文字]"/>
      <dgm:spPr/>
      <dgm:t>
        <a:bodyPr/>
        <a:lstStyle/>
        <a:p>
          <a:r>
            <a:rPr lang="zh-TW" altLang="en-US" b="1" dirty="0" smtClean="0">
              <a:latin typeface="標楷體" pitchFamily="65" charset="-120"/>
              <a:ea typeface="標楷體" pitchFamily="65" charset="-120"/>
            </a:rPr>
            <a:t>協調爭議</a:t>
          </a:r>
          <a:endParaRPr lang="zh-TW" altLang="en-US" b="1" dirty="0">
            <a:latin typeface="標楷體" pitchFamily="65" charset="-120"/>
            <a:ea typeface="標楷體" pitchFamily="65" charset="-120"/>
          </a:endParaRPr>
        </a:p>
      </dgm:t>
    </dgm:pt>
    <dgm:pt modelId="{4F43157F-6D63-403D-8A8A-38A04CB9727C}" type="parTrans" cxnId="{BBB9E9CA-93F7-4309-B9A3-ABFF48A0C319}">
      <dgm:prSet/>
      <dgm:spPr/>
      <dgm:t>
        <a:bodyPr/>
        <a:lstStyle/>
        <a:p>
          <a:endParaRPr lang="zh-TW" altLang="en-US"/>
        </a:p>
      </dgm:t>
    </dgm:pt>
    <dgm:pt modelId="{C36EE1CD-0E8B-4797-A840-F310EA5B55DF}" type="sibTrans" cxnId="{BBB9E9CA-93F7-4309-B9A3-ABFF48A0C319}">
      <dgm:prSet/>
      <dgm:spPr/>
      <dgm:t>
        <a:bodyPr/>
        <a:lstStyle/>
        <a:p>
          <a:endParaRPr lang="zh-TW" altLang="en-US"/>
        </a:p>
      </dgm:t>
    </dgm:pt>
    <dgm:pt modelId="{68E4470B-A080-4CBA-84F3-FFB164C6E356}" type="pres">
      <dgm:prSet presAssocID="{8B7C92C5-142B-49B9-A0BF-F8C1B768CAE6}" presName="Name0" presStyleCnt="0">
        <dgm:presLayoutVars>
          <dgm:dir/>
          <dgm:resizeHandles val="exact"/>
        </dgm:presLayoutVars>
      </dgm:prSet>
      <dgm:spPr/>
      <dgm:t>
        <a:bodyPr/>
        <a:lstStyle/>
        <a:p>
          <a:endParaRPr lang="zh-TW" altLang="en-US"/>
        </a:p>
      </dgm:t>
    </dgm:pt>
    <dgm:pt modelId="{C29D3A22-F44F-4A6F-AECE-080A0EFB163E}" type="pres">
      <dgm:prSet presAssocID="{7D0C8187-A536-41C8-9E15-666300EF8024}" presName="node" presStyleLbl="node1" presStyleIdx="0" presStyleCnt="3">
        <dgm:presLayoutVars>
          <dgm:bulletEnabled val="1"/>
        </dgm:presLayoutVars>
      </dgm:prSet>
      <dgm:spPr/>
      <dgm:t>
        <a:bodyPr/>
        <a:lstStyle/>
        <a:p>
          <a:endParaRPr lang="zh-TW" altLang="en-US"/>
        </a:p>
      </dgm:t>
    </dgm:pt>
    <dgm:pt modelId="{BD5D46EF-0B29-4AD9-A953-C41AF5E9F4C9}" type="pres">
      <dgm:prSet presAssocID="{C2711687-8F5E-466D-8D5C-3F8118F37330}" presName="sibTrans" presStyleLbl="sibTrans2D1" presStyleIdx="0" presStyleCnt="3"/>
      <dgm:spPr/>
      <dgm:t>
        <a:bodyPr/>
        <a:lstStyle/>
        <a:p>
          <a:endParaRPr lang="zh-TW" altLang="en-US"/>
        </a:p>
      </dgm:t>
    </dgm:pt>
    <dgm:pt modelId="{BE6DD609-2552-423F-96D6-968CD1D7B227}" type="pres">
      <dgm:prSet presAssocID="{C2711687-8F5E-466D-8D5C-3F8118F37330}" presName="connectorText" presStyleLbl="sibTrans2D1" presStyleIdx="0" presStyleCnt="3"/>
      <dgm:spPr/>
      <dgm:t>
        <a:bodyPr/>
        <a:lstStyle/>
        <a:p>
          <a:endParaRPr lang="zh-TW" altLang="en-US"/>
        </a:p>
      </dgm:t>
    </dgm:pt>
    <dgm:pt modelId="{460561BC-C251-47BA-B9EF-0BE8CA0DB36F}" type="pres">
      <dgm:prSet presAssocID="{7BE07DC8-9BD1-47C4-8408-8A3AD34CF009}" presName="node" presStyleLbl="node1" presStyleIdx="1" presStyleCnt="3">
        <dgm:presLayoutVars>
          <dgm:bulletEnabled val="1"/>
        </dgm:presLayoutVars>
      </dgm:prSet>
      <dgm:spPr/>
      <dgm:t>
        <a:bodyPr/>
        <a:lstStyle/>
        <a:p>
          <a:endParaRPr lang="zh-TW" altLang="en-US"/>
        </a:p>
      </dgm:t>
    </dgm:pt>
    <dgm:pt modelId="{77CC8F14-04F7-4541-8D4A-E9A13DA60EE0}" type="pres">
      <dgm:prSet presAssocID="{467335CD-E1B9-438C-9BF6-98ABE28E9A6A}" presName="sibTrans" presStyleLbl="sibTrans2D1" presStyleIdx="1" presStyleCnt="3"/>
      <dgm:spPr/>
      <dgm:t>
        <a:bodyPr/>
        <a:lstStyle/>
        <a:p>
          <a:endParaRPr lang="zh-TW" altLang="en-US"/>
        </a:p>
      </dgm:t>
    </dgm:pt>
    <dgm:pt modelId="{5B9C08AC-8579-4CCC-9F9B-693406893467}" type="pres">
      <dgm:prSet presAssocID="{467335CD-E1B9-438C-9BF6-98ABE28E9A6A}" presName="connectorText" presStyleLbl="sibTrans2D1" presStyleIdx="1" presStyleCnt="3"/>
      <dgm:spPr/>
      <dgm:t>
        <a:bodyPr/>
        <a:lstStyle/>
        <a:p>
          <a:endParaRPr lang="zh-TW" altLang="en-US"/>
        </a:p>
      </dgm:t>
    </dgm:pt>
    <dgm:pt modelId="{37D16090-BC34-4BCB-9D55-28476F6301C6}" type="pres">
      <dgm:prSet presAssocID="{4F05511E-0959-4C39-A460-870E4C506348}" presName="node" presStyleLbl="node1" presStyleIdx="2" presStyleCnt="3">
        <dgm:presLayoutVars>
          <dgm:bulletEnabled val="1"/>
        </dgm:presLayoutVars>
      </dgm:prSet>
      <dgm:spPr/>
      <dgm:t>
        <a:bodyPr/>
        <a:lstStyle/>
        <a:p>
          <a:endParaRPr lang="zh-TW" altLang="en-US"/>
        </a:p>
      </dgm:t>
    </dgm:pt>
    <dgm:pt modelId="{5AA12E79-D977-4B1C-A05D-17CD54340B7B}" type="pres">
      <dgm:prSet presAssocID="{C36EE1CD-0E8B-4797-A840-F310EA5B55DF}" presName="sibTrans" presStyleLbl="sibTrans2D1" presStyleIdx="2" presStyleCnt="3"/>
      <dgm:spPr/>
      <dgm:t>
        <a:bodyPr/>
        <a:lstStyle/>
        <a:p>
          <a:endParaRPr lang="zh-TW" altLang="en-US"/>
        </a:p>
      </dgm:t>
    </dgm:pt>
    <dgm:pt modelId="{38D8D7BB-F492-4661-93C1-C20084C5226F}" type="pres">
      <dgm:prSet presAssocID="{C36EE1CD-0E8B-4797-A840-F310EA5B55DF}" presName="connectorText" presStyleLbl="sibTrans2D1" presStyleIdx="2" presStyleCnt="3"/>
      <dgm:spPr/>
      <dgm:t>
        <a:bodyPr/>
        <a:lstStyle/>
        <a:p>
          <a:endParaRPr lang="zh-TW" altLang="en-US"/>
        </a:p>
      </dgm:t>
    </dgm:pt>
  </dgm:ptLst>
  <dgm:cxnLst>
    <dgm:cxn modelId="{895046D9-BFC4-4E1E-8C8D-0039086A7351}" type="presOf" srcId="{467335CD-E1B9-438C-9BF6-98ABE28E9A6A}" destId="{5B9C08AC-8579-4CCC-9F9B-693406893467}" srcOrd="1" destOrd="0" presId="urn:microsoft.com/office/officeart/2005/8/layout/cycle7"/>
    <dgm:cxn modelId="{2CC6221B-495F-481B-BEB9-FB050442F9C0}" type="presOf" srcId="{467335CD-E1B9-438C-9BF6-98ABE28E9A6A}" destId="{77CC8F14-04F7-4541-8D4A-E9A13DA60EE0}" srcOrd="0" destOrd="0" presId="urn:microsoft.com/office/officeart/2005/8/layout/cycle7"/>
    <dgm:cxn modelId="{5DDB1012-F4D7-4879-8564-39F1CC06A08C}" type="presOf" srcId="{C2711687-8F5E-466D-8D5C-3F8118F37330}" destId="{BE6DD609-2552-423F-96D6-968CD1D7B227}" srcOrd="1" destOrd="0" presId="urn:microsoft.com/office/officeart/2005/8/layout/cycle7"/>
    <dgm:cxn modelId="{D43675EF-701C-4C24-AA29-C83C036E1501}" type="presOf" srcId="{8B7C92C5-142B-49B9-A0BF-F8C1B768CAE6}" destId="{68E4470B-A080-4CBA-84F3-FFB164C6E356}" srcOrd="0" destOrd="0" presId="urn:microsoft.com/office/officeart/2005/8/layout/cycle7"/>
    <dgm:cxn modelId="{6337CD30-FD29-499A-88F3-48CD4623D75A}" type="presOf" srcId="{7BE07DC8-9BD1-47C4-8408-8A3AD34CF009}" destId="{460561BC-C251-47BA-B9EF-0BE8CA0DB36F}" srcOrd="0" destOrd="0" presId="urn:microsoft.com/office/officeart/2005/8/layout/cycle7"/>
    <dgm:cxn modelId="{5959080F-39D1-4138-909D-4CA352ED15C3}" srcId="{8B7C92C5-142B-49B9-A0BF-F8C1B768CAE6}" destId="{7BE07DC8-9BD1-47C4-8408-8A3AD34CF009}" srcOrd="1" destOrd="0" parTransId="{D9536EE7-B32F-4C6F-89BE-263A54346852}" sibTransId="{467335CD-E1B9-438C-9BF6-98ABE28E9A6A}"/>
    <dgm:cxn modelId="{D1FC9702-CCE0-4C4E-965A-902B54E597F2}" type="presOf" srcId="{C36EE1CD-0E8B-4797-A840-F310EA5B55DF}" destId="{38D8D7BB-F492-4661-93C1-C20084C5226F}" srcOrd="1" destOrd="0" presId="urn:microsoft.com/office/officeart/2005/8/layout/cycle7"/>
    <dgm:cxn modelId="{FAC875C4-A475-48AA-9CA2-CCEAEAB2478A}" type="presOf" srcId="{4F05511E-0959-4C39-A460-870E4C506348}" destId="{37D16090-BC34-4BCB-9D55-28476F6301C6}" srcOrd="0" destOrd="0" presId="urn:microsoft.com/office/officeart/2005/8/layout/cycle7"/>
    <dgm:cxn modelId="{E71AC9F2-4553-4CDF-9D3C-F7EB97D96474}" srcId="{8B7C92C5-142B-49B9-A0BF-F8C1B768CAE6}" destId="{7D0C8187-A536-41C8-9E15-666300EF8024}" srcOrd="0" destOrd="0" parTransId="{2BE4E63B-73F1-4F79-8187-5AA64C4738CF}" sibTransId="{C2711687-8F5E-466D-8D5C-3F8118F37330}"/>
    <dgm:cxn modelId="{BBB9E9CA-93F7-4309-B9A3-ABFF48A0C319}" srcId="{8B7C92C5-142B-49B9-A0BF-F8C1B768CAE6}" destId="{4F05511E-0959-4C39-A460-870E4C506348}" srcOrd="2" destOrd="0" parTransId="{4F43157F-6D63-403D-8A8A-38A04CB9727C}" sibTransId="{C36EE1CD-0E8B-4797-A840-F310EA5B55DF}"/>
    <dgm:cxn modelId="{48C1E3FD-7B1E-4558-A16C-DE7075C9C4A2}" type="presOf" srcId="{C2711687-8F5E-466D-8D5C-3F8118F37330}" destId="{BD5D46EF-0B29-4AD9-A953-C41AF5E9F4C9}" srcOrd="0" destOrd="0" presId="urn:microsoft.com/office/officeart/2005/8/layout/cycle7"/>
    <dgm:cxn modelId="{F840DF08-ECD8-48AD-8B21-EED8184603D6}" type="presOf" srcId="{7D0C8187-A536-41C8-9E15-666300EF8024}" destId="{C29D3A22-F44F-4A6F-AECE-080A0EFB163E}" srcOrd="0" destOrd="0" presId="urn:microsoft.com/office/officeart/2005/8/layout/cycle7"/>
    <dgm:cxn modelId="{3059A88F-1FF9-4A1F-B2A5-0B2F202D588E}" type="presOf" srcId="{C36EE1CD-0E8B-4797-A840-F310EA5B55DF}" destId="{5AA12E79-D977-4B1C-A05D-17CD54340B7B}" srcOrd="0" destOrd="0" presId="urn:microsoft.com/office/officeart/2005/8/layout/cycle7"/>
    <dgm:cxn modelId="{E383614B-E350-4668-B950-991B52D217F1}" type="presParOf" srcId="{68E4470B-A080-4CBA-84F3-FFB164C6E356}" destId="{C29D3A22-F44F-4A6F-AECE-080A0EFB163E}" srcOrd="0" destOrd="0" presId="urn:microsoft.com/office/officeart/2005/8/layout/cycle7"/>
    <dgm:cxn modelId="{4A64244B-BF9E-4F47-86BA-0A6D8CC4BB1A}" type="presParOf" srcId="{68E4470B-A080-4CBA-84F3-FFB164C6E356}" destId="{BD5D46EF-0B29-4AD9-A953-C41AF5E9F4C9}" srcOrd="1" destOrd="0" presId="urn:microsoft.com/office/officeart/2005/8/layout/cycle7"/>
    <dgm:cxn modelId="{D4AB1695-B6B8-4507-963F-17589B51568A}" type="presParOf" srcId="{BD5D46EF-0B29-4AD9-A953-C41AF5E9F4C9}" destId="{BE6DD609-2552-423F-96D6-968CD1D7B227}" srcOrd="0" destOrd="0" presId="urn:microsoft.com/office/officeart/2005/8/layout/cycle7"/>
    <dgm:cxn modelId="{39D86011-3859-412C-B828-A8CDE384717C}" type="presParOf" srcId="{68E4470B-A080-4CBA-84F3-FFB164C6E356}" destId="{460561BC-C251-47BA-B9EF-0BE8CA0DB36F}" srcOrd="2" destOrd="0" presId="urn:microsoft.com/office/officeart/2005/8/layout/cycle7"/>
    <dgm:cxn modelId="{DC44AC5E-33B9-4C7C-B49D-78D61BF1C5D3}" type="presParOf" srcId="{68E4470B-A080-4CBA-84F3-FFB164C6E356}" destId="{77CC8F14-04F7-4541-8D4A-E9A13DA60EE0}" srcOrd="3" destOrd="0" presId="urn:microsoft.com/office/officeart/2005/8/layout/cycle7"/>
    <dgm:cxn modelId="{88E5F993-B0FC-4D2A-854E-B5D294C0DAA9}" type="presParOf" srcId="{77CC8F14-04F7-4541-8D4A-E9A13DA60EE0}" destId="{5B9C08AC-8579-4CCC-9F9B-693406893467}" srcOrd="0" destOrd="0" presId="urn:microsoft.com/office/officeart/2005/8/layout/cycle7"/>
    <dgm:cxn modelId="{4CFFD2FB-E621-49A7-95A8-63404029144F}" type="presParOf" srcId="{68E4470B-A080-4CBA-84F3-FFB164C6E356}" destId="{37D16090-BC34-4BCB-9D55-28476F6301C6}" srcOrd="4" destOrd="0" presId="urn:microsoft.com/office/officeart/2005/8/layout/cycle7"/>
    <dgm:cxn modelId="{989BE8AD-A425-4B30-8209-13A826062960}" type="presParOf" srcId="{68E4470B-A080-4CBA-84F3-FFB164C6E356}" destId="{5AA12E79-D977-4B1C-A05D-17CD54340B7B}" srcOrd="5" destOrd="0" presId="urn:microsoft.com/office/officeart/2005/8/layout/cycle7"/>
    <dgm:cxn modelId="{15EC537F-579A-488C-A125-26F03336D56E}" type="presParOf" srcId="{5AA12E79-D977-4B1C-A05D-17CD54340B7B}" destId="{38D8D7BB-F492-4661-93C1-C20084C5226F}"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9D3A22-F44F-4A6F-AECE-080A0EFB163E}">
      <dsp:nvSpPr>
        <dsp:cNvPr id="0" name=""/>
        <dsp:cNvSpPr/>
      </dsp:nvSpPr>
      <dsp:spPr>
        <a:xfrm>
          <a:off x="2027728" y="958"/>
          <a:ext cx="1872862" cy="936431"/>
        </a:xfrm>
        <a:prstGeom prst="roundRect">
          <a:avLst>
            <a:gd name="adj" fmla="val 10000"/>
          </a:avLst>
        </a:prstGeom>
        <a:gradFill rotWithShape="0">
          <a:gsLst>
            <a:gs pos="0">
              <a:schemeClr val="accent2">
                <a:hueOff val="0"/>
                <a:satOff val="0"/>
                <a:lumOff val="0"/>
                <a:alphaOff val="0"/>
                <a:shade val="63000"/>
                <a:satMod val="165000"/>
              </a:schemeClr>
            </a:gs>
            <a:gs pos="30000">
              <a:schemeClr val="accent2">
                <a:hueOff val="0"/>
                <a:satOff val="0"/>
                <a:lumOff val="0"/>
                <a:alphaOff val="0"/>
                <a:shade val="58000"/>
                <a:satMod val="165000"/>
              </a:schemeClr>
            </a:gs>
            <a:gs pos="75000">
              <a:schemeClr val="accent2">
                <a:hueOff val="0"/>
                <a:satOff val="0"/>
                <a:lumOff val="0"/>
                <a:alphaOff val="0"/>
                <a:shade val="30000"/>
                <a:satMod val="175000"/>
              </a:schemeClr>
            </a:gs>
            <a:gs pos="100000">
              <a:schemeClr val="accent2">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zh-TW" altLang="en-US" sz="3100" b="1" kern="1200" dirty="0" smtClean="0">
              <a:latin typeface="標楷體" pitchFamily="65" charset="-120"/>
              <a:ea typeface="標楷體" pitchFamily="65" charset="-120"/>
            </a:rPr>
            <a:t>整合資源</a:t>
          </a:r>
          <a:endParaRPr lang="zh-TW" altLang="en-US" sz="3100" b="1" kern="1200" dirty="0">
            <a:latin typeface="標楷體" pitchFamily="65" charset="-120"/>
            <a:ea typeface="標楷體" pitchFamily="65" charset="-120"/>
          </a:endParaRPr>
        </a:p>
      </dsp:txBody>
      <dsp:txXfrm>
        <a:off x="2055155" y="28385"/>
        <a:ext cx="1818008" cy="881577"/>
      </dsp:txXfrm>
    </dsp:sp>
    <dsp:sp modelId="{BD5D46EF-0B29-4AD9-A953-C41AF5E9F4C9}">
      <dsp:nvSpPr>
        <dsp:cNvPr id="0" name=""/>
        <dsp:cNvSpPr/>
      </dsp:nvSpPr>
      <dsp:spPr>
        <a:xfrm rot="3600000">
          <a:off x="3249491" y="1644212"/>
          <a:ext cx="975380" cy="327750"/>
        </a:xfrm>
        <a:prstGeom prst="leftRightArrow">
          <a:avLst>
            <a:gd name="adj1" fmla="val 60000"/>
            <a:gd name="adj2" fmla="val 50000"/>
          </a:avLst>
        </a:prstGeom>
        <a:gradFill rotWithShape="0">
          <a:gsLst>
            <a:gs pos="0">
              <a:schemeClr val="accent2">
                <a:hueOff val="0"/>
                <a:satOff val="0"/>
                <a:lumOff val="0"/>
                <a:alphaOff val="0"/>
                <a:shade val="63000"/>
                <a:satMod val="165000"/>
              </a:schemeClr>
            </a:gs>
            <a:gs pos="30000">
              <a:schemeClr val="accent2">
                <a:hueOff val="0"/>
                <a:satOff val="0"/>
                <a:lumOff val="0"/>
                <a:alphaOff val="0"/>
                <a:shade val="58000"/>
                <a:satMod val="165000"/>
              </a:schemeClr>
            </a:gs>
            <a:gs pos="75000">
              <a:schemeClr val="accent2">
                <a:hueOff val="0"/>
                <a:satOff val="0"/>
                <a:lumOff val="0"/>
                <a:alphaOff val="0"/>
                <a:shade val="30000"/>
                <a:satMod val="175000"/>
              </a:schemeClr>
            </a:gs>
            <a:gs pos="100000">
              <a:schemeClr val="accent2">
                <a:hueOff val="0"/>
                <a:satOff val="0"/>
                <a:lumOff val="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zh-TW" altLang="en-US" sz="1200" kern="1200"/>
        </a:p>
      </dsp:txBody>
      <dsp:txXfrm>
        <a:off x="3347816" y="1709762"/>
        <a:ext cx="778730" cy="196650"/>
      </dsp:txXfrm>
    </dsp:sp>
    <dsp:sp modelId="{460561BC-C251-47BA-B9EF-0BE8CA0DB36F}">
      <dsp:nvSpPr>
        <dsp:cNvPr id="0" name=""/>
        <dsp:cNvSpPr/>
      </dsp:nvSpPr>
      <dsp:spPr>
        <a:xfrm>
          <a:off x="3573772" y="2678785"/>
          <a:ext cx="1872862" cy="936431"/>
        </a:xfrm>
        <a:prstGeom prst="roundRect">
          <a:avLst>
            <a:gd name="adj" fmla="val 10000"/>
          </a:avLst>
        </a:prstGeom>
        <a:gradFill rotWithShape="0">
          <a:gsLst>
            <a:gs pos="0">
              <a:schemeClr val="accent2">
                <a:hueOff val="-6317677"/>
                <a:satOff val="10648"/>
                <a:lumOff val="-13040"/>
                <a:alphaOff val="0"/>
                <a:shade val="63000"/>
                <a:satMod val="165000"/>
              </a:schemeClr>
            </a:gs>
            <a:gs pos="30000">
              <a:schemeClr val="accent2">
                <a:hueOff val="-6317677"/>
                <a:satOff val="10648"/>
                <a:lumOff val="-13040"/>
                <a:alphaOff val="0"/>
                <a:shade val="58000"/>
                <a:satMod val="165000"/>
              </a:schemeClr>
            </a:gs>
            <a:gs pos="75000">
              <a:schemeClr val="accent2">
                <a:hueOff val="-6317677"/>
                <a:satOff val="10648"/>
                <a:lumOff val="-13040"/>
                <a:alphaOff val="0"/>
                <a:shade val="30000"/>
                <a:satMod val="175000"/>
              </a:schemeClr>
            </a:gs>
            <a:gs pos="100000">
              <a:schemeClr val="accent2">
                <a:hueOff val="-6317677"/>
                <a:satOff val="10648"/>
                <a:lumOff val="-1304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zh-TW" altLang="en-US" sz="3100" b="1" kern="1200" dirty="0" smtClean="0">
              <a:latin typeface="標楷體" pitchFamily="65" charset="-120"/>
              <a:ea typeface="標楷體" pitchFamily="65" charset="-120"/>
            </a:rPr>
            <a:t>審查督導</a:t>
          </a:r>
          <a:endParaRPr lang="zh-TW" altLang="en-US" sz="3100" b="1" kern="1200" dirty="0">
            <a:latin typeface="標楷體" pitchFamily="65" charset="-120"/>
            <a:ea typeface="標楷體" pitchFamily="65" charset="-120"/>
          </a:endParaRPr>
        </a:p>
      </dsp:txBody>
      <dsp:txXfrm>
        <a:off x="3601199" y="2706212"/>
        <a:ext cx="1818008" cy="881577"/>
      </dsp:txXfrm>
    </dsp:sp>
    <dsp:sp modelId="{77CC8F14-04F7-4541-8D4A-E9A13DA60EE0}">
      <dsp:nvSpPr>
        <dsp:cNvPr id="0" name=""/>
        <dsp:cNvSpPr/>
      </dsp:nvSpPr>
      <dsp:spPr>
        <a:xfrm rot="10800000">
          <a:off x="2476469" y="2983126"/>
          <a:ext cx="975380" cy="327750"/>
        </a:xfrm>
        <a:prstGeom prst="leftRightArrow">
          <a:avLst>
            <a:gd name="adj1" fmla="val 60000"/>
            <a:gd name="adj2" fmla="val 50000"/>
          </a:avLst>
        </a:prstGeom>
        <a:gradFill rotWithShape="0">
          <a:gsLst>
            <a:gs pos="0">
              <a:schemeClr val="accent2">
                <a:hueOff val="-6317677"/>
                <a:satOff val="10648"/>
                <a:lumOff val="-13040"/>
                <a:alphaOff val="0"/>
                <a:shade val="63000"/>
                <a:satMod val="165000"/>
              </a:schemeClr>
            </a:gs>
            <a:gs pos="30000">
              <a:schemeClr val="accent2">
                <a:hueOff val="-6317677"/>
                <a:satOff val="10648"/>
                <a:lumOff val="-13040"/>
                <a:alphaOff val="0"/>
                <a:shade val="58000"/>
                <a:satMod val="165000"/>
              </a:schemeClr>
            </a:gs>
            <a:gs pos="75000">
              <a:schemeClr val="accent2">
                <a:hueOff val="-6317677"/>
                <a:satOff val="10648"/>
                <a:lumOff val="-13040"/>
                <a:alphaOff val="0"/>
                <a:shade val="30000"/>
                <a:satMod val="175000"/>
              </a:schemeClr>
            </a:gs>
            <a:gs pos="100000">
              <a:schemeClr val="accent2">
                <a:hueOff val="-6317677"/>
                <a:satOff val="10648"/>
                <a:lumOff val="-13040"/>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zh-TW" altLang="en-US" sz="1200" kern="1200"/>
        </a:p>
      </dsp:txBody>
      <dsp:txXfrm rot="10800000">
        <a:off x="2574794" y="3048676"/>
        <a:ext cx="778730" cy="196650"/>
      </dsp:txXfrm>
    </dsp:sp>
    <dsp:sp modelId="{37D16090-BC34-4BCB-9D55-28476F6301C6}">
      <dsp:nvSpPr>
        <dsp:cNvPr id="0" name=""/>
        <dsp:cNvSpPr/>
      </dsp:nvSpPr>
      <dsp:spPr>
        <a:xfrm>
          <a:off x="481684" y="2678785"/>
          <a:ext cx="1872862" cy="936431"/>
        </a:xfrm>
        <a:prstGeom prst="roundRect">
          <a:avLst>
            <a:gd name="adj" fmla="val 10000"/>
          </a:avLst>
        </a:prstGeom>
        <a:gradFill rotWithShape="0">
          <a:gsLst>
            <a:gs pos="0">
              <a:schemeClr val="accent2">
                <a:hueOff val="-12635355"/>
                <a:satOff val="21297"/>
                <a:lumOff val="-26079"/>
                <a:alphaOff val="0"/>
                <a:shade val="63000"/>
                <a:satMod val="165000"/>
              </a:schemeClr>
            </a:gs>
            <a:gs pos="30000">
              <a:schemeClr val="accent2">
                <a:hueOff val="-12635355"/>
                <a:satOff val="21297"/>
                <a:lumOff val="-26079"/>
                <a:alphaOff val="0"/>
                <a:shade val="58000"/>
                <a:satMod val="165000"/>
              </a:schemeClr>
            </a:gs>
            <a:gs pos="75000">
              <a:schemeClr val="accent2">
                <a:hueOff val="-12635355"/>
                <a:satOff val="21297"/>
                <a:lumOff val="-26079"/>
                <a:alphaOff val="0"/>
                <a:shade val="30000"/>
                <a:satMod val="175000"/>
              </a:schemeClr>
            </a:gs>
            <a:gs pos="100000">
              <a:schemeClr val="accent2">
                <a:hueOff val="-12635355"/>
                <a:satOff val="21297"/>
                <a:lumOff val="-26079"/>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lvl="0" algn="ctr" defTabSz="1377950">
            <a:lnSpc>
              <a:spcPct val="90000"/>
            </a:lnSpc>
            <a:spcBef>
              <a:spcPct val="0"/>
            </a:spcBef>
            <a:spcAft>
              <a:spcPct val="35000"/>
            </a:spcAft>
          </a:pPr>
          <a:r>
            <a:rPr lang="zh-TW" altLang="en-US" sz="3100" b="1" kern="1200" dirty="0" smtClean="0">
              <a:latin typeface="標楷體" pitchFamily="65" charset="-120"/>
              <a:ea typeface="標楷體" pitchFamily="65" charset="-120"/>
            </a:rPr>
            <a:t>協調爭議</a:t>
          </a:r>
          <a:endParaRPr lang="zh-TW" altLang="en-US" sz="3100" b="1" kern="1200" dirty="0">
            <a:latin typeface="標楷體" pitchFamily="65" charset="-120"/>
            <a:ea typeface="標楷體" pitchFamily="65" charset="-120"/>
          </a:endParaRPr>
        </a:p>
      </dsp:txBody>
      <dsp:txXfrm>
        <a:off x="509111" y="2706212"/>
        <a:ext cx="1818008" cy="881577"/>
      </dsp:txXfrm>
    </dsp:sp>
    <dsp:sp modelId="{5AA12E79-D977-4B1C-A05D-17CD54340B7B}">
      <dsp:nvSpPr>
        <dsp:cNvPr id="0" name=""/>
        <dsp:cNvSpPr/>
      </dsp:nvSpPr>
      <dsp:spPr>
        <a:xfrm rot="18000000">
          <a:off x="1703447" y="1644212"/>
          <a:ext cx="975380" cy="327750"/>
        </a:xfrm>
        <a:prstGeom prst="leftRightArrow">
          <a:avLst>
            <a:gd name="adj1" fmla="val 60000"/>
            <a:gd name="adj2" fmla="val 50000"/>
          </a:avLst>
        </a:prstGeom>
        <a:gradFill rotWithShape="0">
          <a:gsLst>
            <a:gs pos="0">
              <a:schemeClr val="accent2">
                <a:hueOff val="-12635355"/>
                <a:satOff val="21297"/>
                <a:lumOff val="-26079"/>
                <a:alphaOff val="0"/>
                <a:shade val="63000"/>
                <a:satMod val="165000"/>
              </a:schemeClr>
            </a:gs>
            <a:gs pos="30000">
              <a:schemeClr val="accent2">
                <a:hueOff val="-12635355"/>
                <a:satOff val="21297"/>
                <a:lumOff val="-26079"/>
                <a:alphaOff val="0"/>
                <a:shade val="58000"/>
                <a:satMod val="165000"/>
              </a:schemeClr>
            </a:gs>
            <a:gs pos="75000">
              <a:schemeClr val="accent2">
                <a:hueOff val="-12635355"/>
                <a:satOff val="21297"/>
                <a:lumOff val="-26079"/>
                <a:alphaOff val="0"/>
                <a:shade val="30000"/>
                <a:satMod val="175000"/>
              </a:schemeClr>
            </a:gs>
            <a:gs pos="100000">
              <a:schemeClr val="accent2">
                <a:hueOff val="-12635355"/>
                <a:satOff val="21297"/>
                <a:lumOff val="-26079"/>
                <a:alphaOff val="0"/>
                <a:shade val="15000"/>
                <a:satMod val="175000"/>
              </a:schemeClr>
            </a:gs>
          </a:gsLst>
          <a:path path="circle">
            <a:fillToRect l="5000" t="100000" r="120000" b="10000"/>
          </a:path>
        </a:gradFill>
        <a:ln>
          <a:noFill/>
        </a:ln>
        <a:effectLst>
          <a:outerShdw blurRad="50800" dist="20000" dir="5400000" rotWithShape="0">
            <a:srgbClr val="000000">
              <a:alpha val="42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zh-TW" altLang="en-US" sz="1200" kern="1200"/>
        </a:p>
      </dsp:txBody>
      <dsp:txXfrm>
        <a:off x="1801772" y="1709762"/>
        <a:ext cx="778730" cy="196650"/>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4897650B-0A5A-4D5F-9BF6-4347581ABA6B}" type="datetimeFigureOut">
              <a:rPr lang="zh-TW" altLang="en-US" smtClean="0"/>
              <a:t>2018/9/6</a:t>
            </a:fld>
            <a:endParaRPr lang="zh-TW" altLang="en-US"/>
          </a:p>
        </p:txBody>
      </p:sp>
      <p:sp>
        <p:nvSpPr>
          <p:cNvPr id="4" name="頁尾版面配置區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CF1D83DA-54A1-4F79-8AF4-1109EC7B43E5}" type="slidenum">
              <a:rPr lang="zh-TW" altLang="en-US" smtClean="0"/>
              <a:t>‹#›</a:t>
            </a:fld>
            <a:endParaRPr lang="zh-TW" altLang="en-US"/>
          </a:p>
        </p:txBody>
      </p:sp>
    </p:spTree>
    <p:extLst>
      <p:ext uri="{BB962C8B-B14F-4D97-AF65-F5344CB8AC3E}">
        <p14:creationId xmlns:p14="http://schemas.microsoft.com/office/powerpoint/2010/main" val="2931566467"/>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Ref idx="1001">
        <a:schemeClr val="bg1"/>
      </p:bgRef>
    </p:bg>
    <p:spTree>
      <p:nvGrpSpPr>
        <p:cNvPr id="1" name=""/>
        <p:cNvGrpSpPr/>
        <p:nvPr/>
      </p:nvGrpSpPr>
      <p:grpSpPr>
        <a:xfrm>
          <a:off x="0" y="0"/>
          <a:ext cx="0" cy="0"/>
          <a:chOff x="0" y="0"/>
          <a:chExt cx="0" cy="0"/>
        </a:xfrm>
      </p:grpSpPr>
      <p:sp>
        <p:nvSpPr>
          <p:cNvPr id="8" name="標題 7"/>
          <p:cNvSpPr>
            <a:spLocks noGrp="1"/>
          </p:cNvSpPr>
          <p:nvPr>
            <p:ph type="ctrTitle"/>
          </p:nvPr>
        </p:nvSpPr>
        <p:spPr>
          <a:xfrm>
            <a:off x="2286000" y="3124200"/>
            <a:ext cx="6172200" cy="1894362"/>
          </a:xfrm>
        </p:spPr>
        <p:txBody>
          <a:bodyPr/>
          <a:lstStyle>
            <a:lvl1pPr>
              <a:defRPr b="1"/>
            </a:lvl1pPr>
          </a:lstStyle>
          <a:p>
            <a:r>
              <a:rPr kumimoji="0" lang="zh-TW" altLang="en-US" smtClean="0"/>
              <a:t>按一下以編輯母片標題樣式</a:t>
            </a:r>
            <a:endParaRPr kumimoji="0" lang="en-US"/>
          </a:p>
        </p:txBody>
      </p:sp>
      <p:sp>
        <p:nvSpPr>
          <p:cNvPr id="9" name="副標題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TW" altLang="en-US" smtClean="0"/>
              <a:t>按一下以編輯母片副標題樣式</a:t>
            </a:r>
            <a:endParaRPr kumimoji="0" lang="en-US"/>
          </a:p>
        </p:txBody>
      </p:sp>
      <p:sp>
        <p:nvSpPr>
          <p:cNvPr id="28" name="日期版面配置區 27"/>
          <p:cNvSpPr>
            <a:spLocks noGrp="1"/>
          </p:cNvSpPr>
          <p:nvPr>
            <p:ph type="dt" sz="half" idx="10"/>
          </p:nvPr>
        </p:nvSpPr>
        <p:spPr bwMode="auto">
          <a:xfrm rot="5400000">
            <a:off x="7764621" y="1174097"/>
            <a:ext cx="2286000" cy="381000"/>
          </a:xfrm>
        </p:spPr>
        <p:txBody>
          <a:bodyPr/>
          <a:lstStyle/>
          <a:p>
            <a:fld id="{3D90B01D-48A4-40DE-925E-4EE90EBD2C54}" type="datetimeFigureOut">
              <a:rPr lang="zh-TW" altLang="en-US" smtClean="0"/>
              <a:pPr/>
              <a:t>2018/9/6</a:t>
            </a:fld>
            <a:endParaRPr lang="zh-TW" altLang="en-US"/>
          </a:p>
        </p:txBody>
      </p:sp>
      <p:sp>
        <p:nvSpPr>
          <p:cNvPr id="17" name="頁尾版面配置區 16"/>
          <p:cNvSpPr>
            <a:spLocks noGrp="1"/>
          </p:cNvSpPr>
          <p:nvPr>
            <p:ph type="ftr" sz="quarter" idx="11"/>
          </p:nvPr>
        </p:nvSpPr>
        <p:spPr bwMode="auto">
          <a:xfrm rot="5400000">
            <a:off x="7077269" y="4181669"/>
            <a:ext cx="3657600" cy="384048"/>
          </a:xfrm>
        </p:spPr>
        <p:txBody>
          <a:bodyPr/>
          <a:lstStyle/>
          <a:p>
            <a:endParaRPr lang="zh-TW" altLang="en-US"/>
          </a:p>
        </p:txBody>
      </p:sp>
      <p:sp>
        <p:nvSpPr>
          <p:cNvPr id="10" name="矩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矩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矩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接點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接點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接點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接點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接點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接點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矩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橢圓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橢圓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橢圓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橢圓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橢圓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投影片編號版面配置區 28"/>
          <p:cNvSpPr>
            <a:spLocks noGrp="1"/>
          </p:cNvSpPr>
          <p:nvPr>
            <p:ph type="sldNum" sz="quarter" idx="12"/>
          </p:nvPr>
        </p:nvSpPr>
        <p:spPr bwMode="auto">
          <a:xfrm>
            <a:off x="1325544" y="4928702"/>
            <a:ext cx="609600" cy="517524"/>
          </a:xfrm>
        </p:spPr>
        <p:txBody>
          <a:bodyPr/>
          <a:lstStyle/>
          <a:p>
            <a:fld id="{4F9192FF-9594-419D-AC06-C68D85188C08}" type="slidenum">
              <a:rPr lang="zh-TW" altLang="en-US" smtClean="0"/>
              <a:pPr/>
              <a:t>‹#›</a:t>
            </a:fld>
            <a:endParaRPr lang="zh-TW" altLang="en-US"/>
          </a:p>
        </p:txBody>
      </p:sp>
    </p:spTree>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3D90B01D-48A4-40DE-925E-4EE90EBD2C54}" type="datetimeFigureOut">
              <a:rPr lang="zh-TW" altLang="en-US" smtClean="0"/>
              <a:pPr/>
              <a:t>2018/9/6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4F9192FF-9594-419D-AC06-C68D85188C08}" type="slidenum">
              <a:rPr lang="zh-TW" altLang="en-US" smtClean="0"/>
              <a:pPr/>
              <a:t>‹#›</a:t>
            </a:fld>
            <a:endParaRPr lang="zh-TW" altLang="en-US"/>
          </a:p>
        </p:txBody>
      </p:sp>
    </p:spTree>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9"/>
            <a:ext cx="1676400" cy="5851525"/>
          </a:xfrm>
        </p:spPr>
        <p:txBody>
          <a:bodyPr vert="eaVert"/>
          <a:lstStyle/>
          <a:p>
            <a:r>
              <a:rPr kumimoji="0" lang="zh-TW" altLang="en-US" smtClean="0"/>
              <a:t>按一下以編輯母片標題樣式</a:t>
            </a:r>
            <a:endParaRPr kumimoji="0" 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4" name="日期版面配置區 3"/>
          <p:cNvSpPr>
            <a:spLocks noGrp="1"/>
          </p:cNvSpPr>
          <p:nvPr>
            <p:ph type="dt" sz="half" idx="10"/>
          </p:nvPr>
        </p:nvSpPr>
        <p:spPr/>
        <p:txBody>
          <a:bodyPr/>
          <a:lstStyle/>
          <a:p>
            <a:fld id="{3D90B01D-48A4-40DE-925E-4EE90EBD2C54}" type="datetimeFigureOut">
              <a:rPr lang="zh-TW" altLang="en-US" smtClean="0"/>
              <a:pPr/>
              <a:t>2018/9/6</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4F9192FF-9594-419D-AC06-C68D85188C08}" type="slidenum">
              <a:rPr lang="zh-TW" altLang="en-US" smtClean="0"/>
              <a:pPr/>
              <a:t>‹#›</a:t>
            </a:fld>
            <a:endParaRPr lang="zh-TW" altLang="en-US"/>
          </a:p>
        </p:txBody>
      </p:sp>
    </p:spTree>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8" name="內容版面配置區 7"/>
          <p:cNvSpPr>
            <a:spLocks noGrp="1"/>
          </p:cNvSpPr>
          <p:nvPr>
            <p:ph sz="quarter" idx="1"/>
          </p:nvPr>
        </p:nvSpPr>
        <p:spPr>
          <a:xfrm>
            <a:off x="457200" y="1600200"/>
            <a:ext cx="7467600" cy="4873752"/>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7" name="日期版面配置區 6"/>
          <p:cNvSpPr>
            <a:spLocks noGrp="1"/>
          </p:cNvSpPr>
          <p:nvPr>
            <p:ph type="dt" sz="half" idx="14"/>
          </p:nvPr>
        </p:nvSpPr>
        <p:spPr/>
        <p:txBody>
          <a:bodyPr rtlCol="0"/>
          <a:lstStyle/>
          <a:p>
            <a:fld id="{3D90B01D-48A4-40DE-925E-4EE90EBD2C54}" type="datetimeFigureOut">
              <a:rPr lang="zh-TW" altLang="en-US" smtClean="0"/>
              <a:pPr/>
              <a:t>2018/9/6</a:t>
            </a:fld>
            <a:endParaRPr lang="zh-TW" altLang="en-US"/>
          </a:p>
        </p:txBody>
      </p:sp>
      <p:sp>
        <p:nvSpPr>
          <p:cNvPr id="9" name="投影片編號版面配置區 8"/>
          <p:cNvSpPr>
            <a:spLocks noGrp="1"/>
          </p:cNvSpPr>
          <p:nvPr>
            <p:ph type="sldNum" sz="quarter" idx="15"/>
          </p:nvPr>
        </p:nvSpPr>
        <p:spPr/>
        <p:txBody>
          <a:bodyPr rtlCol="0"/>
          <a:lstStyle/>
          <a:p>
            <a:fld id="{4F9192FF-9594-419D-AC06-C68D85188C08}" type="slidenum">
              <a:rPr lang="zh-TW" altLang="en-US" smtClean="0"/>
              <a:pPr/>
              <a:t>‹#›</a:t>
            </a:fld>
            <a:endParaRPr lang="zh-TW" altLang="en-US"/>
          </a:p>
        </p:txBody>
      </p:sp>
      <p:sp>
        <p:nvSpPr>
          <p:cNvPr id="10" name="頁尾版面配置區 9"/>
          <p:cNvSpPr>
            <a:spLocks noGrp="1"/>
          </p:cNvSpPr>
          <p:nvPr>
            <p:ph type="ftr" sz="quarter" idx="16"/>
          </p:nvPr>
        </p:nvSpPr>
        <p:spPr/>
        <p:txBody>
          <a:bodyPr rtlCol="0"/>
          <a:lstStyle/>
          <a:p>
            <a:endParaRPr lang="zh-TW" altLang="en-US"/>
          </a:p>
        </p:txBody>
      </p:sp>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章節標題">
    <p:bg>
      <p:bgRef idx="1001">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2286000" y="2895600"/>
            <a:ext cx="6172200" cy="2053590"/>
          </a:xfrm>
        </p:spPr>
        <p:txBody>
          <a:bodyPr/>
          <a:lstStyle>
            <a:lvl1pPr algn="l">
              <a:buNone/>
              <a:defRPr sz="3000" b="1" cap="small" baseline="0"/>
            </a:lvl1pPr>
          </a:lstStyle>
          <a:p>
            <a:r>
              <a:rPr kumimoji="0" lang="zh-TW" altLang="en-US" smtClean="0"/>
              <a:t>按一下以編輯母片標題樣式</a:t>
            </a:r>
            <a:endParaRPr kumimoji="0" lang="en-US"/>
          </a:p>
        </p:txBody>
      </p:sp>
      <p:sp>
        <p:nvSpPr>
          <p:cNvPr id="3" name="文字版面配置區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TW" altLang="en-US" smtClean="0"/>
              <a:t>按一下以編輯母片文字樣式</a:t>
            </a:r>
          </a:p>
        </p:txBody>
      </p:sp>
      <p:sp>
        <p:nvSpPr>
          <p:cNvPr id="4" name="日期版面配置區 3"/>
          <p:cNvSpPr>
            <a:spLocks noGrp="1"/>
          </p:cNvSpPr>
          <p:nvPr>
            <p:ph type="dt" sz="half" idx="10"/>
          </p:nvPr>
        </p:nvSpPr>
        <p:spPr bwMode="auto">
          <a:xfrm rot="5400000">
            <a:off x="7763256" y="1170432"/>
            <a:ext cx="2286000" cy="381000"/>
          </a:xfrm>
        </p:spPr>
        <p:txBody>
          <a:bodyPr/>
          <a:lstStyle/>
          <a:p>
            <a:fld id="{3D90B01D-48A4-40DE-925E-4EE90EBD2C54}" type="datetimeFigureOut">
              <a:rPr lang="zh-TW" altLang="en-US" smtClean="0"/>
              <a:pPr/>
              <a:t>2018/9/6</a:t>
            </a:fld>
            <a:endParaRPr lang="zh-TW" altLang="en-US"/>
          </a:p>
        </p:txBody>
      </p:sp>
      <p:sp>
        <p:nvSpPr>
          <p:cNvPr id="5" name="頁尾版面配置區 4"/>
          <p:cNvSpPr>
            <a:spLocks noGrp="1"/>
          </p:cNvSpPr>
          <p:nvPr>
            <p:ph type="ftr" sz="quarter" idx="11"/>
          </p:nvPr>
        </p:nvSpPr>
        <p:spPr bwMode="auto">
          <a:xfrm rot="5400000">
            <a:off x="7077456" y="4178808"/>
            <a:ext cx="3657600" cy="384048"/>
          </a:xfrm>
        </p:spPr>
        <p:txBody>
          <a:bodyPr/>
          <a:lstStyle/>
          <a:p>
            <a:endParaRPr lang="zh-TW" altLang="en-US"/>
          </a:p>
        </p:txBody>
      </p:sp>
      <p:sp>
        <p:nvSpPr>
          <p:cNvPr id="9" name="矩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接點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接點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接點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接點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接點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矩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橢圓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橢圓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橢圓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橢圓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橢圓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接點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投影片編號版面配置區 5"/>
          <p:cNvSpPr>
            <a:spLocks noGrp="1"/>
          </p:cNvSpPr>
          <p:nvPr>
            <p:ph type="sldNum" sz="quarter" idx="12"/>
          </p:nvPr>
        </p:nvSpPr>
        <p:spPr bwMode="auto">
          <a:xfrm>
            <a:off x="1340616" y="4928702"/>
            <a:ext cx="609600" cy="517524"/>
          </a:xfrm>
        </p:spPr>
        <p:txBody>
          <a:bodyPr/>
          <a:lstStyle/>
          <a:p>
            <a:fld id="{4F9192FF-9594-419D-AC06-C68D85188C08}" type="slidenum">
              <a:rPr lang="zh-TW" altLang="en-US" smtClean="0"/>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5" name="日期版面配置區 4"/>
          <p:cNvSpPr>
            <a:spLocks noGrp="1"/>
          </p:cNvSpPr>
          <p:nvPr>
            <p:ph type="dt" sz="half" idx="10"/>
          </p:nvPr>
        </p:nvSpPr>
        <p:spPr/>
        <p:txBody>
          <a:bodyPr/>
          <a:lstStyle/>
          <a:p>
            <a:fld id="{3D90B01D-48A4-40DE-925E-4EE90EBD2C54}" type="datetimeFigureOut">
              <a:rPr lang="zh-TW" altLang="en-US" smtClean="0"/>
              <a:pPr/>
              <a:t>2018/9/6</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4F9192FF-9594-419D-AC06-C68D85188C08}" type="slidenum">
              <a:rPr lang="zh-TW" altLang="en-US" smtClean="0"/>
              <a:pPr/>
              <a:t>‹#›</a:t>
            </a:fld>
            <a:endParaRPr lang="zh-TW" altLang="en-US"/>
          </a:p>
        </p:txBody>
      </p:sp>
      <p:sp>
        <p:nvSpPr>
          <p:cNvPr id="9" name="內容版面配置區 8"/>
          <p:cNvSpPr>
            <a:spLocks noGrp="1"/>
          </p:cNvSpPr>
          <p:nvPr>
            <p:ph sz="quarter" idx="1"/>
          </p:nvPr>
        </p:nvSpPr>
        <p:spPr>
          <a:xfrm>
            <a:off x="457200" y="1600200"/>
            <a:ext cx="3657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1" name="內容版面配置區 10"/>
          <p:cNvSpPr>
            <a:spLocks noGrp="1"/>
          </p:cNvSpPr>
          <p:nvPr>
            <p:ph sz="quarter" idx="2"/>
          </p:nvPr>
        </p:nvSpPr>
        <p:spPr>
          <a:xfrm>
            <a:off x="4270248" y="1600200"/>
            <a:ext cx="3657600" cy="45720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7543800" cy="1143000"/>
          </a:xfrm>
        </p:spPr>
        <p:txBody>
          <a:bodyPr anchor="b"/>
          <a:lstStyle>
            <a:lvl1pPr>
              <a:defRPr/>
            </a:lvl1pPr>
          </a:lstStyle>
          <a:p>
            <a:r>
              <a:rPr kumimoji="0" lang="zh-TW" altLang="en-US" smtClean="0"/>
              <a:t>按一下以編輯母片標題樣式</a:t>
            </a:r>
            <a:endParaRPr kumimoji="0" lang="en-US"/>
          </a:p>
        </p:txBody>
      </p:sp>
      <p:sp>
        <p:nvSpPr>
          <p:cNvPr id="7" name="日期版面配置區 6"/>
          <p:cNvSpPr>
            <a:spLocks noGrp="1"/>
          </p:cNvSpPr>
          <p:nvPr>
            <p:ph type="dt" sz="half" idx="10"/>
          </p:nvPr>
        </p:nvSpPr>
        <p:spPr/>
        <p:txBody>
          <a:bodyPr/>
          <a:lstStyle/>
          <a:p>
            <a:fld id="{3D90B01D-48A4-40DE-925E-4EE90EBD2C54}" type="datetimeFigureOut">
              <a:rPr lang="zh-TW" altLang="en-US" smtClean="0"/>
              <a:pPr/>
              <a:t>2018/9/6</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4F9192FF-9594-419D-AC06-C68D85188C08}" type="slidenum">
              <a:rPr lang="zh-TW" altLang="en-US" smtClean="0"/>
              <a:pPr/>
              <a:t>‹#›</a:t>
            </a:fld>
            <a:endParaRPr lang="zh-TW" altLang="en-US"/>
          </a:p>
        </p:txBody>
      </p:sp>
      <p:sp>
        <p:nvSpPr>
          <p:cNvPr id="11" name="內容版面配置區 10"/>
          <p:cNvSpPr>
            <a:spLocks noGrp="1"/>
          </p:cNvSpPr>
          <p:nvPr>
            <p:ph sz="quarter" idx="2"/>
          </p:nvPr>
        </p:nvSpPr>
        <p:spPr>
          <a:xfrm>
            <a:off x="457200" y="2362200"/>
            <a:ext cx="3657600" cy="3886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3" name="內容版面配置區 12"/>
          <p:cNvSpPr>
            <a:spLocks noGrp="1"/>
          </p:cNvSpPr>
          <p:nvPr>
            <p:ph sz="quarter" idx="4"/>
          </p:nvPr>
        </p:nvSpPr>
        <p:spPr>
          <a:xfrm>
            <a:off x="4371975" y="2362200"/>
            <a:ext cx="3657600" cy="3886200"/>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12" name="文字版面配置區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TW" altLang="en-US" smtClean="0"/>
              <a:t>按一下以編輯母片文字樣式</a:t>
            </a:r>
          </a:p>
        </p:txBody>
      </p:sp>
      <p:sp>
        <p:nvSpPr>
          <p:cNvPr id="14" name="文字版面配置區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zh-TW" altLang="en-US" smtClean="0"/>
              <a:t>按一下以編輯母片文字樣式</a:t>
            </a:r>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kumimoji="0" lang="zh-TW" altLang="en-US" smtClean="0"/>
              <a:t>按一下以編輯母片標題樣式</a:t>
            </a:r>
            <a:endParaRPr kumimoji="0" lang="en-US"/>
          </a:p>
        </p:txBody>
      </p:sp>
      <p:sp>
        <p:nvSpPr>
          <p:cNvPr id="6" name="日期版面配置區 5"/>
          <p:cNvSpPr>
            <a:spLocks noGrp="1"/>
          </p:cNvSpPr>
          <p:nvPr>
            <p:ph type="dt" sz="half" idx="10"/>
          </p:nvPr>
        </p:nvSpPr>
        <p:spPr/>
        <p:txBody>
          <a:bodyPr rtlCol="0"/>
          <a:lstStyle/>
          <a:p>
            <a:fld id="{3D90B01D-48A4-40DE-925E-4EE90EBD2C54}" type="datetimeFigureOut">
              <a:rPr lang="zh-TW" altLang="en-US" smtClean="0"/>
              <a:pPr/>
              <a:t>2018/9/6</a:t>
            </a:fld>
            <a:endParaRPr lang="zh-TW" altLang="en-US"/>
          </a:p>
        </p:txBody>
      </p:sp>
      <p:sp>
        <p:nvSpPr>
          <p:cNvPr id="7" name="投影片編號版面配置區 6"/>
          <p:cNvSpPr>
            <a:spLocks noGrp="1"/>
          </p:cNvSpPr>
          <p:nvPr>
            <p:ph type="sldNum" sz="quarter" idx="11"/>
          </p:nvPr>
        </p:nvSpPr>
        <p:spPr/>
        <p:txBody>
          <a:bodyPr rtlCol="0"/>
          <a:lstStyle/>
          <a:p>
            <a:fld id="{4F9192FF-9594-419D-AC06-C68D85188C08}" type="slidenum">
              <a:rPr lang="zh-TW" altLang="en-US" smtClean="0"/>
              <a:pPr/>
              <a:t>‹#›</a:t>
            </a:fld>
            <a:endParaRPr lang="zh-TW" altLang="en-US"/>
          </a:p>
        </p:txBody>
      </p:sp>
      <p:sp>
        <p:nvSpPr>
          <p:cNvPr id="8" name="頁尾版面配置區 7"/>
          <p:cNvSpPr>
            <a:spLocks noGrp="1"/>
          </p:cNvSpPr>
          <p:nvPr>
            <p:ph type="ftr" sz="quarter" idx="12"/>
          </p:nvPr>
        </p:nvSpPr>
        <p:spPr/>
        <p:txBody>
          <a:bodyPr rtlCol="0"/>
          <a:lstStyle/>
          <a:p>
            <a:endParaRPr lang="zh-TW" altLang="en-US"/>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3D90B01D-48A4-40DE-925E-4EE90EBD2C54}" type="datetimeFigureOut">
              <a:rPr lang="zh-TW" altLang="en-US" smtClean="0"/>
              <a:pPr/>
              <a:t>2018/9/6</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4F9192FF-9594-419D-AC06-C68D85188C08}" type="slidenum">
              <a:rPr lang="zh-TW" altLang="en-US" smtClean="0"/>
              <a:pPr/>
              <a:t>‹#›</a:t>
            </a:fld>
            <a:endParaRPr lang="zh-TW" altLang="en-US"/>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bg>
      <p:bgRef idx="1001">
        <a:schemeClr val="bg1"/>
      </p:bgRef>
    </p:bg>
    <p:spTree>
      <p:nvGrpSpPr>
        <p:cNvPr id="1" name=""/>
        <p:cNvGrpSpPr/>
        <p:nvPr/>
      </p:nvGrpSpPr>
      <p:grpSpPr>
        <a:xfrm>
          <a:off x="0" y="0"/>
          <a:ext cx="0" cy="0"/>
          <a:chOff x="0" y="0"/>
          <a:chExt cx="0" cy="0"/>
        </a:xfrm>
      </p:grpSpPr>
      <p:sp>
        <p:nvSpPr>
          <p:cNvPr id="10" name="直線接點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標題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zh-TW" altLang="en-US" smtClean="0"/>
              <a:t>按一下以編輯母片標題樣式</a:t>
            </a:r>
            <a:endParaRPr kumimoji="0" lang="en-US"/>
          </a:p>
        </p:txBody>
      </p:sp>
      <p:sp>
        <p:nvSpPr>
          <p:cNvPr id="3" name="文字版面配置區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zh-TW" altLang="en-US" smtClean="0"/>
              <a:t>按一下以編輯母片文字樣式</a:t>
            </a:r>
          </a:p>
        </p:txBody>
      </p:sp>
      <p:sp>
        <p:nvSpPr>
          <p:cNvPr id="8" name="直線接點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接點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接點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矩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接點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橢圓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內容版面配置區 17"/>
          <p:cNvSpPr>
            <a:spLocks noGrp="1"/>
          </p:cNvSpPr>
          <p:nvPr>
            <p:ph sz="quarter" idx="1"/>
          </p:nvPr>
        </p:nvSpPr>
        <p:spPr>
          <a:xfrm>
            <a:off x="304800" y="274320"/>
            <a:ext cx="5638800" cy="6327648"/>
          </a:xfrm>
        </p:spPr>
        <p:txBody>
          <a:bodyPr/>
          <a:lstStyle/>
          <a:p>
            <a:pPr lvl="0" eaLnBrk="1" latinLnBrk="0" hangingPunct="1"/>
            <a:r>
              <a:rPr lang="zh-TW" altLang="en-US" smtClean="0"/>
              <a:t>按一下以編輯母片文字樣式</a:t>
            </a:r>
          </a:p>
          <a:p>
            <a:pPr lvl="1" eaLnBrk="1" latinLnBrk="0" hangingPunct="1"/>
            <a:r>
              <a:rPr lang="zh-TW" altLang="en-US" smtClean="0"/>
              <a:t>第二層</a:t>
            </a:r>
          </a:p>
          <a:p>
            <a:pPr lvl="2" eaLnBrk="1" latinLnBrk="0" hangingPunct="1"/>
            <a:r>
              <a:rPr lang="zh-TW" altLang="en-US" smtClean="0"/>
              <a:t>第三層</a:t>
            </a:r>
          </a:p>
          <a:p>
            <a:pPr lvl="3" eaLnBrk="1" latinLnBrk="0" hangingPunct="1"/>
            <a:r>
              <a:rPr lang="zh-TW" altLang="en-US" smtClean="0"/>
              <a:t>第四層</a:t>
            </a:r>
          </a:p>
          <a:p>
            <a:pPr lvl="4" eaLnBrk="1" latinLnBrk="0" hangingPunct="1"/>
            <a:r>
              <a:rPr lang="zh-TW" altLang="en-US" smtClean="0"/>
              <a:t>第五層</a:t>
            </a:r>
            <a:endParaRPr kumimoji="0" lang="en-US"/>
          </a:p>
        </p:txBody>
      </p:sp>
      <p:sp>
        <p:nvSpPr>
          <p:cNvPr id="21" name="日期版面配置區 20"/>
          <p:cNvSpPr>
            <a:spLocks noGrp="1"/>
          </p:cNvSpPr>
          <p:nvPr>
            <p:ph type="dt" sz="half" idx="14"/>
          </p:nvPr>
        </p:nvSpPr>
        <p:spPr/>
        <p:txBody>
          <a:bodyPr rtlCol="0"/>
          <a:lstStyle/>
          <a:p>
            <a:fld id="{3D90B01D-48A4-40DE-925E-4EE90EBD2C54}" type="datetimeFigureOut">
              <a:rPr lang="zh-TW" altLang="en-US" smtClean="0"/>
              <a:pPr/>
              <a:t>2018/9/6</a:t>
            </a:fld>
            <a:endParaRPr lang="zh-TW" altLang="en-US"/>
          </a:p>
        </p:txBody>
      </p:sp>
      <p:sp>
        <p:nvSpPr>
          <p:cNvPr id="22" name="投影片編號版面配置區 21"/>
          <p:cNvSpPr>
            <a:spLocks noGrp="1"/>
          </p:cNvSpPr>
          <p:nvPr>
            <p:ph type="sldNum" sz="quarter" idx="15"/>
          </p:nvPr>
        </p:nvSpPr>
        <p:spPr/>
        <p:txBody>
          <a:bodyPr rtlCol="0"/>
          <a:lstStyle/>
          <a:p>
            <a:fld id="{4F9192FF-9594-419D-AC06-C68D85188C08}" type="slidenum">
              <a:rPr lang="zh-TW" altLang="en-US" smtClean="0"/>
              <a:pPr/>
              <a:t>‹#›</a:t>
            </a:fld>
            <a:endParaRPr lang="zh-TW" altLang="en-US"/>
          </a:p>
        </p:txBody>
      </p:sp>
      <p:sp>
        <p:nvSpPr>
          <p:cNvPr id="23" name="頁尾版面配置區 22"/>
          <p:cNvSpPr>
            <a:spLocks noGrp="1"/>
          </p:cNvSpPr>
          <p:nvPr>
            <p:ph type="ftr" sz="quarter" idx="16"/>
          </p:nvPr>
        </p:nvSpPr>
        <p:spPr/>
        <p:txBody>
          <a:bodyPr rtlCol="0"/>
          <a:lstStyle/>
          <a:p>
            <a:endParaRPr lang="zh-TW" altLang="en-US"/>
          </a:p>
        </p:txBody>
      </p:sp>
    </p:spTree>
  </p:cSld>
  <p:clrMapOvr>
    <a:overrideClrMapping bg1="lt1" tx1="dk1" bg2="lt2" tx2="dk2" accent1="accent1" accent2="accent2" accent3="accent3" accent4="accent4" accent5="accent5" accent6="accent6" hlink="hlink" folHlink="folHlink"/>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9" name="直線接點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橢圓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標題 1"/>
          <p:cNvSpPr>
            <a:spLocks noGrp="1"/>
          </p:cNvSpPr>
          <p:nvPr>
            <p:ph type="title"/>
          </p:nvPr>
        </p:nvSpPr>
        <p:spPr>
          <a:xfrm rot="5400000">
            <a:off x="3350133" y="3200400"/>
            <a:ext cx="6309360" cy="457200"/>
          </a:xfrm>
        </p:spPr>
        <p:txBody>
          <a:bodyPr anchor="b"/>
          <a:lstStyle>
            <a:lvl1pPr algn="l">
              <a:buNone/>
              <a:defRPr sz="2000" b="1"/>
            </a:lvl1pPr>
          </a:lstStyle>
          <a:p>
            <a:r>
              <a:rPr kumimoji="0" lang="zh-TW" altLang="en-US" smtClean="0"/>
              <a:t>按一下以編輯母片標題樣式</a:t>
            </a:r>
            <a:endParaRPr kumimoji="0" lang="en-US"/>
          </a:p>
        </p:txBody>
      </p:sp>
      <p:sp>
        <p:nvSpPr>
          <p:cNvPr id="3" name="圖片版面配置區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zh-TW" altLang="en-US" smtClean="0"/>
              <a:t>按一下圖示以新增圖片</a:t>
            </a:r>
            <a:endParaRPr kumimoji="0" lang="en-US" dirty="0"/>
          </a:p>
        </p:txBody>
      </p:sp>
      <p:sp>
        <p:nvSpPr>
          <p:cNvPr id="4" name="文字版面配置區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zh-TW" altLang="en-US" smtClean="0"/>
              <a:t>按一下以編輯母片文字樣式</a:t>
            </a:r>
          </a:p>
        </p:txBody>
      </p:sp>
      <p:sp>
        <p:nvSpPr>
          <p:cNvPr id="10" name="直線接點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矩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接點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接點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接點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期版面配置區 16"/>
          <p:cNvSpPr>
            <a:spLocks noGrp="1"/>
          </p:cNvSpPr>
          <p:nvPr>
            <p:ph type="dt" sz="half" idx="10"/>
          </p:nvPr>
        </p:nvSpPr>
        <p:spPr/>
        <p:txBody>
          <a:bodyPr rtlCol="0"/>
          <a:lstStyle/>
          <a:p>
            <a:fld id="{3D90B01D-48A4-40DE-925E-4EE90EBD2C54}" type="datetimeFigureOut">
              <a:rPr lang="zh-TW" altLang="en-US" smtClean="0"/>
              <a:pPr/>
              <a:t>2018/9/6</a:t>
            </a:fld>
            <a:endParaRPr lang="zh-TW" altLang="en-US"/>
          </a:p>
        </p:txBody>
      </p:sp>
      <p:sp>
        <p:nvSpPr>
          <p:cNvPr id="18" name="投影片編號版面配置區 17"/>
          <p:cNvSpPr>
            <a:spLocks noGrp="1"/>
          </p:cNvSpPr>
          <p:nvPr>
            <p:ph type="sldNum" sz="quarter" idx="11"/>
          </p:nvPr>
        </p:nvSpPr>
        <p:spPr/>
        <p:txBody>
          <a:bodyPr rtlCol="0"/>
          <a:lstStyle/>
          <a:p>
            <a:fld id="{4F9192FF-9594-419D-AC06-C68D85188C08}" type="slidenum">
              <a:rPr lang="zh-TW" altLang="en-US" smtClean="0"/>
              <a:pPr/>
              <a:t>‹#›</a:t>
            </a:fld>
            <a:endParaRPr lang="zh-TW" altLang="en-US"/>
          </a:p>
        </p:txBody>
      </p:sp>
      <p:sp>
        <p:nvSpPr>
          <p:cNvPr id="21" name="頁尾版面配置區 20"/>
          <p:cNvSpPr>
            <a:spLocks noGrp="1"/>
          </p:cNvSpPr>
          <p:nvPr>
            <p:ph type="ftr" sz="quarter" idx="12"/>
          </p:nvPr>
        </p:nvSpPr>
        <p:spPr/>
        <p:txBody>
          <a:bodyPr rtlCol="0"/>
          <a:lstStyle/>
          <a:p>
            <a:endParaRPr lang="zh-TW" altLang="en-US"/>
          </a:p>
        </p:txBody>
      </p:sp>
    </p:spTree>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接點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標題版面配置區 21"/>
          <p:cNvSpPr>
            <a:spLocks noGrp="1"/>
          </p:cNvSpPr>
          <p:nvPr>
            <p:ph type="title"/>
          </p:nvPr>
        </p:nvSpPr>
        <p:spPr>
          <a:xfrm>
            <a:off x="457200" y="274638"/>
            <a:ext cx="7467600" cy="1143000"/>
          </a:xfrm>
          <a:prstGeom prst="rect">
            <a:avLst/>
          </a:prstGeom>
        </p:spPr>
        <p:txBody>
          <a:bodyPr vert="horz" anchor="b">
            <a:normAutofit/>
          </a:bodyPr>
          <a:lstStyle/>
          <a:p>
            <a:r>
              <a:rPr kumimoji="0" lang="zh-TW" altLang="en-US" smtClean="0"/>
              <a:t>按一下以編輯母片標題樣式</a:t>
            </a:r>
            <a:endParaRPr kumimoji="0" lang="en-US"/>
          </a:p>
        </p:txBody>
      </p:sp>
      <p:sp>
        <p:nvSpPr>
          <p:cNvPr id="13" name="文字版面配置區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zh-TW" altLang="en-US" smtClean="0"/>
              <a:t>按一下以編輯母片文字樣式</a:t>
            </a:r>
          </a:p>
          <a:p>
            <a:pPr lvl="1" eaLnBrk="1" latinLnBrk="0" hangingPunct="1"/>
            <a:r>
              <a:rPr kumimoji="0" lang="zh-TW" altLang="en-US" smtClean="0"/>
              <a:t>第二層</a:t>
            </a:r>
          </a:p>
          <a:p>
            <a:pPr lvl="2" eaLnBrk="1" latinLnBrk="0" hangingPunct="1"/>
            <a:r>
              <a:rPr kumimoji="0" lang="zh-TW" altLang="en-US" smtClean="0"/>
              <a:t>第三層</a:t>
            </a:r>
          </a:p>
          <a:p>
            <a:pPr lvl="3" eaLnBrk="1" latinLnBrk="0" hangingPunct="1"/>
            <a:r>
              <a:rPr kumimoji="0" lang="zh-TW" altLang="en-US" smtClean="0"/>
              <a:t>第四層</a:t>
            </a:r>
          </a:p>
          <a:p>
            <a:pPr lvl="4" eaLnBrk="1" latinLnBrk="0" hangingPunct="1"/>
            <a:r>
              <a:rPr kumimoji="0" lang="zh-TW" altLang="en-US" smtClean="0"/>
              <a:t>第五層</a:t>
            </a:r>
            <a:endParaRPr kumimoji="0" lang="en-US"/>
          </a:p>
        </p:txBody>
      </p:sp>
      <p:sp>
        <p:nvSpPr>
          <p:cNvPr id="14" name="日期版面配置區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3D90B01D-48A4-40DE-925E-4EE90EBD2C54}" type="datetimeFigureOut">
              <a:rPr lang="zh-TW" altLang="en-US" smtClean="0"/>
              <a:pPr/>
              <a:t>2018/9/6</a:t>
            </a:fld>
            <a:endParaRPr lang="zh-TW" altLang="en-US"/>
          </a:p>
        </p:txBody>
      </p:sp>
      <p:sp>
        <p:nvSpPr>
          <p:cNvPr id="3" name="頁尾版面配置區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zh-TW" altLang="en-US"/>
          </a:p>
        </p:txBody>
      </p:sp>
      <p:sp>
        <p:nvSpPr>
          <p:cNvPr id="7" name="直線接點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接點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矩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接點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橢圓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投影片編號版面配置區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F9192FF-9594-419D-AC06-C68D85188C08}"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p:fade/>
  </p:transition>
  <p:timing>
    <p:tnLst>
      <p:par>
        <p:cTn id="1" dur="indefinite" restart="never" nodeType="tmRoot"/>
      </p:par>
    </p:tnLst>
  </p:timing>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163.21.204.99/manual/%E8%87%BA%E5%8C%97%E5%B8%82%E7%89%B9%E6%AE%8A%E6%95%99%E8%82%B2%E6%8E%A8%E8%A1%8C%E5%A7%94%E5%93%A1%E6%9C%83%E5%B7%A5%E4%BD%9C%E6%89%8B%E5%86%8A(103%E5%B9%B4%E4%BF%AE%E8%A8%82%E7%89%88).pdf"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set.edu.tw/"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www.syrc.tp.edu.tw/index.php?act=product&amp;CategoryID=90"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標題 3"/>
          <p:cNvSpPr>
            <a:spLocks noGrp="1"/>
          </p:cNvSpPr>
          <p:nvPr>
            <p:ph type="ctrTitle"/>
          </p:nvPr>
        </p:nvSpPr>
        <p:spPr>
          <a:xfrm>
            <a:off x="1845939" y="332656"/>
            <a:ext cx="6172200" cy="1894362"/>
          </a:xfrm>
        </p:spPr>
        <p:txBody>
          <a:bodyPr>
            <a:normAutofit/>
          </a:bodyPr>
          <a:lstStyle/>
          <a:p>
            <a:r>
              <a:rPr lang="zh-TW" altLang="en-US" sz="3600" dirty="0">
                <a:latin typeface="標楷體" pitchFamily="65" charset="-120"/>
                <a:ea typeface="標楷體" pitchFamily="65" charset="-120"/>
              </a:rPr>
              <a:t>臺北市特殊教育推行</a:t>
            </a:r>
            <a:r>
              <a:rPr lang="zh-TW" altLang="en-US" sz="3600" dirty="0" smtClean="0">
                <a:latin typeface="標楷體" pitchFamily="65" charset="-120"/>
                <a:ea typeface="標楷體" pitchFamily="65" charset="-120"/>
              </a:rPr>
              <a:t>委員會</a:t>
            </a:r>
            <a:r>
              <a:rPr lang="en-US" altLang="zh-TW" sz="3600" dirty="0" smtClean="0">
                <a:latin typeface="標楷體" pitchFamily="65" charset="-120"/>
                <a:ea typeface="標楷體" pitchFamily="65" charset="-120"/>
              </a:rPr>
              <a:t/>
            </a:r>
            <a:br>
              <a:rPr lang="en-US" altLang="zh-TW" sz="3600" dirty="0" smtClean="0">
                <a:latin typeface="標楷體" pitchFamily="65" charset="-120"/>
                <a:ea typeface="標楷體" pitchFamily="65" charset="-120"/>
              </a:rPr>
            </a:br>
            <a:r>
              <a:rPr lang="zh-TW" altLang="en-US" sz="3600" dirty="0" smtClean="0">
                <a:latin typeface="標楷體" pitchFamily="65" charset="-120"/>
                <a:ea typeface="標楷體" pitchFamily="65" charset="-120"/>
              </a:rPr>
              <a:t>校園運作知能研習</a:t>
            </a:r>
            <a:endParaRPr lang="zh-TW" altLang="en-US" sz="3600" dirty="0">
              <a:latin typeface="標楷體" pitchFamily="65" charset="-120"/>
              <a:ea typeface="標楷體" pitchFamily="65" charset="-120"/>
            </a:endParaRPr>
          </a:p>
        </p:txBody>
      </p:sp>
      <p:sp>
        <p:nvSpPr>
          <p:cNvPr id="3" name="副標題 2"/>
          <p:cNvSpPr>
            <a:spLocks noGrp="1"/>
          </p:cNvSpPr>
          <p:nvPr>
            <p:ph type="subTitle" idx="1"/>
          </p:nvPr>
        </p:nvSpPr>
        <p:spPr>
          <a:xfrm>
            <a:off x="667038" y="4869160"/>
            <a:ext cx="6172200" cy="1244616"/>
          </a:xfrm>
        </p:spPr>
        <p:txBody>
          <a:bodyPr>
            <a:noAutofit/>
          </a:bodyPr>
          <a:lstStyle/>
          <a:p>
            <a:pPr algn="ctr"/>
            <a:r>
              <a:rPr lang="zh-TW" altLang="en-US" sz="2400" b="1" smtClean="0">
                <a:solidFill>
                  <a:srgbClr val="7030A0"/>
                </a:solidFill>
                <a:latin typeface="標楷體" pitchFamily="65" charset="-120"/>
                <a:ea typeface="標楷體" pitchFamily="65" charset="-120"/>
              </a:rPr>
              <a:t>     </a:t>
            </a:r>
            <a:endParaRPr lang="en-US" altLang="zh-TW" sz="2800" b="1" dirty="0" smtClean="0">
              <a:solidFill>
                <a:srgbClr val="7030A0"/>
              </a:solidFill>
              <a:latin typeface="標楷體" pitchFamily="65" charset="-120"/>
              <a:ea typeface="標楷體" pitchFamily="65" charset="-120"/>
            </a:endParaRPr>
          </a:p>
        </p:txBody>
      </p:sp>
      <p:grpSp>
        <p:nvGrpSpPr>
          <p:cNvPr id="2" name="群組 1"/>
          <p:cNvGrpSpPr/>
          <p:nvPr/>
        </p:nvGrpSpPr>
        <p:grpSpPr>
          <a:xfrm>
            <a:off x="5772151" y="2142027"/>
            <a:ext cx="2778355" cy="3370232"/>
            <a:chOff x="5772151" y="2142027"/>
            <a:chExt cx="2778355" cy="3370232"/>
          </a:xfrm>
        </p:grpSpPr>
        <p:pic>
          <p:nvPicPr>
            <p:cNvPr id="8" name="Picture 2"/>
            <p:cNvPicPr>
              <a:picLocks noChangeAspect="1" noChangeArrowheads="1"/>
            </p:cNvPicPr>
            <p:nvPr/>
          </p:nvPicPr>
          <p:blipFill>
            <a:blip r:embed="rId2" cstate="print"/>
            <a:srcRect l="51089" t="5625" r="16263" b="6001"/>
            <a:stretch>
              <a:fillRect/>
            </a:stretch>
          </p:blipFill>
          <p:spPr bwMode="auto">
            <a:xfrm rot="485919">
              <a:off x="6680666" y="2986760"/>
              <a:ext cx="1869840" cy="2525499"/>
            </a:xfrm>
            <a:prstGeom prst="rect">
              <a:avLst/>
            </a:prstGeom>
            <a:ln>
              <a:noFill/>
            </a:ln>
            <a:effectLst>
              <a:outerShdw blurRad="190500" algn="tl" rotWithShape="0">
                <a:srgbClr val="000000">
                  <a:alpha val="70000"/>
                </a:srgbClr>
              </a:outerShdw>
            </a:effectLst>
          </p:spPr>
        </p:pic>
        <p:pic>
          <p:nvPicPr>
            <p:cNvPr id="2050" name="Picture 2">
              <a:hlinkClick r:id="rId3"/>
            </p:cNvPr>
            <p:cNvPicPr>
              <a:picLocks noChangeAspect="1" noChangeArrowheads="1"/>
            </p:cNvPicPr>
            <p:nvPr/>
          </p:nvPicPr>
          <p:blipFill>
            <a:blip r:embed="rId2" cstate="print"/>
            <a:srcRect l="51089" t="5625" r="16263" b="6001"/>
            <a:stretch>
              <a:fillRect/>
            </a:stretch>
          </p:blipFill>
          <p:spPr bwMode="auto">
            <a:xfrm rot="20710107">
              <a:off x="5772151" y="2142027"/>
              <a:ext cx="2134174" cy="2882521"/>
            </a:xfrm>
            <a:prstGeom prst="rect">
              <a:avLst/>
            </a:prstGeom>
            <a:ln>
              <a:noFill/>
            </a:ln>
            <a:effectLst>
              <a:outerShdw blurRad="190500" algn="tl" rotWithShape="0">
                <a:srgbClr val="000000">
                  <a:alpha val="70000"/>
                </a:srgbClr>
              </a:outerShdw>
            </a:effectLst>
          </p:spPr>
        </p:pic>
      </p:gr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3568" y="0"/>
            <a:ext cx="7467600" cy="1143000"/>
          </a:xfrm>
        </p:spPr>
        <p:txBody>
          <a:bodyPr>
            <a:normAutofit/>
          </a:bodyPr>
          <a:lstStyle/>
          <a:p>
            <a:pPr algn="ctr"/>
            <a:r>
              <a:rPr lang="zh-TW" altLang="en-US" sz="3600" b="1" dirty="0" smtClean="0">
                <a:latin typeface="標楷體" pitchFamily="65" charset="-120"/>
                <a:ea typeface="標楷體" pitchFamily="65" charset="-120"/>
              </a:rPr>
              <a:t>學校</a:t>
            </a:r>
            <a:r>
              <a:rPr lang="zh-TW" altLang="zh-TW" sz="3600" b="1" dirty="0" smtClean="0">
                <a:latin typeface="標楷體" pitchFamily="65" charset="-120"/>
                <a:ea typeface="標楷體" pitchFamily="65" charset="-120"/>
              </a:rPr>
              <a:t>特</a:t>
            </a:r>
            <a:r>
              <a:rPr lang="zh-TW" altLang="en-US" sz="3600" b="1" dirty="0" smtClean="0">
                <a:latin typeface="標楷體" pitchFamily="65" charset="-120"/>
                <a:ea typeface="標楷體" pitchFamily="65" charset="-120"/>
              </a:rPr>
              <a:t>教</a:t>
            </a:r>
            <a:r>
              <a:rPr lang="zh-TW" altLang="zh-TW" sz="3600" b="1" dirty="0" smtClean="0">
                <a:latin typeface="標楷體" pitchFamily="65" charset="-120"/>
                <a:ea typeface="標楷體" pitchFamily="65" charset="-120"/>
              </a:rPr>
              <a:t>推</a:t>
            </a:r>
            <a:r>
              <a:rPr lang="zh-TW" altLang="en-US" sz="3600" b="1" dirty="0" smtClean="0">
                <a:latin typeface="標楷體" pitchFamily="65" charset="-120"/>
                <a:ea typeface="標楷體" pitchFamily="65" charset="-120"/>
              </a:rPr>
              <a:t>行委員會</a:t>
            </a:r>
            <a:r>
              <a:rPr lang="zh-TW" altLang="zh-TW" sz="3600" b="1" dirty="0" smtClean="0">
                <a:latin typeface="標楷體" pitchFamily="65" charset="-120"/>
                <a:ea typeface="標楷體" pitchFamily="65" charset="-120"/>
              </a:rPr>
              <a:t>工作任務</a:t>
            </a:r>
            <a:r>
              <a:rPr lang="zh-TW" altLang="en-US" sz="3600" b="1" dirty="0" smtClean="0">
                <a:latin typeface="標楷體" pitchFamily="65" charset="-120"/>
                <a:ea typeface="標楷體" pitchFamily="65" charset="-120"/>
              </a:rPr>
              <a:t>說明</a:t>
            </a:r>
            <a:endParaRPr lang="zh-TW" altLang="en-US" sz="3600" b="1" dirty="0">
              <a:latin typeface="標楷體" pitchFamily="65" charset="-120"/>
              <a:ea typeface="標楷體" pitchFamily="65" charset="-120"/>
            </a:endParaRPr>
          </a:p>
        </p:txBody>
      </p:sp>
      <p:sp>
        <p:nvSpPr>
          <p:cNvPr id="3" name="內容版面配置區 2"/>
          <p:cNvSpPr>
            <a:spLocks noGrp="1"/>
          </p:cNvSpPr>
          <p:nvPr>
            <p:ph sz="quarter" idx="1"/>
          </p:nvPr>
        </p:nvSpPr>
        <p:spPr>
          <a:xfrm>
            <a:off x="683568" y="1340768"/>
            <a:ext cx="7920880" cy="5256584"/>
          </a:xfrm>
        </p:spPr>
        <p:txBody>
          <a:bodyPr>
            <a:normAutofit fontScale="92500" lnSpcReduction="10000"/>
          </a:bodyPr>
          <a:lstStyle/>
          <a:p>
            <a:pPr>
              <a:buNone/>
            </a:pPr>
            <a:r>
              <a:rPr lang="zh-TW" altLang="en-US" sz="3600" b="1" dirty="0" smtClean="0">
                <a:solidFill>
                  <a:srgbClr val="3333FF"/>
                </a:solidFill>
                <a:latin typeface="標楷體" pitchFamily="65" charset="-120"/>
                <a:ea typeface="標楷體" pitchFamily="65" charset="-120"/>
              </a:rPr>
              <a:t>三、審查特殊教育方案</a:t>
            </a:r>
            <a:endParaRPr lang="en-US" altLang="zh-TW" sz="3600" b="1" dirty="0" smtClean="0">
              <a:solidFill>
                <a:srgbClr val="3333FF"/>
              </a:solidFill>
              <a:latin typeface="標楷體" pitchFamily="65" charset="-120"/>
              <a:ea typeface="標楷體" pitchFamily="65" charset="-120"/>
            </a:endParaRPr>
          </a:p>
          <a:p>
            <a:pPr marL="723900" indent="0">
              <a:spcBef>
                <a:spcPts val="1800"/>
              </a:spcBef>
              <a:buNone/>
            </a:pPr>
            <a:r>
              <a:rPr lang="zh-TW" altLang="en-US" sz="2800" dirty="0" smtClean="0">
                <a:solidFill>
                  <a:srgbClr val="FF0000"/>
                </a:solidFill>
                <a:latin typeface="標楷體" pitchFamily="65" charset="-120"/>
                <a:ea typeface="標楷體" pitchFamily="65" charset="-120"/>
              </a:rPr>
              <a:t>未經安置於特殊教育班就讀之特殊教育學生</a:t>
            </a:r>
            <a:r>
              <a:rPr lang="zh-TW" altLang="en-US" sz="2800" dirty="0" smtClean="0">
                <a:latin typeface="標楷體" pitchFamily="65" charset="-120"/>
                <a:ea typeface="標楷體" pitchFamily="65" charset="-120"/>
              </a:rPr>
              <a:t>，擬具特殊教育方案。經由特推會審查後，向教育局申請經費辦理。特殊教育方案內容應包含</a:t>
            </a:r>
            <a:r>
              <a:rPr lang="en-US" altLang="zh-TW" sz="2800" dirty="0" smtClean="0">
                <a:latin typeface="標楷體"/>
                <a:ea typeface="標楷體"/>
              </a:rPr>
              <a:t>﹕</a:t>
            </a:r>
            <a:endParaRPr lang="en-US" altLang="zh-TW" sz="2800" dirty="0" smtClean="0">
              <a:latin typeface="標楷體" pitchFamily="65" charset="-120"/>
              <a:ea typeface="標楷體" pitchFamily="65" charset="-120"/>
            </a:endParaRPr>
          </a:p>
          <a:p>
            <a:pPr>
              <a:buNone/>
            </a:pPr>
            <a:r>
              <a:rPr lang="zh-TW" altLang="en-US" sz="2200" dirty="0" smtClean="0">
                <a:latin typeface="標楷體" pitchFamily="65" charset="-120"/>
                <a:ea typeface="標楷體" pitchFamily="65" charset="-120"/>
              </a:rPr>
              <a:t>      </a:t>
            </a:r>
            <a:r>
              <a:rPr lang="en-US" altLang="zh-TW" sz="2200" dirty="0" smtClean="0">
                <a:latin typeface="標楷體" pitchFamily="65" charset="-120"/>
                <a:ea typeface="標楷體" pitchFamily="65" charset="-120"/>
              </a:rPr>
              <a:t>1.</a:t>
            </a:r>
            <a:r>
              <a:rPr lang="zh-TW" altLang="en-US" sz="2200" dirty="0" smtClean="0">
                <a:latin typeface="標楷體" pitchFamily="65" charset="-120"/>
                <a:ea typeface="標楷體" pitchFamily="65" charset="-120"/>
              </a:rPr>
              <a:t>目的                </a:t>
            </a:r>
            <a:endParaRPr lang="en-US" altLang="zh-TW" sz="2200" dirty="0" smtClean="0">
              <a:latin typeface="標楷體" pitchFamily="65" charset="-120"/>
              <a:ea typeface="標楷體" pitchFamily="65" charset="-120"/>
            </a:endParaRPr>
          </a:p>
          <a:p>
            <a:pPr>
              <a:buNone/>
            </a:pPr>
            <a:r>
              <a:rPr lang="zh-TW" altLang="en-US" sz="2200" dirty="0" smtClean="0">
                <a:latin typeface="標楷體" pitchFamily="65" charset="-120"/>
                <a:ea typeface="標楷體" pitchFamily="65" charset="-120"/>
              </a:rPr>
              <a:t>      </a:t>
            </a:r>
            <a:r>
              <a:rPr lang="en-US" altLang="zh-TW" sz="2200" dirty="0" smtClean="0">
                <a:latin typeface="標楷體" pitchFamily="65" charset="-120"/>
                <a:ea typeface="標楷體" pitchFamily="65" charset="-120"/>
              </a:rPr>
              <a:t>2.</a:t>
            </a:r>
            <a:r>
              <a:rPr lang="zh-TW" altLang="en-US" sz="2200" dirty="0" smtClean="0">
                <a:latin typeface="標楷體" pitchFamily="65" charset="-120"/>
                <a:ea typeface="標楷體" pitchFamily="65" charset="-120"/>
              </a:rPr>
              <a:t>學生特殊教育需求說明</a:t>
            </a:r>
            <a:endParaRPr lang="en-US" altLang="zh-TW" sz="2200" dirty="0" smtClean="0">
              <a:latin typeface="標楷體" pitchFamily="65" charset="-120"/>
              <a:ea typeface="標楷體" pitchFamily="65" charset="-120"/>
            </a:endParaRPr>
          </a:p>
          <a:p>
            <a:pPr>
              <a:buNone/>
            </a:pPr>
            <a:r>
              <a:rPr lang="zh-TW" altLang="en-US" sz="2200" dirty="0" smtClean="0">
                <a:latin typeface="標楷體" pitchFamily="65" charset="-120"/>
                <a:ea typeface="標楷體" pitchFamily="65" charset="-120"/>
              </a:rPr>
              <a:t>      </a:t>
            </a:r>
            <a:r>
              <a:rPr lang="en-US" altLang="zh-TW" sz="2200" dirty="0" smtClean="0">
                <a:latin typeface="標楷體" pitchFamily="65" charset="-120"/>
                <a:ea typeface="標楷體" pitchFamily="65" charset="-120"/>
              </a:rPr>
              <a:t>3.</a:t>
            </a:r>
            <a:r>
              <a:rPr lang="zh-TW" altLang="en-US" sz="2200" dirty="0" smtClean="0">
                <a:latin typeface="標楷體" pitchFamily="65" charset="-120"/>
                <a:ea typeface="標楷體" pitchFamily="65" charset="-120"/>
              </a:rPr>
              <a:t>辦理方式</a:t>
            </a:r>
            <a:endParaRPr lang="en-US" altLang="zh-TW" sz="2200" dirty="0" smtClean="0">
              <a:latin typeface="標楷體" pitchFamily="65" charset="-120"/>
              <a:ea typeface="標楷體" pitchFamily="65" charset="-120"/>
            </a:endParaRPr>
          </a:p>
          <a:p>
            <a:pPr>
              <a:buNone/>
            </a:pPr>
            <a:r>
              <a:rPr lang="zh-TW" altLang="en-US" sz="2200" dirty="0" smtClean="0">
                <a:latin typeface="標楷體" pitchFamily="65" charset="-120"/>
                <a:ea typeface="標楷體" pitchFamily="65" charset="-120"/>
              </a:rPr>
              <a:t>      </a:t>
            </a:r>
            <a:r>
              <a:rPr lang="en-US" altLang="zh-TW" sz="2200" dirty="0" smtClean="0">
                <a:latin typeface="標楷體" pitchFamily="65" charset="-120"/>
                <a:ea typeface="標楷體" pitchFamily="65" charset="-120"/>
              </a:rPr>
              <a:t>4.</a:t>
            </a:r>
            <a:r>
              <a:rPr lang="zh-TW" altLang="en-US" sz="2200" dirty="0" smtClean="0">
                <a:latin typeface="標楷體" pitchFamily="65" charset="-120"/>
                <a:ea typeface="標楷體" pitchFamily="65" charset="-120"/>
              </a:rPr>
              <a:t>辦理時間與進度</a:t>
            </a:r>
            <a:endParaRPr lang="en-US" altLang="zh-TW" sz="2200" dirty="0" smtClean="0">
              <a:latin typeface="標楷體" pitchFamily="65" charset="-120"/>
              <a:ea typeface="標楷體" pitchFamily="65" charset="-120"/>
            </a:endParaRPr>
          </a:p>
          <a:p>
            <a:pPr>
              <a:buNone/>
            </a:pPr>
            <a:r>
              <a:rPr lang="zh-TW" altLang="en-US" sz="2200" dirty="0" smtClean="0">
                <a:latin typeface="標楷體" pitchFamily="65" charset="-120"/>
                <a:ea typeface="標楷體" pitchFamily="65" charset="-120"/>
              </a:rPr>
              <a:t>      </a:t>
            </a:r>
            <a:r>
              <a:rPr lang="en-US" altLang="zh-TW" sz="2200" dirty="0" smtClean="0">
                <a:latin typeface="標楷體" pitchFamily="65" charset="-120"/>
                <a:ea typeface="標楷體" pitchFamily="65" charset="-120"/>
              </a:rPr>
              <a:t>5.</a:t>
            </a:r>
            <a:r>
              <a:rPr lang="zh-TW" altLang="en-US" sz="2200" dirty="0" smtClean="0">
                <a:latin typeface="標楷體" pitchFamily="65" charset="-120"/>
                <a:ea typeface="標楷體" pitchFamily="65" charset="-120"/>
              </a:rPr>
              <a:t>人力資源與職掌</a:t>
            </a:r>
            <a:endParaRPr lang="en-US" altLang="zh-TW" sz="2200" dirty="0" smtClean="0">
              <a:latin typeface="標楷體" pitchFamily="65" charset="-120"/>
              <a:ea typeface="標楷體" pitchFamily="65" charset="-120"/>
            </a:endParaRPr>
          </a:p>
          <a:p>
            <a:pPr>
              <a:buNone/>
            </a:pPr>
            <a:r>
              <a:rPr lang="zh-TW" altLang="en-US" sz="2200" dirty="0" smtClean="0">
                <a:latin typeface="標楷體" pitchFamily="65" charset="-120"/>
                <a:ea typeface="標楷體" pitchFamily="65" charset="-120"/>
              </a:rPr>
              <a:t>      </a:t>
            </a:r>
            <a:r>
              <a:rPr lang="en-US" altLang="zh-TW" sz="2200" dirty="0" smtClean="0">
                <a:latin typeface="標楷體" pitchFamily="65" charset="-120"/>
                <a:ea typeface="標楷體" pitchFamily="65" charset="-120"/>
              </a:rPr>
              <a:t>6.</a:t>
            </a:r>
            <a:r>
              <a:rPr lang="zh-TW" altLang="en-US" sz="2200" dirty="0" smtClean="0">
                <a:latin typeface="標楷體" pitchFamily="65" charset="-120"/>
                <a:ea typeface="標楷體" pitchFamily="65" charset="-120"/>
              </a:rPr>
              <a:t>所需設備及經費來源</a:t>
            </a:r>
            <a:endParaRPr lang="en-US" altLang="zh-TW" sz="2200" dirty="0" smtClean="0">
              <a:latin typeface="標楷體" pitchFamily="65" charset="-120"/>
              <a:ea typeface="標楷體" pitchFamily="65" charset="-120"/>
            </a:endParaRPr>
          </a:p>
          <a:p>
            <a:pPr>
              <a:buNone/>
            </a:pPr>
            <a:r>
              <a:rPr lang="zh-TW" altLang="en-US" sz="2200" dirty="0" smtClean="0">
                <a:latin typeface="標楷體" pitchFamily="65" charset="-120"/>
                <a:ea typeface="標楷體" pitchFamily="65" charset="-120"/>
              </a:rPr>
              <a:t>      </a:t>
            </a:r>
            <a:r>
              <a:rPr lang="en-US" altLang="zh-TW" sz="2200" dirty="0" smtClean="0">
                <a:latin typeface="標楷體" pitchFamily="65" charset="-120"/>
                <a:ea typeface="標楷體" pitchFamily="65" charset="-120"/>
              </a:rPr>
              <a:t>7.</a:t>
            </a:r>
            <a:r>
              <a:rPr lang="zh-TW" altLang="en-US" sz="2200" dirty="0" smtClean="0">
                <a:latin typeface="標楷體" pitchFamily="65" charset="-120"/>
                <a:ea typeface="標楷體" pitchFamily="65" charset="-120"/>
              </a:rPr>
              <a:t>預算成效及評估方式</a:t>
            </a:r>
            <a:endParaRPr lang="en-US" altLang="zh-TW" sz="2200" dirty="0" smtClean="0">
              <a:latin typeface="標楷體" pitchFamily="65" charset="-120"/>
              <a:ea typeface="標楷體" pitchFamily="65" charset="-120"/>
            </a:endParaRPr>
          </a:p>
          <a:p>
            <a:pPr>
              <a:buNone/>
            </a:pPr>
            <a:r>
              <a:rPr lang="zh-TW" altLang="en-US" sz="900" dirty="0" smtClean="0">
                <a:latin typeface="標楷體" pitchFamily="65" charset="-120"/>
                <a:ea typeface="標楷體" pitchFamily="65" charset="-120"/>
              </a:rPr>
              <a:t>  </a:t>
            </a:r>
            <a:endParaRPr lang="en-US" altLang="zh-TW" sz="900" dirty="0" smtClean="0">
              <a:latin typeface="標楷體" pitchFamily="65" charset="-120"/>
              <a:ea typeface="標楷體" pitchFamily="65" charset="-120"/>
            </a:endParaRPr>
          </a:p>
          <a:p>
            <a:pPr marL="1350963" indent="-1350963">
              <a:buNone/>
            </a:pPr>
            <a:r>
              <a:rPr lang="zh-TW" altLang="en-US" sz="1900" dirty="0" smtClean="0">
                <a:solidFill>
                  <a:srgbClr val="006600"/>
                </a:solidFill>
                <a:latin typeface="標楷體" pitchFamily="65" charset="-120"/>
                <a:ea typeface="標楷體" pitchFamily="65" charset="-120"/>
              </a:rPr>
              <a:t>參考法規</a:t>
            </a:r>
            <a:r>
              <a:rPr lang="zh-TW" altLang="en-US" sz="1900" dirty="0" smtClean="0">
                <a:solidFill>
                  <a:srgbClr val="006600"/>
                </a:solidFill>
                <a:latin typeface="新細明體"/>
                <a:ea typeface="新細明體"/>
              </a:rPr>
              <a:t>：</a:t>
            </a:r>
            <a:r>
              <a:rPr lang="zh-TW" altLang="en-US" sz="1900" dirty="0" smtClean="0">
                <a:solidFill>
                  <a:srgbClr val="006600"/>
                </a:solidFill>
                <a:latin typeface="標楷體" pitchFamily="65" charset="-120"/>
                <a:ea typeface="標楷體" pitchFamily="65" charset="-120"/>
              </a:rPr>
              <a:t>「</a:t>
            </a:r>
            <a:r>
              <a:rPr lang="zh-TW" altLang="en-US" sz="1900" dirty="0">
                <a:solidFill>
                  <a:srgbClr val="006600"/>
                </a:solidFill>
                <a:latin typeface="標楷體" pitchFamily="65" charset="-120"/>
                <a:ea typeface="標楷體" pitchFamily="65" charset="-120"/>
              </a:rPr>
              <a:t>臺北市高級中等以下學校申請辦理特殊教育方案及獎補助辦法」</a:t>
            </a:r>
            <a:r>
              <a:rPr lang="en-US" altLang="zh-TW" sz="1900" dirty="0">
                <a:solidFill>
                  <a:srgbClr val="006600"/>
                </a:solidFill>
                <a:latin typeface="標楷體" pitchFamily="65" charset="-120"/>
                <a:ea typeface="標楷體" pitchFamily="65" charset="-120"/>
              </a:rPr>
              <a:t>(P79)</a:t>
            </a:r>
            <a:endParaRPr lang="en-US" altLang="zh-TW" sz="1900" dirty="0" smtClean="0">
              <a:solidFill>
                <a:srgbClr val="006600"/>
              </a:solidFill>
              <a:latin typeface="標楷體" pitchFamily="65" charset="-120"/>
              <a:ea typeface="標楷體" pitchFamily="65" charset="-120"/>
            </a:endParaRPr>
          </a:p>
        </p:txBody>
      </p:sp>
    </p:spTree>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3568" y="0"/>
            <a:ext cx="7467600" cy="1143000"/>
          </a:xfrm>
        </p:spPr>
        <p:txBody>
          <a:bodyPr>
            <a:normAutofit/>
          </a:bodyPr>
          <a:lstStyle/>
          <a:p>
            <a:pPr algn="ctr"/>
            <a:r>
              <a:rPr lang="zh-TW" altLang="en-US" sz="3600" b="1" dirty="0" smtClean="0">
                <a:latin typeface="標楷體" pitchFamily="65" charset="-120"/>
                <a:ea typeface="標楷體" pitchFamily="65" charset="-120"/>
              </a:rPr>
              <a:t>學校</a:t>
            </a:r>
            <a:r>
              <a:rPr lang="zh-TW" altLang="zh-TW" sz="3600" b="1" dirty="0" smtClean="0">
                <a:latin typeface="標楷體" pitchFamily="65" charset="-120"/>
                <a:ea typeface="標楷體" pitchFamily="65" charset="-120"/>
              </a:rPr>
              <a:t>特</a:t>
            </a:r>
            <a:r>
              <a:rPr lang="zh-TW" altLang="en-US" sz="3600" b="1" dirty="0" smtClean="0">
                <a:latin typeface="標楷體" pitchFamily="65" charset="-120"/>
                <a:ea typeface="標楷體" pitchFamily="65" charset="-120"/>
              </a:rPr>
              <a:t>教</a:t>
            </a:r>
            <a:r>
              <a:rPr lang="zh-TW" altLang="zh-TW" sz="3600" b="1" dirty="0" smtClean="0">
                <a:latin typeface="標楷體" pitchFamily="65" charset="-120"/>
                <a:ea typeface="標楷體" pitchFamily="65" charset="-120"/>
              </a:rPr>
              <a:t>推</a:t>
            </a:r>
            <a:r>
              <a:rPr lang="zh-TW" altLang="en-US" sz="3600" b="1" dirty="0" smtClean="0">
                <a:latin typeface="標楷體" pitchFamily="65" charset="-120"/>
                <a:ea typeface="標楷體" pitchFamily="65" charset="-120"/>
              </a:rPr>
              <a:t>行委員會</a:t>
            </a:r>
            <a:r>
              <a:rPr lang="zh-TW" altLang="zh-TW" sz="3600" b="1" dirty="0" smtClean="0">
                <a:latin typeface="標楷體" pitchFamily="65" charset="-120"/>
                <a:ea typeface="標楷體" pitchFamily="65" charset="-120"/>
              </a:rPr>
              <a:t>工作任務</a:t>
            </a:r>
            <a:r>
              <a:rPr lang="zh-TW" altLang="en-US" sz="3600" b="1" dirty="0" smtClean="0">
                <a:latin typeface="標楷體" pitchFamily="65" charset="-120"/>
                <a:ea typeface="標楷體" pitchFamily="65" charset="-120"/>
              </a:rPr>
              <a:t>說明</a:t>
            </a:r>
            <a:endParaRPr lang="zh-TW" altLang="en-US" sz="3600" b="1" dirty="0">
              <a:latin typeface="標楷體" pitchFamily="65" charset="-120"/>
              <a:ea typeface="標楷體" pitchFamily="65" charset="-120"/>
            </a:endParaRPr>
          </a:p>
        </p:txBody>
      </p:sp>
      <p:sp>
        <p:nvSpPr>
          <p:cNvPr id="3" name="內容版面配置區 2"/>
          <p:cNvSpPr>
            <a:spLocks noGrp="1"/>
          </p:cNvSpPr>
          <p:nvPr>
            <p:ph sz="quarter" idx="1"/>
          </p:nvPr>
        </p:nvSpPr>
        <p:spPr>
          <a:xfrm>
            <a:off x="395536" y="1268760"/>
            <a:ext cx="8363272" cy="5112568"/>
          </a:xfrm>
        </p:spPr>
        <p:txBody>
          <a:bodyPr>
            <a:normAutofit fontScale="70000" lnSpcReduction="20000"/>
          </a:bodyPr>
          <a:lstStyle/>
          <a:p>
            <a:pPr>
              <a:buNone/>
            </a:pPr>
            <a:r>
              <a:rPr lang="zh-TW" altLang="en-US" sz="4500" b="1" dirty="0" smtClean="0">
                <a:solidFill>
                  <a:srgbClr val="3333FF"/>
                </a:solidFill>
                <a:latin typeface="標楷體" pitchFamily="65" charset="-120"/>
                <a:ea typeface="標楷體" pitchFamily="65" charset="-120"/>
              </a:rPr>
              <a:t>四、審查修業年限調整及升學</a:t>
            </a:r>
            <a:endParaRPr lang="en-US" altLang="zh-TW" sz="4500" dirty="0" smtClean="0">
              <a:latin typeface="標楷體" pitchFamily="65" charset="-120"/>
              <a:ea typeface="標楷體" pitchFamily="65" charset="-120"/>
            </a:endParaRPr>
          </a:p>
          <a:p>
            <a:pPr>
              <a:spcAft>
                <a:spcPts val="600"/>
              </a:spcAft>
              <a:buNone/>
            </a:pPr>
            <a:r>
              <a:rPr lang="zh-TW" altLang="en-US" dirty="0" smtClean="0">
                <a:latin typeface="標楷體" pitchFamily="65" charset="-120"/>
                <a:ea typeface="標楷體" pitchFamily="65" charset="-120"/>
              </a:rPr>
              <a:t>    </a:t>
            </a:r>
            <a:r>
              <a:rPr lang="en-US" altLang="zh-TW" sz="3800" dirty="0" smtClean="0">
                <a:latin typeface="標楷體" pitchFamily="65" charset="-120"/>
                <a:ea typeface="標楷體" pitchFamily="65" charset="-120"/>
              </a:rPr>
              <a:t>(</a:t>
            </a:r>
            <a:r>
              <a:rPr lang="zh-TW" altLang="en-US" sz="3800" dirty="0" smtClean="0">
                <a:latin typeface="標楷體" pitchFamily="65" charset="-120"/>
                <a:ea typeface="標楷體" pitchFamily="65" charset="-120"/>
              </a:rPr>
              <a:t>一</a:t>
            </a:r>
            <a:r>
              <a:rPr lang="en-US" altLang="zh-TW" sz="3800" dirty="0" smtClean="0">
                <a:latin typeface="標楷體" pitchFamily="65" charset="-120"/>
                <a:ea typeface="標楷體" pitchFamily="65" charset="-120"/>
              </a:rPr>
              <a:t>)</a:t>
            </a:r>
            <a:r>
              <a:rPr lang="zh-TW" altLang="en-US" sz="3800" dirty="0" smtClean="0">
                <a:latin typeface="標楷體" pitchFamily="65" charset="-120"/>
                <a:ea typeface="標楷體" pitchFamily="65" charset="-120"/>
              </a:rPr>
              <a:t>審查修業年限的調整</a:t>
            </a:r>
            <a:endParaRPr lang="en-US" altLang="zh-TW" sz="3800" dirty="0" smtClean="0">
              <a:latin typeface="標楷體" pitchFamily="65" charset="-120"/>
              <a:ea typeface="標楷體" pitchFamily="65" charset="-120"/>
            </a:endParaRPr>
          </a:p>
          <a:p>
            <a:pPr>
              <a:spcAft>
                <a:spcPts val="600"/>
              </a:spcAft>
              <a:buNone/>
            </a:pPr>
            <a:r>
              <a:rPr lang="zh-TW" altLang="en-US" sz="3800" dirty="0" smtClean="0">
                <a:latin typeface="標楷體" pitchFamily="65" charset="-120"/>
                <a:ea typeface="標楷體" pitchFamily="65" charset="-120"/>
              </a:rPr>
              <a:t>      </a:t>
            </a:r>
            <a:r>
              <a:rPr lang="en-US" altLang="zh-TW" sz="3800" dirty="0" smtClean="0">
                <a:latin typeface="標楷體" pitchFamily="65" charset="-120"/>
                <a:ea typeface="標楷體" pitchFamily="65" charset="-120"/>
              </a:rPr>
              <a:t>1.</a:t>
            </a:r>
            <a:r>
              <a:rPr lang="zh-TW" altLang="en-US" sz="3800" dirty="0" smtClean="0">
                <a:latin typeface="標楷體" pitchFamily="65" charset="-120"/>
                <a:ea typeface="標楷體" pitchFamily="65" charset="-120"/>
              </a:rPr>
              <a:t>是否符合申請條件，可參考申請及審查原則。</a:t>
            </a:r>
            <a:endParaRPr lang="en-US" altLang="zh-TW" sz="3800" dirty="0" smtClean="0">
              <a:latin typeface="標楷體" pitchFamily="65" charset="-120"/>
              <a:ea typeface="標楷體" pitchFamily="65" charset="-120"/>
            </a:endParaRPr>
          </a:p>
          <a:p>
            <a:pPr>
              <a:spcAft>
                <a:spcPts val="600"/>
              </a:spcAft>
              <a:buNone/>
            </a:pPr>
            <a:r>
              <a:rPr lang="zh-TW" altLang="en-US" sz="3800" dirty="0" smtClean="0">
                <a:latin typeface="標楷體" pitchFamily="65" charset="-120"/>
                <a:ea typeface="標楷體" pitchFamily="65" charset="-120"/>
              </a:rPr>
              <a:t>      </a:t>
            </a:r>
            <a:r>
              <a:rPr lang="en-US" altLang="zh-TW" sz="3800" dirty="0" smtClean="0">
                <a:latin typeface="標楷體" pitchFamily="65" charset="-120"/>
                <a:ea typeface="標楷體" pitchFamily="65" charset="-120"/>
              </a:rPr>
              <a:t>2.</a:t>
            </a:r>
            <a:r>
              <a:rPr lang="zh-TW" altLang="en-US" sz="3800" dirty="0" smtClean="0">
                <a:latin typeface="標楷體" pitchFamily="65" charset="-120"/>
                <a:ea typeface="標楷體" pitchFamily="65" charset="-120"/>
              </a:rPr>
              <a:t>審查應備資料是否完整，應包含：</a:t>
            </a:r>
            <a:endParaRPr lang="en-US" altLang="zh-TW" sz="3800" dirty="0" smtClean="0">
              <a:latin typeface="標楷體" pitchFamily="65" charset="-120"/>
              <a:ea typeface="標楷體" pitchFamily="65" charset="-120"/>
            </a:endParaRPr>
          </a:p>
          <a:p>
            <a:pPr marL="1435100" indent="266700">
              <a:spcAft>
                <a:spcPts val="600"/>
              </a:spcAft>
            </a:pPr>
            <a:r>
              <a:rPr lang="zh-TW" altLang="en-US" sz="3800" dirty="0" smtClean="0">
                <a:solidFill>
                  <a:srgbClr val="FF0000"/>
                </a:solidFill>
                <a:latin typeface="標楷體" pitchFamily="65" charset="-120"/>
                <a:ea typeface="標楷體" pitchFamily="65" charset="-120"/>
              </a:rPr>
              <a:t>申請表</a:t>
            </a:r>
            <a:endParaRPr lang="en-US" altLang="zh-TW" sz="3800" dirty="0" smtClean="0">
              <a:solidFill>
                <a:srgbClr val="FF0000"/>
              </a:solidFill>
              <a:latin typeface="標楷體" pitchFamily="65" charset="-120"/>
              <a:ea typeface="標楷體" pitchFamily="65" charset="-120"/>
            </a:endParaRPr>
          </a:p>
          <a:p>
            <a:pPr marL="1435100" indent="266700">
              <a:spcAft>
                <a:spcPts val="600"/>
              </a:spcAft>
            </a:pPr>
            <a:r>
              <a:rPr lang="zh-TW" altLang="en-US" sz="3800" dirty="0" smtClean="0">
                <a:solidFill>
                  <a:srgbClr val="FF0000"/>
                </a:solidFill>
                <a:latin typeface="標楷體" pitchFamily="65" charset="-120"/>
                <a:ea typeface="標楷體" pitchFamily="65" charset="-120"/>
              </a:rPr>
              <a:t>身心障礙手冊或鑑定證明</a:t>
            </a:r>
            <a:endParaRPr lang="en-US" altLang="zh-TW" sz="3800" dirty="0" smtClean="0">
              <a:solidFill>
                <a:srgbClr val="FF0000"/>
              </a:solidFill>
              <a:latin typeface="標楷體" pitchFamily="65" charset="-120"/>
              <a:ea typeface="標楷體" pitchFamily="65" charset="-120"/>
            </a:endParaRPr>
          </a:p>
          <a:p>
            <a:pPr marL="1435100" indent="266700">
              <a:spcAft>
                <a:spcPts val="600"/>
              </a:spcAft>
            </a:pPr>
            <a:r>
              <a:rPr lang="zh-TW" altLang="en-US" sz="3800" dirty="0" smtClean="0">
                <a:solidFill>
                  <a:srgbClr val="FF0000"/>
                </a:solidFill>
                <a:latin typeface="標楷體" pitchFamily="65" charset="-120"/>
                <a:ea typeface="標楷體" pitchFamily="65" charset="-120"/>
              </a:rPr>
              <a:t>個別化教育計畫</a:t>
            </a:r>
            <a:endParaRPr lang="en-US" altLang="zh-TW" sz="3800" dirty="0" smtClean="0">
              <a:solidFill>
                <a:srgbClr val="FF0000"/>
              </a:solidFill>
              <a:latin typeface="標楷體" pitchFamily="65" charset="-120"/>
              <a:ea typeface="標楷體" pitchFamily="65" charset="-120"/>
            </a:endParaRPr>
          </a:p>
          <a:p>
            <a:pPr marL="1435100" indent="266700">
              <a:spcAft>
                <a:spcPts val="600"/>
              </a:spcAft>
            </a:pPr>
            <a:r>
              <a:rPr lang="zh-TW" altLang="en-US" sz="3800" dirty="0" smtClean="0">
                <a:solidFill>
                  <a:srgbClr val="FF0000"/>
                </a:solidFill>
                <a:latin typeface="標楷體" pitchFamily="65" charset="-120"/>
                <a:ea typeface="標楷體" pitchFamily="65" charset="-120"/>
              </a:rPr>
              <a:t>學生到校出缺勤紀錄</a:t>
            </a:r>
            <a:endParaRPr lang="en-US" altLang="zh-TW" sz="3800" dirty="0" smtClean="0">
              <a:solidFill>
                <a:srgbClr val="FF0000"/>
              </a:solidFill>
              <a:latin typeface="標楷體" pitchFamily="65" charset="-120"/>
              <a:ea typeface="標楷體" pitchFamily="65" charset="-120"/>
            </a:endParaRPr>
          </a:p>
          <a:p>
            <a:pPr marL="1435100" indent="266700">
              <a:spcAft>
                <a:spcPts val="600"/>
              </a:spcAft>
            </a:pPr>
            <a:r>
              <a:rPr lang="zh-TW" altLang="en-US" sz="3800" dirty="0" smtClean="0">
                <a:solidFill>
                  <a:srgbClr val="FF0000"/>
                </a:solidFill>
                <a:latin typeface="標楷體" pitchFamily="65" charset="-120"/>
                <a:ea typeface="標楷體" pitchFamily="65" charset="-120"/>
              </a:rPr>
              <a:t>教學輔導紀錄</a:t>
            </a:r>
            <a:endParaRPr lang="en-US" altLang="zh-TW" sz="3800" dirty="0" smtClean="0">
              <a:solidFill>
                <a:srgbClr val="FF0000"/>
              </a:solidFill>
              <a:latin typeface="標楷體" pitchFamily="65" charset="-120"/>
              <a:ea typeface="標楷體" pitchFamily="65" charset="-120"/>
            </a:endParaRPr>
          </a:p>
          <a:p>
            <a:pPr marL="1435100" indent="266700">
              <a:spcAft>
                <a:spcPts val="600"/>
              </a:spcAft>
            </a:pPr>
            <a:r>
              <a:rPr lang="zh-TW" altLang="en-US" sz="3800" dirty="0" smtClean="0">
                <a:solidFill>
                  <a:srgbClr val="FF0000"/>
                </a:solidFill>
                <a:latin typeface="標楷體" pitchFamily="65" charset="-120"/>
                <a:ea typeface="標楷體" pitchFamily="65" charset="-120"/>
              </a:rPr>
              <a:t>學生學習情形紀錄</a:t>
            </a:r>
            <a:endParaRPr lang="en-US" altLang="zh-TW" sz="3800" dirty="0" smtClean="0">
              <a:latin typeface="標楷體" pitchFamily="65" charset="-120"/>
              <a:ea typeface="標楷體" pitchFamily="65" charset="-120"/>
            </a:endParaRPr>
          </a:p>
        </p:txBody>
      </p:sp>
    </p:spTree>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3568" y="0"/>
            <a:ext cx="7467600" cy="1143000"/>
          </a:xfrm>
        </p:spPr>
        <p:txBody>
          <a:bodyPr>
            <a:normAutofit/>
          </a:bodyPr>
          <a:lstStyle/>
          <a:p>
            <a:pPr algn="ctr"/>
            <a:r>
              <a:rPr lang="zh-TW" altLang="en-US" sz="3600" b="1" dirty="0" smtClean="0">
                <a:latin typeface="標楷體" pitchFamily="65" charset="-120"/>
                <a:ea typeface="標楷體" pitchFamily="65" charset="-120"/>
              </a:rPr>
              <a:t>學校</a:t>
            </a:r>
            <a:r>
              <a:rPr lang="zh-TW" altLang="zh-TW" sz="3600" b="1" dirty="0" smtClean="0">
                <a:latin typeface="標楷體" pitchFamily="65" charset="-120"/>
                <a:ea typeface="標楷體" pitchFamily="65" charset="-120"/>
              </a:rPr>
              <a:t>特</a:t>
            </a:r>
            <a:r>
              <a:rPr lang="zh-TW" altLang="en-US" sz="3600" b="1" dirty="0" smtClean="0">
                <a:latin typeface="標楷體" pitchFamily="65" charset="-120"/>
                <a:ea typeface="標楷體" pitchFamily="65" charset="-120"/>
              </a:rPr>
              <a:t>教</a:t>
            </a:r>
            <a:r>
              <a:rPr lang="zh-TW" altLang="zh-TW" sz="3600" b="1" dirty="0" smtClean="0">
                <a:latin typeface="標楷體" pitchFamily="65" charset="-120"/>
                <a:ea typeface="標楷體" pitchFamily="65" charset="-120"/>
              </a:rPr>
              <a:t>推</a:t>
            </a:r>
            <a:r>
              <a:rPr lang="zh-TW" altLang="en-US" sz="3600" b="1" dirty="0" smtClean="0">
                <a:latin typeface="標楷體" pitchFamily="65" charset="-120"/>
                <a:ea typeface="標楷體" pitchFamily="65" charset="-120"/>
              </a:rPr>
              <a:t>行委員會</a:t>
            </a:r>
            <a:r>
              <a:rPr lang="zh-TW" altLang="zh-TW" sz="3600" b="1" dirty="0" smtClean="0">
                <a:latin typeface="標楷體" pitchFamily="65" charset="-120"/>
                <a:ea typeface="標楷體" pitchFamily="65" charset="-120"/>
              </a:rPr>
              <a:t>工作任務</a:t>
            </a:r>
            <a:r>
              <a:rPr lang="zh-TW" altLang="en-US" sz="3600" b="1" dirty="0" smtClean="0">
                <a:latin typeface="標楷體" pitchFamily="65" charset="-120"/>
                <a:ea typeface="標楷體" pitchFamily="65" charset="-120"/>
              </a:rPr>
              <a:t>說明</a:t>
            </a:r>
            <a:endParaRPr lang="zh-TW" altLang="en-US" sz="3600" b="1" dirty="0">
              <a:latin typeface="標楷體" pitchFamily="65" charset="-120"/>
              <a:ea typeface="標楷體" pitchFamily="65" charset="-120"/>
            </a:endParaRPr>
          </a:p>
        </p:txBody>
      </p:sp>
      <p:sp>
        <p:nvSpPr>
          <p:cNvPr id="3" name="內容版面配置區 2"/>
          <p:cNvSpPr>
            <a:spLocks noGrp="1"/>
          </p:cNvSpPr>
          <p:nvPr>
            <p:ph sz="quarter" idx="1"/>
          </p:nvPr>
        </p:nvSpPr>
        <p:spPr>
          <a:xfrm>
            <a:off x="467544" y="1385392"/>
            <a:ext cx="8676456" cy="4779912"/>
          </a:xfrm>
        </p:spPr>
        <p:txBody>
          <a:bodyPr>
            <a:normAutofit/>
          </a:bodyPr>
          <a:lstStyle/>
          <a:p>
            <a:pPr>
              <a:buNone/>
            </a:pPr>
            <a:r>
              <a:rPr lang="zh-TW" altLang="en-US" sz="2800" b="1" dirty="0" smtClean="0">
                <a:solidFill>
                  <a:srgbClr val="3333FF"/>
                </a:solidFill>
                <a:latin typeface="標楷體" pitchFamily="65" charset="-120"/>
                <a:ea typeface="標楷體" pitchFamily="65" charset="-120"/>
              </a:rPr>
              <a:t>四、審查修業年限調整及升學</a:t>
            </a:r>
            <a:endParaRPr lang="en-US" altLang="zh-TW" sz="2800" b="1" dirty="0" smtClean="0">
              <a:solidFill>
                <a:srgbClr val="3333FF"/>
              </a:solidFill>
              <a:latin typeface="標楷體" pitchFamily="65" charset="-120"/>
              <a:ea typeface="標楷體" pitchFamily="65" charset="-120"/>
            </a:endParaRPr>
          </a:p>
          <a:p>
            <a:pPr>
              <a:spcAft>
                <a:spcPts val="600"/>
              </a:spcAft>
              <a:buNone/>
            </a:pPr>
            <a:r>
              <a:rPr lang="zh-TW" altLang="en-US" dirty="0" smtClean="0">
                <a:latin typeface="標楷體" pitchFamily="65" charset="-120"/>
                <a:ea typeface="標楷體" pitchFamily="65" charset="-120"/>
              </a:rPr>
              <a:t> </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二</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升學安置的審議方面</a:t>
            </a:r>
            <a:endParaRPr lang="en-US" altLang="zh-TW" dirty="0" smtClean="0">
              <a:latin typeface="標楷體" pitchFamily="65" charset="-120"/>
              <a:ea typeface="標楷體" pitchFamily="65" charset="-120"/>
            </a:endParaRPr>
          </a:p>
          <a:p>
            <a:pPr marL="622300" indent="-622300">
              <a:spcAft>
                <a:spcPts val="600"/>
              </a:spcAft>
              <a:buNone/>
            </a:pPr>
            <a:r>
              <a:rPr lang="zh-TW" altLang="en-US" dirty="0" smtClean="0">
                <a:latin typeface="標楷體" pitchFamily="65" charset="-120"/>
                <a:ea typeface="標楷體" pitchFamily="65" charset="-120"/>
              </a:rPr>
              <a:t> </a:t>
            </a:r>
            <a:r>
              <a:rPr lang="en-US" altLang="zh-TW" dirty="0" smtClean="0">
                <a:latin typeface="標楷體" pitchFamily="65" charset="-120"/>
                <a:ea typeface="標楷體" pitchFamily="65" charset="-120"/>
              </a:rPr>
              <a:t>1.</a:t>
            </a:r>
            <a:r>
              <a:rPr lang="zh-TW" altLang="en-US" dirty="0" smtClean="0">
                <a:latin typeface="標楷體" pitchFamily="65" charset="-120"/>
                <a:ea typeface="標楷體" pitchFamily="65" charset="-120"/>
              </a:rPr>
              <a:t>了解身心障礙學生升學高中職安置簡章之相關注意事項。</a:t>
            </a:r>
            <a:endParaRPr lang="en-US" altLang="zh-TW" dirty="0" smtClean="0">
              <a:latin typeface="標楷體" pitchFamily="65" charset="-120"/>
              <a:ea typeface="標楷體" pitchFamily="65" charset="-120"/>
            </a:endParaRPr>
          </a:p>
          <a:p>
            <a:pPr>
              <a:spcAft>
                <a:spcPts val="600"/>
              </a:spcAft>
              <a:buNone/>
            </a:pPr>
            <a:r>
              <a:rPr lang="zh-TW" altLang="en-US" dirty="0" smtClean="0">
                <a:latin typeface="標楷體" pitchFamily="65" charset="-120"/>
                <a:ea typeface="標楷體" pitchFamily="65" charset="-120"/>
              </a:rPr>
              <a:t> </a:t>
            </a:r>
            <a:r>
              <a:rPr lang="en-US" altLang="zh-TW" dirty="0" smtClean="0">
                <a:latin typeface="標楷體" pitchFamily="65" charset="-120"/>
                <a:ea typeface="標楷體" pitchFamily="65" charset="-120"/>
              </a:rPr>
              <a:t>2.</a:t>
            </a:r>
            <a:r>
              <a:rPr lang="zh-TW" altLang="en-US" dirty="0" smtClean="0">
                <a:latin typeface="標楷體" pitchFamily="65" charset="-120"/>
                <a:ea typeface="標楷體" pitchFamily="65" charset="-120"/>
              </a:rPr>
              <a:t>參考個案管理教師建議</a:t>
            </a:r>
            <a:r>
              <a:rPr lang="zh-TW" altLang="en-US" dirty="0">
                <a:latin typeface="標楷體" pitchFamily="65" charset="-120"/>
                <a:ea typeface="標楷體" pitchFamily="65" charset="-120"/>
              </a:rPr>
              <a:t>之適</a:t>
            </a:r>
            <a:r>
              <a:rPr lang="zh-TW" altLang="en-US" dirty="0" smtClean="0">
                <a:latin typeface="標楷體" pitchFamily="65" charset="-120"/>
                <a:ea typeface="標楷體" pitchFamily="65" charset="-120"/>
              </a:rPr>
              <a:t>性生涯優勢及學生、家長意願， </a:t>
            </a:r>
            <a:endParaRPr lang="en-US" altLang="zh-TW" dirty="0" smtClean="0">
              <a:latin typeface="標楷體" pitchFamily="65" charset="-120"/>
              <a:ea typeface="標楷體" pitchFamily="65" charset="-120"/>
            </a:endParaRPr>
          </a:p>
          <a:p>
            <a:pPr>
              <a:spcAft>
                <a:spcPts val="600"/>
              </a:spcAft>
              <a:buNone/>
            </a:pPr>
            <a:r>
              <a:rPr lang="zh-TW" altLang="en-US" dirty="0">
                <a:latin typeface="標楷體" pitchFamily="65" charset="-120"/>
                <a:ea typeface="標楷體" pitchFamily="65" charset="-120"/>
              </a:rPr>
              <a:t> </a:t>
            </a:r>
            <a:r>
              <a:rPr lang="zh-TW" altLang="en-US" dirty="0" smtClean="0">
                <a:latin typeface="標楷體" pitchFamily="65" charset="-120"/>
                <a:ea typeface="標楷體" pitchFamily="65" charset="-120"/>
              </a:rPr>
              <a:t>  依各校安置名額審議推薦名單。</a:t>
            </a:r>
            <a:endParaRPr lang="en-US" altLang="zh-TW" dirty="0" smtClean="0">
              <a:latin typeface="標楷體" pitchFamily="65" charset="-120"/>
              <a:ea typeface="標楷體" pitchFamily="65" charset="-120"/>
            </a:endParaRPr>
          </a:p>
          <a:p>
            <a:pPr>
              <a:lnSpc>
                <a:spcPct val="150000"/>
              </a:lnSpc>
              <a:buNone/>
            </a:pPr>
            <a:r>
              <a:rPr lang="zh-TW" altLang="zh-TW" sz="1800" dirty="0" smtClean="0">
                <a:solidFill>
                  <a:srgbClr val="006600"/>
                </a:solidFill>
                <a:latin typeface="標楷體" pitchFamily="65" charset="-120"/>
                <a:ea typeface="標楷體" pitchFamily="65" charset="-120"/>
              </a:rPr>
              <a:t>參考資料</a:t>
            </a:r>
            <a:r>
              <a:rPr lang="en-US" altLang="zh-TW" sz="1800" dirty="0" smtClean="0">
                <a:solidFill>
                  <a:srgbClr val="006600"/>
                </a:solidFill>
                <a:latin typeface="標楷體" pitchFamily="65" charset="-120"/>
                <a:ea typeface="標楷體" pitchFamily="65" charset="-120"/>
              </a:rPr>
              <a:t>:</a:t>
            </a:r>
          </a:p>
          <a:p>
            <a:pPr>
              <a:buNone/>
            </a:pPr>
            <a:r>
              <a:rPr lang="en-US" altLang="zh-TW" sz="1800" dirty="0" smtClean="0">
                <a:solidFill>
                  <a:srgbClr val="006600"/>
                </a:solidFill>
                <a:latin typeface="標楷體" pitchFamily="65" charset="-120"/>
                <a:ea typeface="標楷體" pitchFamily="65" charset="-120"/>
              </a:rPr>
              <a:t>1.</a:t>
            </a:r>
            <a:r>
              <a:rPr lang="zh-TW" altLang="zh-TW" sz="1800" dirty="0" smtClean="0">
                <a:solidFill>
                  <a:srgbClr val="006600"/>
                </a:solidFill>
                <a:latin typeface="標楷體" pitchFamily="65" charset="-120"/>
                <a:ea typeface="標楷體" pitchFamily="65" charset="-120"/>
              </a:rPr>
              <a:t>特殊教育學生調整入學年齡及修業年限實施辦法</a:t>
            </a:r>
            <a:r>
              <a:rPr lang="en-US" altLang="zh-TW" sz="1800" dirty="0" smtClean="0">
                <a:solidFill>
                  <a:srgbClr val="006600"/>
                </a:solidFill>
                <a:latin typeface="標楷體" pitchFamily="65" charset="-120"/>
                <a:ea typeface="標楷體" pitchFamily="65" charset="-120"/>
              </a:rPr>
              <a:t>P82</a:t>
            </a:r>
          </a:p>
          <a:p>
            <a:pPr>
              <a:buNone/>
            </a:pPr>
            <a:r>
              <a:rPr lang="en-US" altLang="zh-TW" sz="1800" dirty="0" smtClean="0">
                <a:solidFill>
                  <a:srgbClr val="006600"/>
                </a:solidFill>
                <a:latin typeface="標楷體" pitchFamily="65" charset="-120"/>
                <a:ea typeface="標楷體" pitchFamily="65" charset="-120"/>
              </a:rPr>
              <a:t>2.</a:t>
            </a:r>
            <a:r>
              <a:rPr lang="zh-TW" altLang="zh-TW" sz="1800" dirty="0" smtClean="0">
                <a:solidFill>
                  <a:srgbClr val="006600"/>
                </a:solidFill>
                <a:latin typeface="標楷體" pitchFamily="65" charset="-120"/>
                <a:ea typeface="標楷體" pitchFamily="65" charset="-120"/>
              </a:rPr>
              <a:t>臺北市國民教育階段身心障礙學生延長修業申請及審查原則</a:t>
            </a:r>
            <a:r>
              <a:rPr lang="en-US" altLang="zh-TW" sz="1800" dirty="0" smtClean="0">
                <a:solidFill>
                  <a:srgbClr val="006600"/>
                </a:solidFill>
                <a:latin typeface="標楷體" pitchFamily="65" charset="-120"/>
                <a:ea typeface="標楷體" pitchFamily="65" charset="-120"/>
              </a:rPr>
              <a:t>P85</a:t>
            </a:r>
          </a:p>
          <a:p>
            <a:pPr>
              <a:buNone/>
            </a:pPr>
            <a:r>
              <a:rPr lang="en-US" altLang="zh-TW" sz="1800" dirty="0" smtClean="0">
                <a:solidFill>
                  <a:srgbClr val="006600"/>
                </a:solidFill>
                <a:latin typeface="標楷體" pitchFamily="65" charset="-120"/>
                <a:ea typeface="標楷體" pitchFamily="65" charset="-120"/>
              </a:rPr>
              <a:t>3.</a:t>
            </a:r>
            <a:r>
              <a:rPr lang="zh-TW" altLang="zh-TW" sz="1800" dirty="0" smtClean="0">
                <a:solidFill>
                  <a:srgbClr val="006600"/>
                </a:solidFill>
                <a:latin typeface="標楷體" pitchFamily="65" charset="-120"/>
                <a:ea typeface="標楷體" pitchFamily="65" charset="-120"/>
              </a:rPr>
              <a:t>臺北市高級中等以下學校資賦優異學生縮短修業年限實施要點</a:t>
            </a:r>
            <a:r>
              <a:rPr lang="en-US" altLang="zh-TW" sz="1800" dirty="0" smtClean="0">
                <a:solidFill>
                  <a:srgbClr val="006600"/>
                </a:solidFill>
                <a:latin typeface="標楷體" pitchFamily="65" charset="-120"/>
                <a:ea typeface="標楷體" pitchFamily="65" charset="-120"/>
              </a:rPr>
              <a:t>P87</a:t>
            </a:r>
          </a:p>
          <a:p>
            <a:pPr>
              <a:buNone/>
            </a:pPr>
            <a:r>
              <a:rPr lang="en-US" altLang="zh-TW" sz="1800" dirty="0" smtClean="0">
                <a:solidFill>
                  <a:srgbClr val="006600"/>
                </a:solidFill>
                <a:latin typeface="標楷體" pitchFamily="65" charset="-120"/>
                <a:ea typeface="標楷體" pitchFamily="65" charset="-120"/>
              </a:rPr>
              <a:t>4.</a:t>
            </a:r>
            <a:r>
              <a:rPr lang="zh-TW" altLang="en-US" sz="1800" dirty="0" smtClean="0">
                <a:solidFill>
                  <a:srgbClr val="006600"/>
                </a:solidFill>
                <a:latin typeface="標楷體" pitchFamily="65" charset="-120"/>
                <a:ea typeface="標楷體" pitchFamily="65" charset="-120"/>
              </a:rPr>
              <a:t>當年度身心障礙學生十二年就學</a:t>
            </a:r>
            <a:r>
              <a:rPr lang="zh-TW" altLang="en-US" sz="1800" dirty="0">
                <a:solidFill>
                  <a:srgbClr val="006600"/>
                </a:solidFill>
                <a:latin typeface="標楷體" pitchFamily="65" charset="-120"/>
                <a:ea typeface="標楷體" pitchFamily="65" charset="-120"/>
              </a:rPr>
              <a:t>安置</a:t>
            </a:r>
            <a:r>
              <a:rPr lang="zh-TW" altLang="en-US" sz="1800" dirty="0" smtClean="0">
                <a:solidFill>
                  <a:srgbClr val="006600"/>
                </a:solidFill>
                <a:latin typeface="標楷體" pitchFamily="65" charset="-120"/>
                <a:ea typeface="標楷體" pitchFamily="65" charset="-120"/>
              </a:rPr>
              <a:t>高中職簡章</a:t>
            </a:r>
            <a:endParaRPr lang="en-US" altLang="zh-TW" sz="1800" dirty="0" smtClean="0">
              <a:solidFill>
                <a:srgbClr val="006600"/>
              </a:solidFill>
              <a:latin typeface="標楷體" pitchFamily="65" charset="-120"/>
              <a:ea typeface="標楷體" pitchFamily="65" charset="-120"/>
            </a:endParaRP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3568" y="116632"/>
            <a:ext cx="7467600" cy="1143000"/>
          </a:xfrm>
        </p:spPr>
        <p:txBody>
          <a:bodyPr>
            <a:normAutofit/>
          </a:bodyPr>
          <a:lstStyle/>
          <a:p>
            <a:pPr algn="ctr"/>
            <a:r>
              <a:rPr lang="zh-TW" altLang="en-US" sz="3600" b="1" dirty="0" smtClean="0">
                <a:latin typeface="標楷體" pitchFamily="65" charset="-120"/>
                <a:ea typeface="標楷體" pitchFamily="65" charset="-120"/>
              </a:rPr>
              <a:t>學校</a:t>
            </a:r>
            <a:r>
              <a:rPr lang="zh-TW" altLang="zh-TW" sz="3600" b="1" dirty="0" smtClean="0">
                <a:latin typeface="標楷體" pitchFamily="65" charset="-120"/>
                <a:ea typeface="標楷體" pitchFamily="65" charset="-120"/>
              </a:rPr>
              <a:t>特</a:t>
            </a:r>
            <a:r>
              <a:rPr lang="zh-TW" altLang="en-US" sz="3600" b="1" dirty="0" smtClean="0">
                <a:latin typeface="標楷體" pitchFamily="65" charset="-120"/>
                <a:ea typeface="標楷體" pitchFamily="65" charset="-120"/>
              </a:rPr>
              <a:t>教</a:t>
            </a:r>
            <a:r>
              <a:rPr lang="zh-TW" altLang="zh-TW" sz="3600" b="1" dirty="0" smtClean="0">
                <a:latin typeface="標楷體" pitchFamily="65" charset="-120"/>
                <a:ea typeface="標楷體" pitchFamily="65" charset="-120"/>
              </a:rPr>
              <a:t>推</a:t>
            </a:r>
            <a:r>
              <a:rPr lang="zh-TW" altLang="en-US" sz="3600" b="1" dirty="0" smtClean="0">
                <a:latin typeface="標楷體" pitchFamily="65" charset="-120"/>
                <a:ea typeface="標楷體" pitchFamily="65" charset="-120"/>
              </a:rPr>
              <a:t>行委員會</a:t>
            </a:r>
            <a:r>
              <a:rPr lang="zh-TW" altLang="zh-TW" sz="3600" b="1" dirty="0" smtClean="0">
                <a:latin typeface="標楷體" pitchFamily="65" charset="-120"/>
                <a:ea typeface="標楷體" pitchFamily="65" charset="-120"/>
              </a:rPr>
              <a:t>工作任務</a:t>
            </a:r>
            <a:r>
              <a:rPr lang="zh-TW" altLang="en-US" sz="3600" b="1" dirty="0" smtClean="0">
                <a:latin typeface="標楷體" pitchFamily="65" charset="-120"/>
                <a:ea typeface="標楷體" pitchFamily="65" charset="-120"/>
              </a:rPr>
              <a:t>說明</a:t>
            </a:r>
            <a:endParaRPr lang="zh-TW" altLang="en-US" sz="3600" b="1" dirty="0">
              <a:latin typeface="標楷體" pitchFamily="65" charset="-120"/>
              <a:ea typeface="標楷體" pitchFamily="65" charset="-120"/>
            </a:endParaRPr>
          </a:p>
        </p:txBody>
      </p:sp>
      <p:sp>
        <p:nvSpPr>
          <p:cNvPr id="3" name="內容版面配置區 2"/>
          <p:cNvSpPr>
            <a:spLocks noGrp="1"/>
          </p:cNvSpPr>
          <p:nvPr>
            <p:ph sz="quarter" idx="1"/>
          </p:nvPr>
        </p:nvSpPr>
        <p:spPr>
          <a:xfrm>
            <a:off x="323528" y="1412776"/>
            <a:ext cx="8424936" cy="5445224"/>
          </a:xfrm>
        </p:spPr>
        <p:txBody>
          <a:bodyPr>
            <a:normAutofit/>
          </a:bodyPr>
          <a:lstStyle/>
          <a:p>
            <a:pPr marL="812800" indent="-812800">
              <a:buNone/>
            </a:pPr>
            <a:r>
              <a:rPr lang="zh-TW" altLang="en-US" sz="2800" b="1" dirty="0" smtClean="0">
                <a:solidFill>
                  <a:srgbClr val="3333FF"/>
                </a:solidFill>
                <a:latin typeface="標楷體" pitchFamily="65" charset="-120"/>
                <a:ea typeface="標楷體" pitchFamily="65" charset="-120"/>
              </a:rPr>
              <a:t>五、審查特殊教育學生之課程、評量、學習場所調整</a:t>
            </a:r>
            <a:endParaRPr lang="en-US" altLang="zh-TW" sz="2800" b="1" dirty="0" smtClean="0">
              <a:solidFill>
                <a:srgbClr val="3333FF"/>
              </a:solidFill>
              <a:latin typeface="標楷體" pitchFamily="65" charset="-120"/>
              <a:ea typeface="標楷體" pitchFamily="65" charset="-120"/>
            </a:endParaRPr>
          </a:p>
          <a:p>
            <a:pPr marL="901700" indent="-901700">
              <a:lnSpc>
                <a:spcPct val="150000"/>
              </a:lnSpc>
              <a:spcAft>
                <a:spcPts val="600"/>
              </a:spcAft>
              <a:buNone/>
            </a:pPr>
            <a:r>
              <a:rPr lang="zh-TW" altLang="en-US" sz="2400" dirty="0" smtClean="0">
                <a:latin typeface="標楷體" pitchFamily="65" charset="-120"/>
                <a:ea typeface="標楷體" pitchFamily="65" charset="-120"/>
              </a:rPr>
              <a:t>（一）依學生個別化教育計畫安排課程內容、多樣性學習場所，如：跨普通班、資源班、特教班等多樣性場所進行學習。</a:t>
            </a:r>
            <a:endParaRPr lang="en-US" altLang="zh-TW" sz="2400" dirty="0" smtClean="0">
              <a:latin typeface="標楷體" pitchFamily="65" charset="-120"/>
              <a:ea typeface="標楷體" pitchFamily="65" charset="-120"/>
            </a:endParaRPr>
          </a:p>
          <a:p>
            <a:pPr marL="901700" indent="-901700">
              <a:lnSpc>
                <a:spcPct val="150000"/>
              </a:lnSpc>
              <a:spcAft>
                <a:spcPts val="600"/>
              </a:spcAft>
              <a:buNone/>
            </a:pPr>
            <a:r>
              <a:rPr lang="zh-TW" altLang="en-US" sz="2400" dirty="0" smtClean="0">
                <a:latin typeface="標楷體" pitchFamily="65" charset="-120"/>
                <a:ea typeface="標楷體" pitchFamily="65" charset="-120"/>
              </a:rPr>
              <a:t>（二）委員審查特殊教育學生評量方式時，可注意是否採多元評量、彈性調整原則。</a:t>
            </a:r>
            <a:endParaRPr lang="en-US" altLang="zh-TW" sz="2400" dirty="0" smtClean="0">
              <a:latin typeface="標楷體" pitchFamily="65" charset="-120"/>
              <a:ea typeface="標楷體" pitchFamily="65" charset="-120"/>
            </a:endParaRPr>
          </a:p>
          <a:p>
            <a:pPr>
              <a:lnSpc>
                <a:spcPct val="150000"/>
              </a:lnSpc>
              <a:buNone/>
            </a:pPr>
            <a:r>
              <a:rPr lang="zh-TW" altLang="en-US" sz="2000" dirty="0" smtClean="0">
                <a:solidFill>
                  <a:srgbClr val="C00000"/>
                </a:solidFill>
                <a:latin typeface="標楷體" pitchFamily="65" charset="-120"/>
                <a:ea typeface="標楷體" pitchFamily="65" charset="-120"/>
              </a:rPr>
              <a:t>   </a:t>
            </a:r>
            <a:r>
              <a:rPr lang="zh-TW" altLang="zh-TW" sz="2000" dirty="0" smtClean="0">
                <a:solidFill>
                  <a:srgbClr val="006600"/>
                </a:solidFill>
                <a:latin typeface="標楷體" pitchFamily="65" charset="-120"/>
                <a:ea typeface="標楷體" pitchFamily="65" charset="-120"/>
              </a:rPr>
              <a:t>參考資料</a:t>
            </a:r>
            <a:r>
              <a:rPr lang="en-US" altLang="zh-TW" sz="2000" dirty="0" smtClean="0">
                <a:solidFill>
                  <a:srgbClr val="006600"/>
                </a:solidFill>
                <a:latin typeface="標楷體" pitchFamily="65" charset="-120"/>
                <a:ea typeface="標楷體" pitchFamily="65" charset="-120"/>
              </a:rPr>
              <a:t>:</a:t>
            </a:r>
          </a:p>
          <a:p>
            <a:pPr>
              <a:buNone/>
            </a:pPr>
            <a:r>
              <a:rPr lang="zh-TW" altLang="en-US" sz="2000" dirty="0" smtClean="0">
                <a:solidFill>
                  <a:srgbClr val="006600"/>
                </a:solidFill>
                <a:latin typeface="標楷體" pitchFamily="65" charset="-120"/>
                <a:ea typeface="標楷體" pitchFamily="65" charset="-120"/>
              </a:rPr>
              <a:t>   </a:t>
            </a:r>
            <a:r>
              <a:rPr lang="en-US" altLang="zh-TW" sz="2000" dirty="0" smtClean="0">
                <a:solidFill>
                  <a:srgbClr val="006600"/>
                </a:solidFill>
                <a:latin typeface="標楷體" pitchFamily="65" charset="-120"/>
                <a:ea typeface="標楷體" pitchFamily="65" charset="-120"/>
              </a:rPr>
              <a:t>1.</a:t>
            </a:r>
            <a:r>
              <a:rPr lang="zh-TW" altLang="zh-TW" sz="2000" dirty="0">
                <a:solidFill>
                  <a:srgbClr val="006600"/>
                </a:solidFill>
                <a:latin typeface="標楷體" pitchFamily="65" charset="-120"/>
                <a:ea typeface="標楷體" pitchFamily="65" charset="-120"/>
              </a:rPr>
              <a:t>國民教育階段身心障礙資源班實施</a:t>
            </a:r>
            <a:r>
              <a:rPr lang="zh-TW" altLang="zh-TW" sz="2000" dirty="0" smtClean="0">
                <a:solidFill>
                  <a:srgbClr val="006600"/>
                </a:solidFill>
                <a:latin typeface="標楷體" pitchFamily="65" charset="-120"/>
                <a:ea typeface="標楷體" pitchFamily="65" charset="-120"/>
              </a:rPr>
              <a:t>原則</a:t>
            </a:r>
            <a:r>
              <a:rPr lang="en-US" altLang="zh-TW" sz="2000" dirty="0" smtClean="0">
                <a:solidFill>
                  <a:srgbClr val="006600"/>
                </a:solidFill>
                <a:latin typeface="標楷體" pitchFamily="65" charset="-120"/>
                <a:ea typeface="標楷體" pitchFamily="65" charset="-120"/>
              </a:rPr>
              <a:t> P92</a:t>
            </a:r>
          </a:p>
          <a:p>
            <a:pPr marL="627063" indent="-627063">
              <a:buNone/>
            </a:pPr>
            <a:r>
              <a:rPr lang="zh-TW" altLang="en-US" sz="2000" dirty="0" smtClean="0">
                <a:solidFill>
                  <a:srgbClr val="006600"/>
                </a:solidFill>
                <a:latin typeface="標楷體" pitchFamily="65" charset="-120"/>
                <a:ea typeface="標楷體" pitchFamily="65" charset="-120"/>
              </a:rPr>
              <a:t>   </a:t>
            </a:r>
            <a:r>
              <a:rPr lang="en-US" altLang="zh-TW" sz="2000" dirty="0" smtClean="0">
                <a:solidFill>
                  <a:srgbClr val="006600"/>
                </a:solidFill>
                <a:latin typeface="標楷體" pitchFamily="65" charset="-120"/>
                <a:ea typeface="標楷體" pitchFamily="65" charset="-120"/>
              </a:rPr>
              <a:t>2.</a:t>
            </a:r>
            <a:r>
              <a:rPr lang="zh-TW" altLang="zh-TW" sz="2000" dirty="0" smtClean="0">
                <a:solidFill>
                  <a:srgbClr val="006600"/>
                </a:solidFill>
                <a:latin typeface="標楷體" pitchFamily="65" charset="-120"/>
                <a:ea typeface="標楷體" pitchFamily="65" charset="-120"/>
              </a:rPr>
              <a:t>臺北市</a:t>
            </a:r>
            <a:r>
              <a:rPr lang="zh-TW" altLang="en-US" sz="2000" dirty="0" smtClean="0">
                <a:solidFill>
                  <a:srgbClr val="006600"/>
                </a:solidFill>
                <a:latin typeface="標楷體" pitchFamily="65" charset="-120"/>
                <a:ea typeface="標楷體" pitchFamily="65" charset="-120"/>
              </a:rPr>
              <a:t>身心障礙學生就讀高級中等以下學校普通班教學原則及輔導辦法 </a:t>
            </a:r>
            <a:r>
              <a:rPr lang="en-US" altLang="zh-TW" sz="2000" dirty="0" smtClean="0">
                <a:solidFill>
                  <a:srgbClr val="006600"/>
                </a:solidFill>
                <a:latin typeface="標楷體" pitchFamily="65" charset="-120"/>
                <a:ea typeface="標楷體" pitchFamily="65" charset="-120"/>
              </a:rPr>
              <a:t>P72</a:t>
            </a:r>
          </a:p>
          <a:p>
            <a:pPr>
              <a:buNone/>
            </a:pPr>
            <a:r>
              <a:rPr lang="zh-TW" altLang="en-US" sz="2800" dirty="0" smtClean="0">
                <a:latin typeface="標楷體" pitchFamily="65" charset="-120"/>
                <a:ea typeface="標楷體" pitchFamily="65" charset="-120"/>
              </a:rPr>
              <a:t>　　</a:t>
            </a:r>
            <a:endParaRPr lang="en-US" altLang="zh-TW" sz="2800" dirty="0" smtClean="0">
              <a:solidFill>
                <a:srgbClr val="FF0000"/>
              </a:solidFill>
              <a:latin typeface="標楷體" pitchFamily="65" charset="-120"/>
              <a:ea typeface="標楷體" pitchFamily="65" charset="-120"/>
            </a:endParaRPr>
          </a:p>
          <a:p>
            <a:pPr>
              <a:buNone/>
            </a:pPr>
            <a:endParaRPr lang="en-US" altLang="zh-TW" sz="3200" dirty="0" smtClean="0">
              <a:latin typeface="標楷體" pitchFamily="65" charset="-120"/>
              <a:ea typeface="標楷體" pitchFamily="65" charset="-120"/>
            </a:endParaRPr>
          </a:p>
        </p:txBody>
      </p:sp>
    </p:spTree>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3568" y="0"/>
            <a:ext cx="7467600" cy="1143000"/>
          </a:xfrm>
        </p:spPr>
        <p:txBody>
          <a:bodyPr>
            <a:normAutofit/>
          </a:bodyPr>
          <a:lstStyle/>
          <a:p>
            <a:pPr algn="ctr"/>
            <a:r>
              <a:rPr lang="zh-TW" altLang="en-US" sz="3600" b="1" dirty="0" smtClean="0">
                <a:latin typeface="標楷體" pitchFamily="65" charset="-120"/>
                <a:ea typeface="標楷體" pitchFamily="65" charset="-120"/>
              </a:rPr>
              <a:t>學校</a:t>
            </a:r>
            <a:r>
              <a:rPr lang="zh-TW" altLang="zh-TW" sz="3600" b="1" dirty="0" smtClean="0">
                <a:latin typeface="標楷體" pitchFamily="65" charset="-120"/>
                <a:ea typeface="標楷體" pitchFamily="65" charset="-120"/>
              </a:rPr>
              <a:t>特</a:t>
            </a:r>
            <a:r>
              <a:rPr lang="zh-TW" altLang="en-US" sz="3600" b="1" dirty="0" smtClean="0">
                <a:latin typeface="標楷體" pitchFamily="65" charset="-120"/>
                <a:ea typeface="標楷體" pitchFamily="65" charset="-120"/>
              </a:rPr>
              <a:t>教</a:t>
            </a:r>
            <a:r>
              <a:rPr lang="zh-TW" altLang="zh-TW" sz="3600" b="1" dirty="0" smtClean="0">
                <a:latin typeface="標楷體" pitchFamily="65" charset="-120"/>
                <a:ea typeface="標楷體" pitchFamily="65" charset="-120"/>
              </a:rPr>
              <a:t>推</a:t>
            </a:r>
            <a:r>
              <a:rPr lang="zh-TW" altLang="en-US" sz="3600" b="1" dirty="0" smtClean="0">
                <a:latin typeface="標楷體" pitchFamily="65" charset="-120"/>
                <a:ea typeface="標楷體" pitchFamily="65" charset="-120"/>
              </a:rPr>
              <a:t>行委員會</a:t>
            </a:r>
            <a:r>
              <a:rPr lang="zh-TW" altLang="zh-TW" sz="3600" b="1" dirty="0" smtClean="0">
                <a:latin typeface="標楷體" pitchFamily="65" charset="-120"/>
                <a:ea typeface="標楷體" pitchFamily="65" charset="-120"/>
              </a:rPr>
              <a:t>工作任務</a:t>
            </a:r>
            <a:r>
              <a:rPr lang="zh-TW" altLang="en-US" sz="3600" b="1" dirty="0" smtClean="0">
                <a:latin typeface="標楷體" pitchFamily="65" charset="-120"/>
                <a:ea typeface="標楷體" pitchFamily="65" charset="-120"/>
              </a:rPr>
              <a:t>說明</a:t>
            </a:r>
            <a:endParaRPr lang="zh-TW" altLang="en-US" sz="3600" b="1" dirty="0">
              <a:latin typeface="標楷體" pitchFamily="65" charset="-120"/>
              <a:ea typeface="標楷體" pitchFamily="65" charset="-120"/>
            </a:endParaRPr>
          </a:p>
        </p:txBody>
      </p:sp>
      <p:sp>
        <p:nvSpPr>
          <p:cNvPr id="3" name="內容版面配置區 2"/>
          <p:cNvSpPr>
            <a:spLocks noGrp="1"/>
          </p:cNvSpPr>
          <p:nvPr>
            <p:ph sz="quarter" idx="1"/>
          </p:nvPr>
        </p:nvSpPr>
        <p:spPr>
          <a:xfrm>
            <a:off x="611560" y="1196752"/>
            <a:ext cx="8136904" cy="4392488"/>
          </a:xfrm>
        </p:spPr>
        <p:txBody>
          <a:bodyPr>
            <a:normAutofit fontScale="92500" lnSpcReduction="10000"/>
          </a:bodyPr>
          <a:lstStyle/>
          <a:p>
            <a:pPr>
              <a:buNone/>
            </a:pPr>
            <a:r>
              <a:rPr lang="zh-TW" altLang="en-US" sz="3000" b="1" dirty="0" smtClean="0">
                <a:solidFill>
                  <a:srgbClr val="3333FF"/>
                </a:solidFill>
                <a:latin typeface="標楷體" pitchFamily="65" charset="-120"/>
                <a:ea typeface="標楷體" pitchFamily="65" charset="-120"/>
              </a:rPr>
              <a:t>六、審議特教宣導活動及專業知能研習計畫</a:t>
            </a:r>
            <a:endParaRPr lang="en-US" altLang="zh-TW" sz="3000" b="1" dirty="0" smtClean="0">
              <a:latin typeface="標楷體" pitchFamily="65" charset="-120"/>
              <a:ea typeface="標楷體" pitchFamily="65" charset="-120"/>
            </a:endParaRPr>
          </a:p>
          <a:p>
            <a:pPr marL="177800" indent="635000">
              <a:lnSpc>
                <a:spcPct val="120000"/>
              </a:lnSpc>
              <a:spcAft>
                <a:spcPts val="600"/>
              </a:spcAft>
              <a:buNone/>
            </a:pPr>
            <a:r>
              <a:rPr lang="zh-TW" altLang="en-US" sz="2600" dirty="0" smtClean="0">
                <a:latin typeface="標楷體" pitchFamily="65" charset="-120"/>
                <a:ea typeface="標楷體" pitchFamily="65" charset="-120"/>
              </a:rPr>
              <a:t>學校規劃之特教宣導活動與特殊教育專業知能研習內容及辦理方式是否能增進校內學生、教職員工及家長對特殊教育學生的了解、接納與關懷。</a:t>
            </a:r>
            <a:endParaRPr lang="en-US" altLang="zh-TW" sz="2600" dirty="0" smtClean="0">
              <a:latin typeface="標楷體" pitchFamily="65" charset="-120"/>
              <a:ea typeface="標楷體" pitchFamily="65" charset="-120"/>
            </a:endParaRPr>
          </a:p>
          <a:p>
            <a:pPr>
              <a:lnSpc>
                <a:spcPct val="120000"/>
              </a:lnSpc>
              <a:spcAft>
                <a:spcPts val="600"/>
              </a:spcAft>
              <a:buNone/>
            </a:pPr>
            <a:r>
              <a:rPr lang="zh-TW" altLang="en-US" sz="2600" dirty="0" smtClean="0">
                <a:latin typeface="標楷體" pitchFamily="65" charset="-120"/>
                <a:ea typeface="標楷體" pitchFamily="65" charset="-120"/>
              </a:rPr>
              <a:t>依</a:t>
            </a:r>
            <a:r>
              <a:rPr lang="zh-TW" altLang="en-US" sz="2600" dirty="0" smtClean="0">
                <a:latin typeface="新細明體"/>
                <a:ea typeface="新細明體"/>
              </a:rPr>
              <a:t>「</a:t>
            </a:r>
            <a:r>
              <a:rPr lang="zh-TW" altLang="en-US" sz="2600" dirty="0" smtClean="0">
                <a:latin typeface="標楷體" pitchFamily="65" charset="-120"/>
                <a:ea typeface="標楷體" pitchFamily="65" charset="-120"/>
              </a:rPr>
              <a:t>臺北市身心障礙教育白皮書</a:t>
            </a:r>
            <a:r>
              <a:rPr lang="zh-TW" altLang="en-US" sz="2600" dirty="0">
                <a:latin typeface="新細明體"/>
              </a:rPr>
              <a:t>」</a:t>
            </a:r>
            <a:r>
              <a:rPr lang="zh-TW" altLang="en-US" sz="2600" dirty="0" smtClean="0">
                <a:latin typeface="標楷體" pitchFamily="65" charset="-120"/>
                <a:ea typeface="標楷體" pitchFamily="65" charset="-120"/>
              </a:rPr>
              <a:t>中訂定：</a:t>
            </a:r>
            <a:endParaRPr lang="en-US" altLang="zh-TW" sz="2600" dirty="0" smtClean="0">
              <a:latin typeface="標楷體" pitchFamily="65" charset="-120"/>
              <a:ea typeface="標楷體" pitchFamily="65" charset="-120"/>
            </a:endParaRPr>
          </a:p>
          <a:p>
            <a:pPr marL="533400" indent="-266700">
              <a:lnSpc>
                <a:spcPct val="120000"/>
              </a:lnSpc>
              <a:spcAft>
                <a:spcPts val="600"/>
              </a:spcAft>
            </a:pPr>
            <a:r>
              <a:rPr lang="zh-TW" altLang="en-US" sz="2600" dirty="0" smtClean="0">
                <a:solidFill>
                  <a:srgbClr val="FF0000"/>
                </a:solidFill>
                <a:latin typeface="標楷體" pitchFamily="65" charset="-120"/>
                <a:ea typeface="標楷體" pitchFamily="65" charset="-120"/>
              </a:rPr>
              <a:t>行政人員</a:t>
            </a:r>
            <a:r>
              <a:rPr lang="zh-TW" altLang="en-US" sz="2600" dirty="0" smtClean="0">
                <a:latin typeface="標楷體" pitchFamily="65" charset="-120"/>
                <a:ea typeface="標楷體" pitchFamily="65" charset="-120"/>
              </a:rPr>
              <a:t>每年研習</a:t>
            </a:r>
            <a:r>
              <a:rPr lang="zh-TW" altLang="en-US" sz="2600" dirty="0" smtClean="0">
                <a:solidFill>
                  <a:srgbClr val="FF0000"/>
                </a:solidFill>
                <a:latin typeface="標楷體" pitchFamily="65" charset="-120"/>
                <a:ea typeface="標楷體" pitchFamily="65" charset="-120"/>
              </a:rPr>
              <a:t>特教知能</a:t>
            </a:r>
            <a:r>
              <a:rPr lang="zh-TW" altLang="en-US" sz="2600" dirty="0" smtClean="0">
                <a:latin typeface="標楷體" pitchFamily="65" charset="-120"/>
                <a:ea typeface="標楷體" pitchFamily="65" charset="-120"/>
              </a:rPr>
              <a:t>至少</a:t>
            </a:r>
            <a:r>
              <a:rPr lang="en-US" altLang="zh-TW" sz="2600" dirty="0" smtClean="0">
                <a:solidFill>
                  <a:srgbClr val="FF0000"/>
                </a:solidFill>
                <a:latin typeface="標楷體" pitchFamily="65" charset="-120"/>
                <a:ea typeface="標楷體" pitchFamily="65" charset="-120"/>
              </a:rPr>
              <a:t>3</a:t>
            </a:r>
            <a:r>
              <a:rPr lang="zh-TW" altLang="en-US" sz="2600" dirty="0" smtClean="0">
                <a:latin typeface="標楷體" pitchFamily="65" charset="-120"/>
                <a:ea typeface="標楷體" pitchFamily="65" charset="-120"/>
              </a:rPr>
              <a:t>小時　　</a:t>
            </a:r>
            <a:endParaRPr lang="en-US" altLang="zh-TW" sz="2600" dirty="0" smtClean="0">
              <a:latin typeface="標楷體" pitchFamily="65" charset="-120"/>
              <a:ea typeface="標楷體" pitchFamily="65" charset="-120"/>
            </a:endParaRPr>
          </a:p>
          <a:p>
            <a:pPr marL="533400" indent="-266700">
              <a:lnSpc>
                <a:spcPct val="120000"/>
              </a:lnSpc>
              <a:spcAft>
                <a:spcPts val="600"/>
              </a:spcAft>
            </a:pPr>
            <a:r>
              <a:rPr lang="zh-TW" altLang="en-US" sz="2600" dirty="0" smtClean="0">
                <a:latin typeface="標楷體" pitchFamily="65" charset="-120"/>
                <a:ea typeface="標楷體" pitchFamily="65" charset="-120"/>
              </a:rPr>
              <a:t>各級學校</a:t>
            </a:r>
            <a:r>
              <a:rPr lang="zh-TW" altLang="en-US" sz="2600" dirty="0" smtClean="0">
                <a:solidFill>
                  <a:srgbClr val="FF0000"/>
                </a:solidFill>
                <a:latin typeface="標楷體" pitchFamily="65" charset="-120"/>
                <a:ea typeface="標楷體" pitchFamily="65" charset="-120"/>
              </a:rPr>
              <a:t>普通教師</a:t>
            </a:r>
            <a:r>
              <a:rPr lang="zh-TW" altLang="en-US" sz="2600" dirty="0" smtClean="0">
                <a:latin typeface="標楷體" pitchFamily="65" charset="-120"/>
                <a:ea typeface="標楷體" pitchFamily="65" charset="-120"/>
              </a:rPr>
              <a:t>參與</a:t>
            </a:r>
            <a:r>
              <a:rPr lang="zh-TW" altLang="en-US" sz="2600" dirty="0" smtClean="0">
                <a:solidFill>
                  <a:srgbClr val="FF0000"/>
                </a:solidFill>
                <a:latin typeface="標楷體" pitchFamily="65" charset="-120"/>
                <a:ea typeface="標楷體" pitchFamily="65" charset="-120"/>
              </a:rPr>
              <a:t>特教知能</a:t>
            </a:r>
            <a:r>
              <a:rPr lang="zh-TW" altLang="en-US" sz="2600" dirty="0" smtClean="0">
                <a:latin typeface="標楷體" pitchFamily="65" charset="-120"/>
                <a:ea typeface="標楷體" pitchFamily="65" charset="-120"/>
              </a:rPr>
              <a:t>研習每年至少</a:t>
            </a:r>
            <a:r>
              <a:rPr lang="en-US" altLang="zh-TW" sz="2600" dirty="0" smtClean="0">
                <a:solidFill>
                  <a:srgbClr val="FF0000"/>
                </a:solidFill>
                <a:latin typeface="標楷體" pitchFamily="65" charset="-120"/>
                <a:ea typeface="標楷體" pitchFamily="65" charset="-120"/>
              </a:rPr>
              <a:t>3</a:t>
            </a:r>
            <a:r>
              <a:rPr lang="zh-TW" altLang="en-US" sz="2600" dirty="0" smtClean="0">
                <a:latin typeface="標楷體" pitchFamily="65" charset="-120"/>
                <a:ea typeface="標楷體" pitchFamily="65" charset="-120"/>
              </a:rPr>
              <a:t>小時　</a:t>
            </a:r>
            <a:endParaRPr lang="en-US" altLang="zh-TW" sz="2600" dirty="0" smtClean="0">
              <a:latin typeface="標楷體" pitchFamily="65" charset="-120"/>
              <a:ea typeface="標楷體" pitchFamily="65" charset="-120"/>
            </a:endParaRPr>
          </a:p>
          <a:p>
            <a:pPr marL="533400" indent="-266700">
              <a:lnSpc>
                <a:spcPct val="120000"/>
              </a:lnSpc>
              <a:spcAft>
                <a:spcPts val="600"/>
              </a:spcAft>
            </a:pPr>
            <a:r>
              <a:rPr lang="zh-TW" altLang="en-US" sz="2600" dirty="0" smtClean="0">
                <a:solidFill>
                  <a:srgbClr val="FF0000"/>
                </a:solidFill>
                <a:latin typeface="標楷體" pitchFamily="65" charset="-120"/>
                <a:ea typeface="標楷體" pitchFamily="65" charset="-120"/>
              </a:rPr>
              <a:t>特教教師</a:t>
            </a:r>
            <a:r>
              <a:rPr lang="zh-TW" altLang="en-US" sz="2600" dirty="0" smtClean="0">
                <a:latin typeface="標楷體" pitchFamily="65" charset="-120"/>
                <a:ea typeface="標楷體" pitchFamily="65" charset="-120"/>
              </a:rPr>
              <a:t>參加各類</a:t>
            </a:r>
            <a:r>
              <a:rPr lang="zh-TW" altLang="en-US" sz="2600" dirty="0" smtClean="0">
                <a:solidFill>
                  <a:srgbClr val="FF0000"/>
                </a:solidFill>
                <a:latin typeface="標楷體" pitchFamily="65" charset="-120"/>
                <a:ea typeface="標楷體" pitchFamily="65" charset="-120"/>
              </a:rPr>
              <a:t>身心障礙教育實務工作之專業知能</a:t>
            </a:r>
            <a:r>
              <a:rPr lang="zh-TW" altLang="en-US" sz="2600" dirty="0" smtClean="0">
                <a:latin typeface="標楷體" pitchFamily="65" charset="-120"/>
                <a:ea typeface="標楷體" pitchFamily="65" charset="-120"/>
              </a:rPr>
              <a:t>研習每年至少</a:t>
            </a:r>
            <a:r>
              <a:rPr lang="en-US" altLang="zh-TW" sz="2600" dirty="0" smtClean="0">
                <a:solidFill>
                  <a:srgbClr val="FF0000"/>
                </a:solidFill>
                <a:latin typeface="標楷體" pitchFamily="65" charset="-120"/>
                <a:ea typeface="標楷體" pitchFamily="65" charset="-120"/>
              </a:rPr>
              <a:t>18</a:t>
            </a:r>
            <a:r>
              <a:rPr lang="zh-TW" altLang="en-US" sz="2600" dirty="0" smtClean="0">
                <a:latin typeface="標楷體" pitchFamily="65" charset="-120"/>
                <a:ea typeface="標楷體" pitchFamily="65" charset="-120"/>
              </a:rPr>
              <a:t>小時</a:t>
            </a:r>
            <a:endParaRPr lang="en-US" altLang="zh-TW" sz="1300" dirty="0" smtClean="0">
              <a:latin typeface="標楷體" pitchFamily="65" charset="-120"/>
              <a:ea typeface="標楷體" pitchFamily="65" charset="-120"/>
            </a:endParaRPr>
          </a:p>
        </p:txBody>
      </p:sp>
      <p:sp>
        <p:nvSpPr>
          <p:cNvPr id="5" name="矩形 4"/>
          <p:cNvSpPr/>
          <p:nvPr/>
        </p:nvSpPr>
        <p:spPr>
          <a:xfrm>
            <a:off x="611560" y="5445224"/>
            <a:ext cx="7560840" cy="1200329"/>
          </a:xfrm>
          <a:prstGeom prst="rect">
            <a:avLst/>
          </a:prstGeom>
        </p:spPr>
        <p:txBody>
          <a:bodyPr wrap="square">
            <a:spAutoFit/>
          </a:bodyPr>
          <a:lstStyle/>
          <a:p>
            <a:pPr>
              <a:lnSpc>
                <a:spcPct val="150000"/>
              </a:lnSpc>
              <a:buNone/>
            </a:pPr>
            <a:r>
              <a:rPr lang="zh-TW" altLang="zh-TW" sz="1600" dirty="0" smtClean="0">
                <a:solidFill>
                  <a:srgbClr val="006600"/>
                </a:solidFill>
                <a:latin typeface="標楷體" pitchFamily="65" charset="-120"/>
                <a:ea typeface="標楷體" pitchFamily="65" charset="-120"/>
              </a:rPr>
              <a:t>參考資料</a:t>
            </a:r>
            <a:r>
              <a:rPr lang="en-US" altLang="zh-TW" sz="1600" dirty="0" smtClean="0">
                <a:solidFill>
                  <a:srgbClr val="006600"/>
                </a:solidFill>
                <a:latin typeface="標楷體" pitchFamily="65" charset="-120"/>
                <a:ea typeface="標楷體" pitchFamily="65" charset="-120"/>
              </a:rPr>
              <a:t>:</a:t>
            </a:r>
          </a:p>
          <a:p>
            <a:pPr>
              <a:lnSpc>
                <a:spcPct val="150000"/>
              </a:lnSpc>
              <a:buNone/>
            </a:pPr>
            <a:r>
              <a:rPr lang="en-US" altLang="zh-TW" sz="1600" dirty="0" smtClean="0">
                <a:solidFill>
                  <a:srgbClr val="006600"/>
                </a:solidFill>
                <a:latin typeface="標楷體" pitchFamily="65" charset="-120"/>
                <a:ea typeface="標楷體" pitchFamily="65" charset="-120"/>
              </a:rPr>
              <a:t>1.</a:t>
            </a:r>
            <a:r>
              <a:rPr lang="zh-TW" altLang="zh-TW" sz="1600" dirty="0" smtClean="0">
                <a:solidFill>
                  <a:srgbClr val="006600"/>
                </a:solidFill>
                <a:latin typeface="標楷體" pitchFamily="65" charset="-120"/>
                <a:ea typeface="標楷體" pitchFamily="65" charset="-120"/>
              </a:rPr>
              <a:t>臺北市</a:t>
            </a:r>
            <a:r>
              <a:rPr lang="zh-TW" altLang="en-US" sz="1600" dirty="0" smtClean="0">
                <a:solidFill>
                  <a:srgbClr val="006600"/>
                </a:solidFill>
                <a:latin typeface="標楷體" pitchFamily="65" charset="-120"/>
                <a:ea typeface="標楷體" pitchFamily="65" charset="-120"/>
              </a:rPr>
              <a:t>特教宣導實施計畫 </a:t>
            </a:r>
            <a:r>
              <a:rPr lang="en-US" altLang="zh-TW" sz="1600" dirty="0" smtClean="0">
                <a:solidFill>
                  <a:srgbClr val="006600"/>
                </a:solidFill>
                <a:latin typeface="標楷體" pitchFamily="65" charset="-120"/>
                <a:ea typeface="標楷體" pitchFamily="65" charset="-120"/>
              </a:rPr>
              <a:t>P99</a:t>
            </a:r>
          </a:p>
          <a:p>
            <a:pPr>
              <a:lnSpc>
                <a:spcPct val="150000"/>
              </a:lnSpc>
              <a:buNone/>
            </a:pPr>
            <a:r>
              <a:rPr lang="en-US" altLang="zh-TW" sz="1600" dirty="0" smtClean="0">
                <a:solidFill>
                  <a:srgbClr val="006600"/>
                </a:solidFill>
                <a:latin typeface="標楷體" pitchFamily="65" charset="-120"/>
                <a:ea typeface="標楷體" pitchFamily="65" charset="-120"/>
              </a:rPr>
              <a:t>2.</a:t>
            </a:r>
            <a:r>
              <a:rPr lang="zh-TW" altLang="en-US" sz="1600" dirty="0">
                <a:solidFill>
                  <a:srgbClr val="006600"/>
                </a:solidFill>
                <a:latin typeface="標楷體" pitchFamily="65" charset="-120"/>
                <a:ea typeface="標楷體" pitchFamily="65" charset="-120"/>
              </a:rPr>
              <a:t>臺北市高級中等以下學校教師及相關人員特教知能研習方案</a:t>
            </a:r>
            <a:endParaRPr lang="zh-TW" altLang="en-US" sz="1600" dirty="0" smtClean="0">
              <a:solidFill>
                <a:srgbClr val="006600"/>
              </a:solidFill>
              <a:latin typeface="標楷體" pitchFamily="65" charset="-120"/>
              <a:ea typeface="標楷體" pitchFamily="65" charset="-120"/>
            </a:endParaRP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3568" y="116632"/>
            <a:ext cx="7467600" cy="1143000"/>
          </a:xfrm>
        </p:spPr>
        <p:txBody>
          <a:bodyPr>
            <a:normAutofit/>
          </a:bodyPr>
          <a:lstStyle/>
          <a:p>
            <a:pPr algn="ctr"/>
            <a:r>
              <a:rPr lang="zh-TW" altLang="en-US" sz="3600" b="1" dirty="0" smtClean="0">
                <a:latin typeface="標楷體" pitchFamily="65" charset="-120"/>
                <a:ea typeface="標楷體" pitchFamily="65" charset="-120"/>
              </a:rPr>
              <a:t>學校</a:t>
            </a:r>
            <a:r>
              <a:rPr lang="zh-TW" altLang="zh-TW" sz="3600" b="1" dirty="0" smtClean="0">
                <a:latin typeface="標楷體" pitchFamily="65" charset="-120"/>
                <a:ea typeface="標楷體" pitchFamily="65" charset="-120"/>
              </a:rPr>
              <a:t>特</a:t>
            </a:r>
            <a:r>
              <a:rPr lang="zh-TW" altLang="en-US" sz="3600" b="1" dirty="0" smtClean="0">
                <a:latin typeface="標楷體" pitchFamily="65" charset="-120"/>
                <a:ea typeface="標楷體" pitchFamily="65" charset="-120"/>
              </a:rPr>
              <a:t>教</a:t>
            </a:r>
            <a:r>
              <a:rPr lang="zh-TW" altLang="zh-TW" sz="3600" b="1" dirty="0" smtClean="0">
                <a:latin typeface="標楷體" pitchFamily="65" charset="-120"/>
                <a:ea typeface="標楷體" pitchFamily="65" charset="-120"/>
              </a:rPr>
              <a:t>推</a:t>
            </a:r>
            <a:r>
              <a:rPr lang="zh-TW" altLang="en-US" sz="3600" b="1" dirty="0" smtClean="0">
                <a:latin typeface="標楷體" pitchFamily="65" charset="-120"/>
                <a:ea typeface="標楷體" pitchFamily="65" charset="-120"/>
              </a:rPr>
              <a:t>行委員會</a:t>
            </a:r>
            <a:r>
              <a:rPr lang="zh-TW" altLang="zh-TW" sz="3600" b="1" dirty="0" smtClean="0">
                <a:latin typeface="標楷體" pitchFamily="65" charset="-120"/>
                <a:ea typeface="標楷體" pitchFamily="65" charset="-120"/>
              </a:rPr>
              <a:t>工作任務</a:t>
            </a:r>
            <a:r>
              <a:rPr lang="zh-TW" altLang="en-US" sz="3600" b="1" dirty="0" smtClean="0">
                <a:latin typeface="標楷體" pitchFamily="65" charset="-120"/>
                <a:ea typeface="標楷體" pitchFamily="65" charset="-120"/>
              </a:rPr>
              <a:t>說明</a:t>
            </a:r>
            <a:endParaRPr lang="zh-TW" altLang="en-US" sz="3600" b="1" dirty="0">
              <a:latin typeface="標楷體" pitchFamily="65" charset="-120"/>
              <a:ea typeface="標楷體" pitchFamily="65" charset="-120"/>
            </a:endParaRPr>
          </a:p>
        </p:txBody>
      </p:sp>
      <p:sp>
        <p:nvSpPr>
          <p:cNvPr id="3" name="內容版面配置區 2"/>
          <p:cNvSpPr>
            <a:spLocks noGrp="1"/>
          </p:cNvSpPr>
          <p:nvPr>
            <p:ph sz="quarter" idx="1"/>
          </p:nvPr>
        </p:nvSpPr>
        <p:spPr>
          <a:xfrm>
            <a:off x="395536" y="1340768"/>
            <a:ext cx="8363272" cy="5661248"/>
          </a:xfrm>
        </p:spPr>
        <p:txBody>
          <a:bodyPr>
            <a:normAutofit/>
          </a:bodyPr>
          <a:lstStyle/>
          <a:p>
            <a:pPr>
              <a:buNone/>
            </a:pPr>
            <a:r>
              <a:rPr lang="zh-TW" altLang="en-US" sz="2800" b="1" dirty="0" smtClean="0">
                <a:solidFill>
                  <a:srgbClr val="3333FF"/>
                </a:solidFill>
                <a:latin typeface="標楷體" pitchFamily="65" charset="-120"/>
                <a:ea typeface="標楷體" pitchFamily="65" charset="-120"/>
              </a:rPr>
              <a:t>七、審查特殊教育學生獎補助金</a:t>
            </a:r>
            <a:endParaRPr lang="en-US" altLang="zh-TW" sz="2800" b="1" dirty="0" smtClean="0">
              <a:solidFill>
                <a:srgbClr val="3333FF"/>
              </a:solidFill>
              <a:latin typeface="標楷體" pitchFamily="65" charset="-120"/>
              <a:ea typeface="標楷體" pitchFamily="65" charset="-120"/>
            </a:endParaRPr>
          </a:p>
          <a:p>
            <a:pPr marL="622300" indent="-622300">
              <a:spcBef>
                <a:spcPts val="1200"/>
              </a:spcBef>
              <a:buNone/>
            </a:pPr>
            <a:endParaRPr lang="en-US" altLang="zh-TW" sz="2400" dirty="0" smtClean="0">
              <a:latin typeface="標楷體" pitchFamily="65" charset="-120"/>
              <a:ea typeface="標楷體" pitchFamily="65" charset="-120"/>
            </a:endParaRPr>
          </a:p>
          <a:p>
            <a:pPr marL="622300" indent="-622300">
              <a:spcBef>
                <a:spcPts val="1200"/>
              </a:spcBef>
              <a:buNone/>
            </a:pP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一</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申請對象是否為領有</a:t>
            </a:r>
            <a:r>
              <a:rPr lang="zh-TW" altLang="en-US" sz="2400" dirty="0" smtClean="0">
                <a:solidFill>
                  <a:srgbClr val="FF0000"/>
                </a:solidFill>
                <a:latin typeface="標楷體" pitchFamily="65" charset="-120"/>
                <a:ea typeface="標楷體" pitchFamily="65" charset="-120"/>
              </a:rPr>
              <a:t>身心障礙證明（手冊）</a:t>
            </a:r>
            <a:r>
              <a:rPr lang="zh-TW" altLang="en-US" sz="2400" dirty="0" smtClean="0">
                <a:latin typeface="標楷體" pitchFamily="65" charset="-120"/>
                <a:ea typeface="標楷體" pitchFamily="65" charset="-120"/>
              </a:rPr>
              <a:t>或經</a:t>
            </a:r>
            <a:r>
              <a:rPr lang="zh-TW" altLang="en-US" sz="2400" dirty="0" smtClean="0">
                <a:solidFill>
                  <a:srgbClr val="FF0000"/>
                </a:solidFill>
                <a:latin typeface="標楷體" pitchFamily="65" charset="-120"/>
                <a:ea typeface="標楷體" pitchFamily="65" charset="-120"/>
              </a:rPr>
              <a:t>本市鑑輔會鑑定安置</a:t>
            </a:r>
            <a:r>
              <a:rPr lang="zh-TW" altLang="en-US" sz="2400" dirty="0" smtClean="0">
                <a:latin typeface="標楷體" pitchFamily="65" charset="-120"/>
                <a:ea typeface="標楷體" pitchFamily="65" charset="-120"/>
              </a:rPr>
              <a:t>之學生。</a:t>
            </a:r>
            <a:endParaRPr lang="en-US" altLang="zh-TW" sz="2400" dirty="0" smtClean="0">
              <a:latin typeface="標楷體" pitchFamily="65" charset="-120"/>
              <a:ea typeface="標楷體" pitchFamily="65" charset="-120"/>
            </a:endParaRPr>
          </a:p>
          <a:p>
            <a:pPr marL="622300" indent="-622300">
              <a:spcBef>
                <a:spcPts val="1200"/>
              </a:spcBef>
              <a:buNone/>
            </a:pP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二</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申請資格是否符合</a:t>
            </a:r>
            <a:r>
              <a:rPr lang="zh-TW" altLang="en-US" sz="2400" dirty="0" smtClean="0">
                <a:solidFill>
                  <a:srgbClr val="FF0000"/>
                </a:solidFill>
                <a:latin typeface="標楷體" pitchFamily="65" charset="-120"/>
                <a:ea typeface="標楷體" pitchFamily="65" charset="-120"/>
              </a:rPr>
              <a:t>申請條件</a:t>
            </a:r>
            <a:r>
              <a:rPr lang="zh-TW" altLang="en-US" sz="2400" dirty="0" smtClean="0">
                <a:latin typeface="標楷體" pitchFamily="65" charset="-120"/>
                <a:ea typeface="標楷體" pitchFamily="65" charset="-120"/>
              </a:rPr>
              <a:t>，可參考臺北市特殊教育學生獎補助辦法。</a:t>
            </a:r>
            <a:endParaRPr lang="en-US" altLang="zh-TW" sz="2400" dirty="0" smtClean="0">
              <a:latin typeface="標楷體" pitchFamily="65" charset="-120"/>
              <a:ea typeface="標楷體" pitchFamily="65" charset="-120"/>
            </a:endParaRPr>
          </a:p>
          <a:p>
            <a:pPr>
              <a:buNone/>
            </a:pPr>
            <a:endParaRPr lang="en-US" altLang="zh-TW" sz="3200" dirty="0" smtClean="0">
              <a:latin typeface="標楷體" pitchFamily="65" charset="-120"/>
              <a:ea typeface="標楷體" pitchFamily="65" charset="-120"/>
            </a:endParaRPr>
          </a:p>
        </p:txBody>
      </p:sp>
      <p:sp>
        <p:nvSpPr>
          <p:cNvPr id="5" name="矩形 4"/>
          <p:cNvSpPr/>
          <p:nvPr/>
        </p:nvSpPr>
        <p:spPr>
          <a:xfrm>
            <a:off x="683568" y="4653136"/>
            <a:ext cx="5760640" cy="499880"/>
          </a:xfrm>
          <a:prstGeom prst="rect">
            <a:avLst/>
          </a:prstGeom>
        </p:spPr>
        <p:txBody>
          <a:bodyPr wrap="square">
            <a:spAutoFit/>
          </a:bodyPr>
          <a:lstStyle/>
          <a:p>
            <a:pPr>
              <a:lnSpc>
                <a:spcPct val="150000"/>
              </a:lnSpc>
              <a:buNone/>
            </a:pPr>
            <a:r>
              <a:rPr lang="zh-TW" altLang="zh-TW" sz="2000" dirty="0" smtClean="0">
                <a:solidFill>
                  <a:srgbClr val="006600"/>
                </a:solidFill>
                <a:latin typeface="標楷體" pitchFamily="65" charset="-120"/>
                <a:ea typeface="標楷體" pitchFamily="65" charset="-120"/>
              </a:rPr>
              <a:t>參考資料</a:t>
            </a:r>
            <a:r>
              <a:rPr lang="en-US" altLang="zh-TW" sz="2000" dirty="0" smtClean="0">
                <a:solidFill>
                  <a:srgbClr val="006600"/>
                </a:solidFill>
                <a:latin typeface="標楷體" pitchFamily="65" charset="-120"/>
                <a:ea typeface="標楷體" pitchFamily="65" charset="-120"/>
              </a:rPr>
              <a:t>:</a:t>
            </a:r>
            <a:r>
              <a:rPr lang="zh-TW" altLang="zh-TW" sz="2000" dirty="0" smtClean="0">
                <a:solidFill>
                  <a:srgbClr val="006600"/>
                </a:solidFill>
                <a:latin typeface="標楷體" pitchFamily="65" charset="-120"/>
                <a:ea typeface="標楷體" pitchFamily="65" charset="-120"/>
              </a:rPr>
              <a:t>臺北市特殊教育學生獎補助辦法</a:t>
            </a:r>
            <a:r>
              <a:rPr lang="zh-TW" altLang="en-US" sz="2000" dirty="0" smtClean="0">
                <a:solidFill>
                  <a:srgbClr val="006600"/>
                </a:solidFill>
                <a:latin typeface="標楷體" pitchFamily="65" charset="-120"/>
                <a:ea typeface="標楷體" pitchFamily="65" charset="-120"/>
              </a:rPr>
              <a:t>  </a:t>
            </a:r>
            <a:r>
              <a:rPr lang="en-US" altLang="zh-TW" sz="2000" dirty="0" smtClean="0">
                <a:solidFill>
                  <a:srgbClr val="006600"/>
                </a:solidFill>
                <a:latin typeface="標楷體" pitchFamily="65" charset="-120"/>
                <a:ea typeface="標楷體" pitchFamily="65" charset="-120"/>
              </a:rPr>
              <a:t>P109</a:t>
            </a:r>
            <a:endParaRPr lang="zh-TW" altLang="en-US" sz="2000" dirty="0" smtClean="0">
              <a:solidFill>
                <a:srgbClr val="006600"/>
              </a:solidFill>
              <a:latin typeface="標楷體" pitchFamily="65" charset="-120"/>
              <a:ea typeface="標楷體" pitchFamily="65" charset="-120"/>
            </a:endParaRP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3568" y="0"/>
            <a:ext cx="7467600" cy="1143000"/>
          </a:xfrm>
        </p:spPr>
        <p:txBody>
          <a:bodyPr>
            <a:normAutofit/>
          </a:bodyPr>
          <a:lstStyle/>
          <a:p>
            <a:pPr algn="ctr"/>
            <a:r>
              <a:rPr lang="zh-TW" altLang="en-US" sz="3600" b="1" dirty="0" smtClean="0">
                <a:latin typeface="標楷體" pitchFamily="65" charset="-120"/>
                <a:ea typeface="標楷體" pitchFamily="65" charset="-120"/>
              </a:rPr>
              <a:t>學校</a:t>
            </a:r>
            <a:r>
              <a:rPr lang="zh-TW" altLang="zh-TW" sz="3600" b="1" dirty="0" smtClean="0">
                <a:latin typeface="標楷體" pitchFamily="65" charset="-120"/>
                <a:ea typeface="標楷體" pitchFamily="65" charset="-120"/>
              </a:rPr>
              <a:t>特</a:t>
            </a:r>
            <a:r>
              <a:rPr lang="zh-TW" altLang="en-US" sz="3600" b="1" dirty="0" smtClean="0">
                <a:latin typeface="標楷體" pitchFamily="65" charset="-120"/>
                <a:ea typeface="標楷體" pitchFamily="65" charset="-120"/>
              </a:rPr>
              <a:t>教</a:t>
            </a:r>
            <a:r>
              <a:rPr lang="zh-TW" altLang="zh-TW" sz="3600" b="1" dirty="0" smtClean="0">
                <a:latin typeface="標楷體" pitchFamily="65" charset="-120"/>
                <a:ea typeface="標楷體" pitchFamily="65" charset="-120"/>
              </a:rPr>
              <a:t>推</a:t>
            </a:r>
            <a:r>
              <a:rPr lang="zh-TW" altLang="en-US" sz="3600" b="1" dirty="0" smtClean="0">
                <a:latin typeface="標楷體" pitchFamily="65" charset="-120"/>
                <a:ea typeface="標楷體" pitchFamily="65" charset="-120"/>
              </a:rPr>
              <a:t>行委員會</a:t>
            </a:r>
            <a:r>
              <a:rPr lang="zh-TW" altLang="zh-TW" sz="3600" b="1" dirty="0" smtClean="0">
                <a:latin typeface="標楷體" pitchFamily="65" charset="-120"/>
                <a:ea typeface="標楷體" pitchFamily="65" charset="-120"/>
              </a:rPr>
              <a:t>工作任務</a:t>
            </a:r>
            <a:r>
              <a:rPr lang="zh-TW" altLang="en-US" sz="3600" b="1" dirty="0" smtClean="0">
                <a:latin typeface="標楷體" pitchFamily="65" charset="-120"/>
                <a:ea typeface="標楷體" pitchFamily="65" charset="-120"/>
              </a:rPr>
              <a:t>說明</a:t>
            </a:r>
            <a:endParaRPr lang="zh-TW" altLang="en-US" sz="3600" b="1" dirty="0">
              <a:latin typeface="標楷體" pitchFamily="65" charset="-120"/>
              <a:ea typeface="標楷體" pitchFamily="65" charset="-120"/>
            </a:endParaRPr>
          </a:p>
        </p:txBody>
      </p:sp>
      <p:sp>
        <p:nvSpPr>
          <p:cNvPr id="3" name="內容版面配置區 2"/>
          <p:cNvSpPr>
            <a:spLocks noGrp="1"/>
          </p:cNvSpPr>
          <p:nvPr>
            <p:ph sz="quarter" idx="1"/>
          </p:nvPr>
        </p:nvSpPr>
        <p:spPr>
          <a:xfrm>
            <a:off x="395536" y="1080120"/>
            <a:ext cx="8363272" cy="5661248"/>
          </a:xfrm>
        </p:spPr>
        <p:txBody>
          <a:bodyPr>
            <a:normAutofit/>
          </a:bodyPr>
          <a:lstStyle/>
          <a:p>
            <a:pPr>
              <a:buNone/>
            </a:pPr>
            <a:r>
              <a:rPr lang="zh-TW" altLang="en-US" sz="2800" b="1" dirty="0" smtClean="0">
                <a:solidFill>
                  <a:srgbClr val="3333FF"/>
                </a:solidFill>
                <a:latin typeface="標楷體" pitchFamily="65" charset="-120"/>
                <a:ea typeface="標楷體" pitchFamily="65" charset="-120"/>
              </a:rPr>
              <a:t>八、協助檢視校園無障礙環境</a:t>
            </a:r>
            <a:r>
              <a:rPr lang="zh-TW" altLang="en-US" sz="2800" dirty="0" smtClean="0">
                <a:latin typeface="標楷體" pitchFamily="65" charset="-120"/>
                <a:ea typeface="標楷體" pitchFamily="65" charset="-120"/>
              </a:rPr>
              <a:t>    </a:t>
            </a:r>
            <a:endParaRPr lang="en-US" altLang="zh-TW" sz="2800" dirty="0" smtClean="0">
              <a:latin typeface="標楷體" pitchFamily="65" charset="-120"/>
              <a:ea typeface="標楷體" pitchFamily="65" charset="-120"/>
            </a:endParaRPr>
          </a:p>
          <a:p>
            <a:pPr>
              <a:spcBef>
                <a:spcPts val="1200"/>
              </a:spcBef>
              <a:buNone/>
            </a:pPr>
            <a:r>
              <a:rPr lang="zh-TW" altLang="en-US" sz="2400" dirty="0" smtClean="0">
                <a:latin typeface="標楷體" pitchFamily="65" charset="-120"/>
                <a:ea typeface="標楷體" pitchFamily="65" charset="-120"/>
              </a:rPr>
              <a:t>    協助督導檢視學校環境與相關設施是否符合無障礙，具</a:t>
            </a:r>
            <a:r>
              <a:rPr lang="zh-TW" altLang="en-US" sz="2400" dirty="0" smtClean="0">
                <a:solidFill>
                  <a:srgbClr val="FF0000"/>
                </a:solidFill>
                <a:latin typeface="標楷體" pitchFamily="65" charset="-120"/>
                <a:ea typeface="標楷體" pitchFamily="65" charset="-120"/>
              </a:rPr>
              <a:t>安全性</a:t>
            </a:r>
            <a:r>
              <a:rPr lang="zh-TW" altLang="en-US" sz="2400" dirty="0" smtClean="0">
                <a:latin typeface="標楷體" pitchFamily="65" charset="-120"/>
                <a:ea typeface="標楷體" pitchFamily="65" charset="-120"/>
              </a:rPr>
              <a:t>、</a:t>
            </a:r>
            <a:r>
              <a:rPr lang="zh-TW" altLang="en-US" sz="2400" dirty="0" smtClean="0">
                <a:solidFill>
                  <a:srgbClr val="FF0000"/>
                </a:solidFill>
                <a:latin typeface="標楷體" pitchFamily="65" charset="-120"/>
                <a:ea typeface="標楷體" pitchFamily="65" charset="-120"/>
              </a:rPr>
              <a:t>方便性</a:t>
            </a:r>
            <a:r>
              <a:rPr lang="zh-TW" altLang="en-US" sz="2400" dirty="0" smtClean="0">
                <a:latin typeface="標楷體" pitchFamily="65" charset="-120"/>
                <a:ea typeface="標楷體" pitchFamily="65" charset="-120"/>
              </a:rPr>
              <a:t>、</a:t>
            </a:r>
            <a:r>
              <a:rPr lang="zh-TW" altLang="en-US" sz="2400" dirty="0" smtClean="0">
                <a:solidFill>
                  <a:srgbClr val="FF0000"/>
                </a:solidFill>
                <a:latin typeface="標楷體" pitchFamily="65" charset="-120"/>
                <a:ea typeface="標楷體" pitchFamily="65" charset="-120"/>
              </a:rPr>
              <a:t>可及性</a:t>
            </a:r>
            <a:r>
              <a:rPr lang="zh-TW" altLang="en-US" sz="2400" dirty="0" smtClean="0">
                <a:latin typeface="標楷體" pitchFamily="65" charset="-120"/>
                <a:ea typeface="標楷體" pitchFamily="65" charset="-120"/>
              </a:rPr>
              <a:t>及</a:t>
            </a:r>
            <a:r>
              <a:rPr lang="zh-TW" altLang="en-US" sz="2400" dirty="0" smtClean="0">
                <a:solidFill>
                  <a:srgbClr val="FF0000"/>
                </a:solidFill>
                <a:latin typeface="標楷體" pitchFamily="65" charset="-120"/>
                <a:ea typeface="標楷體" pitchFamily="65" charset="-120"/>
              </a:rPr>
              <a:t>標示性</a:t>
            </a:r>
            <a:r>
              <a:rPr lang="zh-TW" altLang="en-US" sz="2400" dirty="0" smtClean="0">
                <a:latin typeface="標楷體" pitchFamily="65" charset="-120"/>
                <a:ea typeface="標楷體" pitchFamily="65" charset="-120"/>
              </a:rPr>
              <a:t>。</a:t>
            </a:r>
            <a:endParaRPr lang="en-US" altLang="zh-TW" sz="2400" dirty="0" smtClean="0">
              <a:latin typeface="標楷體" pitchFamily="65" charset="-120"/>
              <a:ea typeface="標楷體" pitchFamily="65" charset="-120"/>
            </a:endParaRPr>
          </a:p>
          <a:p>
            <a:pPr marL="622300" indent="-622300">
              <a:spcBef>
                <a:spcPts val="1200"/>
              </a:spcBef>
              <a:buNone/>
            </a:pP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一</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學校是否有</a:t>
            </a:r>
            <a:r>
              <a:rPr lang="zh-TW" altLang="en-US" sz="2400" dirty="0" smtClean="0">
                <a:solidFill>
                  <a:srgbClr val="FF0000"/>
                </a:solidFill>
                <a:latin typeface="標楷體" pitchFamily="65" charset="-120"/>
                <a:ea typeface="標楷體" pitchFamily="65" charset="-120"/>
              </a:rPr>
              <a:t>定期</a:t>
            </a:r>
            <a:r>
              <a:rPr lang="zh-TW" altLang="en-US" sz="2400" dirty="0" smtClean="0">
                <a:latin typeface="標楷體" pitchFamily="65" charset="-120"/>
                <a:ea typeface="標楷體" pitchFamily="65" charset="-120"/>
              </a:rPr>
              <a:t>檢視校園無障礙設施，並逐年規劃改善無障礙環境。</a:t>
            </a:r>
            <a:endParaRPr lang="en-US" altLang="zh-TW" sz="2400" dirty="0" smtClean="0">
              <a:latin typeface="標楷體" pitchFamily="65" charset="-120"/>
              <a:ea typeface="標楷體" pitchFamily="65" charset="-120"/>
            </a:endParaRPr>
          </a:p>
          <a:p>
            <a:pPr marL="622300" indent="-622300">
              <a:spcBef>
                <a:spcPts val="1200"/>
              </a:spcBef>
              <a:buNone/>
            </a:pP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二</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學校人員是否有參加</a:t>
            </a:r>
            <a:r>
              <a:rPr lang="zh-TW" altLang="en-US" sz="2400" dirty="0" smtClean="0">
                <a:solidFill>
                  <a:srgbClr val="FF0000"/>
                </a:solidFill>
                <a:latin typeface="標楷體" pitchFamily="65" charset="-120"/>
                <a:ea typeface="標楷體" pitchFamily="65" charset="-120"/>
              </a:rPr>
              <a:t>無障礙環境設施改善研習</a:t>
            </a:r>
            <a:r>
              <a:rPr lang="zh-TW" altLang="en-US" sz="2400" dirty="0" smtClean="0">
                <a:latin typeface="標楷體" pitchFamily="65" charset="-120"/>
                <a:ea typeface="標楷體" pitchFamily="65" charset="-120"/>
              </a:rPr>
              <a:t>，增進專業知能。</a:t>
            </a:r>
            <a:endParaRPr lang="en-US" altLang="zh-TW" sz="2400" dirty="0" smtClean="0">
              <a:latin typeface="標楷體" pitchFamily="65" charset="-120"/>
              <a:ea typeface="標楷體" pitchFamily="65" charset="-120"/>
            </a:endParaRPr>
          </a:p>
          <a:p>
            <a:pPr marL="622300" indent="-622300">
              <a:spcBef>
                <a:spcPts val="1200"/>
              </a:spcBef>
              <a:buNone/>
            </a:pP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三</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審查無障礙改善工程計畫，改善</a:t>
            </a:r>
            <a:r>
              <a:rPr lang="zh-TW" altLang="en-US" sz="2400" dirty="0" smtClean="0">
                <a:solidFill>
                  <a:srgbClr val="FF0000"/>
                </a:solidFill>
                <a:latin typeface="標楷體" pitchFamily="65" charset="-120"/>
                <a:ea typeface="標楷體" pitchFamily="65" charset="-120"/>
              </a:rPr>
              <a:t>內容是否符合身心障礙者需求</a:t>
            </a:r>
            <a:r>
              <a:rPr lang="zh-TW" altLang="en-US" sz="2400" dirty="0" smtClean="0">
                <a:latin typeface="標楷體" pitchFamily="65" charset="-120"/>
                <a:ea typeface="標楷體" pitchFamily="65" charset="-120"/>
              </a:rPr>
              <a:t>。</a:t>
            </a:r>
            <a:endParaRPr lang="en-US" altLang="zh-TW" sz="2400" dirty="0" smtClean="0">
              <a:latin typeface="標楷體" pitchFamily="65" charset="-120"/>
              <a:ea typeface="標楷體" pitchFamily="65" charset="-120"/>
            </a:endParaRPr>
          </a:p>
          <a:p>
            <a:pPr marL="622300" indent="-622300">
              <a:spcBef>
                <a:spcPts val="1200"/>
              </a:spcBef>
              <a:buNone/>
            </a:pP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四</a:t>
            </a:r>
            <a:r>
              <a:rPr lang="en-US" altLang="zh-TW" sz="2400" dirty="0" smtClean="0">
                <a:latin typeface="標楷體" pitchFamily="65" charset="-120"/>
                <a:ea typeface="標楷體" pitchFamily="65" charset="-120"/>
              </a:rPr>
              <a:t>)</a:t>
            </a:r>
            <a:r>
              <a:rPr lang="zh-TW" altLang="zh-TW" sz="2400" dirty="0">
                <a:latin typeface="標楷體" pitchFamily="65" charset="-120"/>
                <a:ea typeface="標楷體" pitchFamily="65" charset="-120"/>
              </a:rPr>
              <a:t>學校是否已建置並定期更新「校園無障礙環境介紹專區網頁」內容與資訊。</a:t>
            </a:r>
            <a:endParaRPr lang="en-US" altLang="zh-TW" sz="2400" dirty="0">
              <a:latin typeface="標楷體" pitchFamily="65" charset="-120"/>
              <a:ea typeface="標楷體" pitchFamily="65" charset="-120"/>
            </a:endParaRPr>
          </a:p>
          <a:p>
            <a:pPr>
              <a:buNone/>
            </a:pPr>
            <a:endParaRPr lang="en-US" altLang="zh-TW" sz="3200" dirty="0" smtClean="0">
              <a:latin typeface="標楷體" pitchFamily="65" charset="-120"/>
              <a:ea typeface="標楷體" pitchFamily="65" charset="-120"/>
            </a:endParaRPr>
          </a:p>
          <a:p>
            <a:pPr>
              <a:buNone/>
            </a:pPr>
            <a:endParaRPr lang="en-US" altLang="zh-TW" sz="3200" dirty="0" smtClean="0">
              <a:latin typeface="標楷體" pitchFamily="65" charset="-120"/>
              <a:ea typeface="標楷體" pitchFamily="65" charset="-120"/>
            </a:endParaRPr>
          </a:p>
        </p:txBody>
      </p:sp>
      <p:sp>
        <p:nvSpPr>
          <p:cNvPr id="5" name="矩形 4"/>
          <p:cNvSpPr/>
          <p:nvPr/>
        </p:nvSpPr>
        <p:spPr>
          <a:xfrm>
            <a:off x="610256" y="6055676"/>
            <a:ext cx="8748464" cy="553998"/>
          </a:xfrm>
          <a:prstGeom prst="rect">
            <a:avLst/>
          </a:prstGeom>
        </p:spPr>
        <p:txBody>
          <a:bodyPr wrap="square">
            <a:spAutoFit/>
          </a:bodyPr>
          <a:lstStyle/>
          <a:p>
            <a:pPr>
              <a:lnSpc>
                <a:spcPct val="150000"/>
              </a:lnSpc>
              <a:buNone/>
            </a:pPr>
            <a:r>
              <a:rPr lang="zh-TW" altLang="zh-TW" sz="2000" dirty="0" smtClean="0">
                <a:solidFill>
                  <a:srgbClr val="006600"/>
                </a:solidFill>
                <a:latin typeface="標楷體" pitchFamily="65" charset="-120"/>
                <a:ea typeface="標楷體" pitchFamily="65" charset="-120"/>
              </a:rPr>
              <a:t>參考資料</a:t>
            </a:r>
            <a:r>
              <a:rPr lang="en-US" altLang="zh-TW" sz="2000" dirty="0" smtClean="0">
                <a:solidFill>
                  <a:srgbClr val="006600"/>
                </a:solidFill>
                <a:latin typeface="標楷體" pitchFamily="65" charset="-120"/>
                <a:ea typeface="標楷體" pitchFamily="65" charset="-120"/>
              </a:rPr>
              <a:t>:</a:t>
            </a:r>
            <a:r>
              <a:rPr lang="zh-TW" altLang="en-US" sz="2000" dirty="0" smtClean="0">
                <a:solidFill>
                  <a:srgbClr val="006600"/>
                </a:solidFill>
                <a:latin typeface="標楷體" pitchFamily="65" charset="-120"/>
                <a:ea typeface="標楷體" pitchFamily="65" charset="-120"/>
              </a:rPr>
              <a:t> </a:t>
            </a:r>
            <a:r>
              <a:rPr lang="zh-TW" altLang="zh-TW" sz="2000" dirty="0" smtClean="0">
                <a:solidFill>
                  <a:srgbClr val="006600"/>
                </a:solidFill>
                <a:latin typeface="標楷體" pitchFamily="65" charset="-120"/>
                <a:ea typeface="標楷體" pitchFamily="65" charset="-120"/>
              </a:rPr>
              <a:t>教育部通報網 校園無障礙管理網站</a:t>
            </a:r>
            <a:r>
              <a:rPr lang="en-US" altLang="zh-TW" sz="2000" dirty="0" smtClean="0">
                <a:solidFill>
                  <a:srgbClr val="C00000"/>
                </a:solidFill>
                <a:latin typeface="標楷體" pitchFamily="65" charset="-120"/>
                <a:ea typeface="標楷體" pitchFamily="65" charset="-120"/>
                <a:hlinkClick r:id="rId2"/>
              </a:rPr>
              <a:t>http://www.set.edu.tw/</a:t>
            </a:r>
            <a:r>
              <a:rPr lang="en-US" altLang="zh-TW" sz="2000" dirty="0" smtClean="0">
                <a:solidFill>
                  <a:srgbClr val="C00000"/>
                </a:solidFill>
                <a:latin typeface="標楷體" pitchFamily="65" charset="-120"/>
                <a:ea typeface="標楷體" pitchFamily="65" charset="-120"/>
              </a:rPr>
              <a:t> </a:t>
            </a:r>
            <a:endParaRPr lang="zh-TW" altLang="en-US" sz="2000" dirty="0" smtClean="0">
              <a:solidFill>
                <a:srgbClr val="C00000"/>
              </a:solidFill>
              <a:latin typeface="標楷體" pitchFamily="65" charset="-120"/>
              <a:ea typeface="標楷體" pitchFamily="65" charset="-120"/>
            </a:endParaRP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55576" y="0"/>
            <a:ext cx="7467600" cy="1143000"/>
          </a:xfrm>
        </p:spPr>
        <p:txBody>
          <a:bodyPr>
            <a:normAutofit/>
          </a:bodyPr>
          <a:lstStyle/>
          <a:p>
            <a:pPr algn="ctr"/>
            <a:r>
              <a:rPr lang="zh-TW" altLang="en-US" sz="3600" b="1" dirty="0" smtClean="0">
                <a:latin typeface="標楷體" pitchFamily="65" charset="-120"/>
                <a:ea typeface="標楷體" pitchFamily="65" charset="-120"/>
              </a:rPr>
              <a:t>學校</a:t>
            </a:r>
            <a:r>
              <a:rPr lang="zh-TW" altLang="zh-TW" sz="3600" b="1" dirty="0" smtClean="0">
                <a:latin typeface="標楷體" pitchFamily="65" charset="-120"/>
                <a:ea typeface="標楷體" pitchFamily="65" charset="-120"/>
              </a:rPr>
              <a:t>特</a:t>
            </a:r>
            <a:r>
              <a:rPr lang="zh-TW" altLang="en-US" sz="3600" b="1" dirty="0" smtClean="0">
                <a:latin typeface="標楷體" pitchFamily="65" charset="-120"/>
                <a:ea typeface="標楷體" pitchFamily="65" charset="-120"/>
              </a:rPr>
              <a:t>教</a:t>
            </a:r>
            <a:r>
              <a:rPr lang="zh-TW" altLang="zh-TW" sz="3600" b="1" dirty="0" smtClean="0">
                <a:latin typeface="標楷體" pitchFamily="65" charset="-120"/>
                <a:ea typeface="標楷體" pitchFamily="65" charset="-120"/>
              </a:rPr>
              <a:t>推</a:t>
            </a:r>
            <a:r>
              <a:rPr lang="zh-TW" altLang="en-US" sz="3600" b="1" dirty="0" smtClean="0">
                <a:latin typeface="標楷體" pitchFamily="65" charset="-120"/>
                <a:ea typeface="標楷體" pitchFamily="65" charset="-120"/>
              </a:rPr>
              <a:t>行委員會</a:t>
            </a:r>
            <a:r>
              <a:rPr lang="zh-TW" altLang="zh-TW" sz="3600" b="1" dirty="0" smtClean="0">
                <a:latin typeface="標楷體" pitchFamily="65" charset="-120"/>
                <a:ea typeface="標楷體" pitchFamily="65" charset="-120"/>
              </a:rPr>
              <a:t>工作任務</a:t>
            </a:r>
            <a:r>
              <a:rPr lang="zh-TW" altLang="en-US" sz="3600" b="1" dirty="0" smtClean="0">
                <a:latin typeface="標楷體" pitchFamily="65" charset="-120"/>
                <a:ea typeface="標楷體" pitchFamily="65" charset="-120"/>
              </a:rPr>
              <a:t>說明</a:t>
            </a:r>
            <a:endParaRPr lang="zh-TW" altLang="en-US" sz="3600" b="1" dirty="0">
              <a:latin typeface="標楷體" pitchFamily="65" charset="-120"/>
              <a:ea typeface="標楷體" pitchFamily="65" charset="-120"/>
            </a:endParaRPr>
          </a:p>
        </p:txBody>
      </p:sp>
      <p:sp>
        <p:nvSpPr>
          <p:cNvPr id="3" name="內容版面配置區 2"/>
          <p:cNvSpPr>
            <a:spLocks noGrp="1"/>
          </p:cNvSpPr>
          <p:nvPr>
            <p:ph sz="quarter" idx="1"/>
          </p:nvPr>
        </p:nvSpPr>
        <p:spPr>
          <a:xfrm>
            <a:off x="395536" y="1340768"/>
            <a:ext cx="8363272" cy="5085184"/>
          </a:xfrm>
        </p:spPr>
        <p:txBody>
          <a:bodyPr>
            <a:normAutofit/>
          </a:bodyPr>
          <a:lstStyle/>
          <a:p>
            <a:pPr>
              <a:buNone/>
            </a:pPr>
            <a:r>
              <a:rPr lang="zh-TW" altLang="en-US" sz="3000" b="1" dirty="0" smtClean="0">
                <a:solidFill>
                  <a:srgbClr val="3333FF"/>
                </a:solidFill>
                <a:latin typeface="標楷體" pitchFamily="65" charset="-120"/>
                <a:ea typeface="標楷體" pitchFamily="65" charset="-120"/>
              </a:rPr>
              <a:t>九、處理特殊教育學生爭議事項</a:t>
            </a:r>
            <a:endParaRPr lang="en-US" altLang="zh-TW" sz="3000" b="1" dirty="0" smtClean="0">
              <a:latin typeface="標楷體" pitchFamily="65" charset="-120"/>
              <a:ea typeface="標楷體" pitchFamily="65" charset="-120"/>
            </a:endParaRPr>
          </a:p>
          <a:p>
            <a:pPr marL="622300" indent="-622300">
              <a:spcBef>
                <a:spcPts val="1200"/>
              </a:spcBef>
              <a:buNone/>
            </a:pP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一</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必要時視爭議內容需要，邀請相關人員列席，如</a:t>
            </a:r>
            <a:r>
              <a:rPr lang="zh-TW" altLang="en-US" sz="2400" dirty="0" smtClean="0">
                <a:solidFill>
                  <a:srgbClr val="FF0000"/>
                </a:solidFill>
                <a:latin typeface="標楷體" pitchFamily="65" charset="-120"/>
                <a:ea typeface="標楷體" pitchFamily="65" charset="-120"/>
              </a:rPr>
              <a:t>精神科醫師</a:t>
            </a:r>
            <a:r>
              <a:rPr lang="zh-TW" altLang="en-US" sz="2400" dirty="0" smtClean="0">
                <a:latin typeface="標楷體" pitchFamily="65" charset="-120"/>
                <a:ea typeface="標楷體" pitchFamily="65" charset="-120"/>
              </a:rPr>
              <a:t>、</a:t>
            </a:r>
            <a:r>
              <a:rPr lang="zh-TW" altLang="en-US" sz="2400" dirty="0" smtClean="0">
                <a:solidFill>
                  <a:srgbClr val="FF0000"/>
                </a:solidFill>
                <a:latin typeface="標楷體" pitchFamily="65" charset="-120"/>
                <a:ea typeface="標楷體" pitchFamily="65" charset="-120"/>
              </a:rPr>
              <a:t>心理師</a:t>
            </a:r>
            <a:r>
              <a:rPr lang="zh-TW" altLang="en-US" sz="2400" dirty="0" smtClean="0">
                <a:latin typeface="標楷體" pitchFamily="65" charset="-120"/>
                <a:ea typeface="標楷體" pitchFamily="65" charset="-120"/>
              </a:rPr>
              <a:t>、</a:t>
            </a:r>
            <a:r>
              <a:rPr lang="zh-TW" altLang="en-US" sz="2400" dirty="0" smtClean="0">
                <a:solidFill>
                  <a:srgbClr val="FF0000"/>
                </a:solidFill>
                <a:latin typeface="標楷體" pitchFamily="65" charset="-120"/>
                <a:ea typeface="標楷體" pitchFamily="65" charset="-120"/>
              </a:rPr>
              <a:t>社工</a:t>
            </a:r>
            <a:r>
              <a:rPr lang="zh-TW" altLang="en-US" sz="2400" dirty="0" smtClean="0">
                <a:latin typeface="標楷體" pitchFamily="65" charset="-120"/>
                <a:ea typeface="標楷體" pitchFamily="65" charset="-120"/>
              </a:rPr>
              <a:t>、</a:t>
            </a:r>
            <a:r>
              <a:rPr lang="zh-TW" altLang="en-US" sz="2400" dirty="0" smtClean="0">
                <a:solidFill>
                  <a:srgbClr val="FF0000"/>
                </a:solidFill>
                <a:latin typeface="標楷體" pitchFamily="65" charset="-120"/>
                <a:ea typeface="標楷體" pitchFamily="65" charset="-120"/>
              </a:rPr>
              <a:t>相關專業人員</a:t>
            </a:r>
            <a:r>
              <a:rPr lang="zh-TW" altLang="en-US" sz="2400" dirty="0" smtClean="0">
                <a:latin typeface="標楷體" pitchFamily="65" charset="-120"/>
                <a:ea typeface="標楷體" pitchFamily="65" charset="-120"/>
              </a:rPr>
              <a:t>、</a:t>
            </a:r>
            <a:r>
              <a:rPr lang="zh-TW" altLang="en-US" sz="2400" dirty="0" smtClean="0">
                <a:solidFill>
                  <a:srgbClr val="FF0000"/>
                </a:solidFill>
                <a:latin typeface="標楷體" pitchFamily="65" charset="-120"/>
                <a:ea typeface="標楷體" pitchFamily="65" charset="-120"/>
              </a:rPr>
              <a:t>輔導團</a:t>
            </a:r>
            <a:r>
              <a:rPr lang="zh-TW" altLang="en-US" sz="2400" dirty="0" smtClean="0">
                <a:latin typeface="標楷體" pitchFamily="65" charset="-120"/>
                <a:ea typeface="標楷體" pitchFamily="65" charset="-120"/>
              </a:rPr>
              <a:t>等。</a:t>
            </a:r>
            <a:endParaRPr lang="en-US" altLang="zh-TW" sz="2400" dirty="0" smtClean="0">
              <a:latin typeface="標楷體" pitchFamily="65" charset="-120"/>
              <a:ea typeface="標楷體" pitchFamily="65" charset="-120"/>
            </a:endParaRPr>
          </a:p>
          <a:p>
            <a:pPr marL="622300" indent="-622300">
              <a:spcBef>
                <a:spcPts val="1200"/>
              </a:spcBef>
              <a:buNone/>
            </a:pP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二</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檢視相關處理資料，並了解申訴內容，充分討論，協助處理爭議。</a:t>
            </a:r>
            <a:endParaRPr lang="en-US" altLang="zh-TW" sz="2400" dirty="0" smtClean="0">
              <a:latin typeface="標楷體" pitchFamily="65" charset="-120"/>
              <a:ea typeface="標楷體" pitchFamily="65" charset="-120"/>
            </a:endParaRPr>
          </a:p>
          <a:p>
            <a:pPr marL="622300" indent="-622300">
              <a:spcBef>
                <a:spcPts val="1200"/>
              </a:spcBef>
              <a:buNone/>
            </a:pP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三</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若經特推會處理過後，家長仍有意見時，可提</a:t>
            </a:r>
            <a:r>
              <a:rPr lang="zh-TW" altLang="en-US" sz="2400" dirty="0" smtClean="0">
                <a:solidFill>
                  <a:srgbClr val="FF0000"/>
                </a:solidFill>
                <a:latin typeface="標楷體" pitchFamily="65" charset="-120"/>
                <a:ea typeface="標楷體" pitchFamily="65" charset="-120"/>
              </a:rPr>
              <a:t>學校學生申訴評議委員會</a:t>
            </a:r>
            <a:r>
              <a:rPr lang="zh-TW" altLang="en-US" sz="2400" dirty="0" smtClean="0">
                <a:latin typeface="標楷體" pitchFamily="65" charset="-120"/>
                <a:ea typeface="標楷體" pitchFamily="65" charset="-120"/>
              </a:rPr>
              <a:t>處理，其流程可參考特殊教育學生申訴案件處理流程。</a:t>
            </a:r>
            <a:endParaRPr lang="en-US" altLang="zh-TW" sz="2400" dirty="0" smtClean="0">
              <a:latin typeface="標楷體" pitchFamily="65" charset="-120"/>
              <a:ea typeface="標楷體" pitchFamily="65" charset="-120"/>
            </a:endParaRPr>
          </a:p>
          <a:p>
            <a:pPr>
              <a:buNone/>
            </a:pPr>
            <a:endParaRPr lang="en-US" altLang="zh-TW" sz="3200" dirty="0" smtClean="0">
              <a:latin typeface="標楷體" pitchFamily="65" charset="-120"/>
              <a:ea typeface="標楷體" pitchFamily="65" charset="-120"/>
            </a:endParaRPr>
          </a:p>
        </p:txBody>
      </p:sp>
      <p:sp>
        <p:nvSpPr>
          <p:cNvPr id="6" name="矩形 5"/>
          <p:cNvSpPr/>
          <p:nvPr/>
        </p:nvSpPr>
        <p:spPr>
          <a:xfrm>
            <a:off x="755576" y="5229200"/>
            <a:ext cx="8748464" cy="499880"/>
          </a:xfrm>
          <a:prstGeom prst="rect">
            <a:avLst/>
          </a:prstGeom>
        </p:spPr>
        <p:txBody>
          <a:bodyPr wrap="square">
            <a:spAutoFit/>
          </a:bodyPr>
          <a:lstStyle/>
          <a:p>
            <a:pPr>
              <a:lnSpc>
                <a:spcPct val="150000"/>
              </a:lnSpc>
              <a:buNone/>
            </a:pPr>
            <a:r>
              <a:rPr lang="zh-TW" altLang="zh-TW" sz="2000" dirty="0" smtClean="0">
                <a:solidFill>
                  <a:srgbClr val="006600"/>
                </a:solidFill>
                <a:latin typeface="標楷體" pitchFamily="65" charset="-120"/>
                <a:ea typeface="標楷體" pitchFamily="65" charset="-120"/>
              </a:rPr>
              <a:t>參考資料</a:t>
            </a:r>
            <a:r>
              <a:rPr lang="en-US" altLang="zh-TW" sz="2000" dirty="0" smtClean="0">
                <a:solidFill>
                  <a:srgbClr val="006600"/>
                </a:solidFill>
                <a:latin typeface="標楷體" pitchFamily="65" charset="-120"/>
                <a:ea typeface="標楷體" pitchFamily="65" charset="-120"/>
              </a:rPr>
              <a:t>:</a:t>
            </a:r>
            <a:r>
              <a:rPr lang="zh-TW" altLang="en-US" sz="2000" dirty="0" smtClean="0">
                <a:solidFill>
                  <a:srgbClr val="006600"/>
                </a:solidFill>
                <a:latin typeface="標楷體" pitchFamily="65" charset="-120"/>
                <a:ea typeface="標楷體" pitchFamily="65" charset="-120"/>
              </a:rPr>
              <a:t> </a:t>
            </a:r>
            <a:r>
              <a:rPr lang="zh-TW" altLang="zh-TW" sz="2000" dirty="0" smtClean="0">
                <a:solidFill>
                  <a:srgbClr val="006600"/>
                </a:solidFill>
                <a:latin typeface="標楷體" pitchFamily="65" charset="-120"/>
                <a:ea typeface="標楷體" pitchFamily="65" charset="-120"/>
              </a:rPr>
              <a:t>臺北市特殊教育學生申訴評議會設置要點</a:t>
            </a:r>
            <a:r>
              <a:rPr lang="zh-TW" altLang="en-US" sz="2000" dirty="0" smtClean="0">
                <a:solidFill>
                  <a:srgbClr val="006600"/>
                </a:solidFill>
                <a:latin typeface="標楷體" pitchFamily="65" charset="-120"/>
                <a:ea typeface="標楷體" pitchFamily="65" charset="-120"/>
              </a:rPr>
              <a:t> </a:t>
            </a:r>
            <a:r>
              <a:rPr lang="en-US" altLang="zh-TW" sz="2000" dirty="0" smtClean="0">
                <a:solidFill>
                  <a:srgbClr val="006600"/>
                </a:solidFill>
                <a:latin typeface="標楷體" pitchFamily="65" charset="-120"/>
                <a:ea typeface="標楷體" pitchFamily="65" charset="-120"/>
              </a:rPr>
              <a:t>P112</a:t>
            </a:r>
            <a:endParaRPr lang="zh-TW" altLang="en-US" sz="2000" dirty="0" smtClean="0">
              <a:solidFill>
                <a:srgbClr val="006600"/>
              </a:solidFill>
              <a:latin typeface="標楷體" pitchFamily="65" charset="-120"/>
              <a:ea typeface="標楷體" pitchFamily="65" charset="-120"/>
            </a:endParaRPr>
          </a:p>
        </p:txBody>
      </p:sp>
    </p:spTree>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99592" y="116632"/>
            <a:ext cx="7467600" cy="1143000"/>
          </a:xfrm>
        </p:spPr>
        <p:txBody>
          <a:bodyPr>
            <a:normAutofit/>
          </a:bodyPr>
          <a:lstStyle/>
          <a:p>
            <a:pPr algn="ctr"/>
            <a:r>
              <a:rPr lang="zh-TW" altLang="en-US" sz="3600" b="1" dirty="0" smtClean="0">
                <a:latin typeface="標楷體" pitchFamily="65" charset="-120"/>
                <a:ea typeface="標楷體" pitchFamily="65" charset="-120"/>
              </a:rPr>
              <a:t>學校</a:t>
            </a:r>
            <a:r>
              <a:rPr lang="zh-TW" altLang="zh-TW" sz="3600" b="1" dirty="0" smtClean="0">
                <a:latin typeface="標楷體" pitchFamily="65" charset="-120"/>
                <a:ea typeface="標楷體" pitchFamily="65" charset="-120"/>
              </a:rPr>
              <a:t>特</a:t>
            </a:r>
            <a:r>
              <a:rPr lang="zh-TW" altLang="en-US" sz="3600" b="1" dirty="0" smtClean="0">
                <a:latin typeface="標楷體" pitchFamily="65" charset="-120"/>
                <a:ea typeface="標楷體" pitchFamily="65" charset="-120"/>
              </a:rPr>
              <a:t>教</a:t>
            </a:r>
            <a:r>
              <a:rPr lang="zh-TW" altLang="zh-TW" sz="3600" b="1" dirty="0" smtClean="0">
                <a:latin typeface="標楷體" pitchFamily="65" charset="-120"/>
                <a:ea typeface="標楷體" pitchFamily="65" charset="-120"/>
              </a:rPr>
              <a:t>推</a:t>
            </a:r>
            <a:r>
              <a:rPr lang="zh-TW" altLang="en-US" sz="3600" b="1" dirty="0" smtClean="0">
                <a:latin typeface="標楷體" pitchFamily="65" charset="-120"/>
                <a:ea typeface="標楷體" pitchFamily="65" charset="-120"/>
              </a:rPr>
              <a:t>行委員會</a:t>
            </a:r>
            <a:r>
              <a:rPr lang="zh-TW" altLang="zh-TW" sz="3600" b="1" dirty="0" smtClean="0">
                <a:latin typeface="標楷體" pitchFamily="65" charset="-120"/>
                <a:ea typeface="標楷體" pitchFamily="65" charset="-120"/>
              </a:rPr>
              <a:t>工作任務</a:t>
            </a:r>
            <a:r>
              <a:rPr lang="zh-TW" altLang="en-US" sz="3600" b="1" dirty="0" smtClean="0">
                <a:latin typeface="標楷體" pitchFamily="65" charset="-120"/>
                <a:ea typeface="標楷體" pitchFamily="65" charset="-120"/>
              </a:rPr>
              <a:t>說明</a:t>
            </a:r>
            <a:endParaRPr lang="zh-TW" altLang="en-US" sz="3600" b="1" dirty="0">
              <a:latin typeface="標楷體" pitchFamily="65" charset="-120"/>
              <a:ea typeface="標楷體" pitchFamily="65" charset="-120"/>
            </a:endParaRPr>
          </a:p>
        </p:txBody>
      </p:sp>
      <p:sp>
        <p:nvSpPr>
          <p:cNvPr id="3" name="內容版面配置區 2"/>
          <p:cNvSpPr>
            <a:spLocks noGrp="1"/>
          </p:cNvSpPr>
          <p:nvPr>
            <p:ph sz="quarter" idx="1"/>
          </p:nvPr>
        </p:nvSpPr>
        <p:spPr>
          <a:xfrm>
            <a:off x="827584" y="1412776"/>
            <a:ext cx="7632848" cy="5661248"/>
          </a:xfrm>
        </p:spPr>
        <p:txBody>
          <a:bodyPr>
            <a:normAutofit/>
          </a:bodyPr>
          <a:lstStyle/>
          <a:p>
            <a:pPr>
              <a:buNone/>
            </a:pPr>
            <a:r>
              <a:rPr lang="zh-TW" altLang="en-US" sz="2800" b="1" dirty="0" smtClean="0">
                <a:solidFill>
                  <a:srgbClr val="3333FF"/>
                </a:solidFill>
                <a:latin typeface="標楷體" pitchFamily="65" charset="-120"/>
                <a:ea typeface="標楷體" pitchFamily="65" charset="-120"/>
              </a:rPr>
              <a:t>十、推動特殊教育自我評鑑</a:t>
            </a:r>
            <a:endParaRPr lang="en-US" altLang="zh-TW" sz="2800" b="1" dirty="0" smtClean="0">
              <a:solidFill>
                <a:srgbClr val="3333FF"/>
              </a:solidFill>
              <a:latin typeface="標楷體" pitchFamily="65" charset="-120"/>
              <a:ea typeface="標楷體" pitchFamily="65" charset="-120"/>
            </a:endParaRPr>
          </a:p>
          <a:p>
            <a:pPr>
              <a:buNone/>
            </a:pPr>
            <a:r>
              <a:rPr lang="zh-TW" altLang="en-US" sz="2800" b="1" dirty="0" smtClean="0">
                <a:solidFill>
                  <a:srgbClr val="3333FF"/>
                </a:solidFill>
                <a:latin typeface="標楷體" pitchFamily="65" charset="-120"/>
                <a:ea typeface="標楷體" pitchFamily="65" charset="-120"/>
              </a:rPr>
              <a:t>  依據各教育階段評鑑指標，協助推動校內自我評鑑。</a:t>
            </a:r>
            <a:endParaRPr lang="en-US" altLang="zh-TW" sz="3200" dirty="0" smtClean="0">
              <a:latin typeface="標楷體" pitchFamily="65" charset="-120"/>
              <a:ea typeface="標楷體" pitchFamily="65" charset="-120"/>
            </a:endParaRPr>
          </a:p>
          <a:p>
            <a:pPr>
              <a:spcBef>
                <a:spcPts val="1200"/>
              </a:spcBef>
              <a:buNone/>
            </a:pPr>
            <a:r>
              <a:rPr lang="zh-TW" altLang="en-US" sz="2400" dirty="0" smtClean="0">
                <a:latin typeface="標楷體" pitchFamily="65" charset="-120"/>
                <a:ea typeface="標楷體" pitchFamily="65" charset="-120"/>
              </a:rPr>
              <a:t> </a:t>
            </a:r>
            <a:r>
              <a:rPr lang="en-US" altLang="zh-TW" sz="2400" dirty="0" smtClean="0">
                <a:latin typeface="標楷體" pitchFamily="65" charset="-120"/>
                <a:ea typeface="標楷體" pitchFamily="65" charset="-120"/>
              </a:rPr>
              <a:t>1</a:t>
            </a:r>
            <a:r>
              <a:rPr lang="en-US" altLang="zh-TW" sz="2400" dirty="0">
                <a:latin typeface="標楷體" pitchFamily="65" charset="-120"/>
                <a:ea typeface="標楷體" pitchFamily="65" charset="-120"/>
              </a:rPr>
              <a:t>.</a:t>
            </a:r>
            <a:r>
              <a:rPr lang="zh-TW" altLang="zh-TW" sz="2400" dirty="0">
                <a:latin typeface="標楷體" pitchFamily="65" charset="-120"/>
                <a:ea typeface="標楷體" pitchFamily="65" charset="-120"/>
              </a:rPr>
              <a:t>自我評鑑報告內容是否依教育局評鑑項目與</a:t>
            </a:r>
            <a:r>
              <a:rPr lang="zh-TW" altLang="zh-TW" sz="2400" dirty="0" smtClean="0">
                <a:latin typeface="標楷體" pitchFamily="65" charset="-120"/>
                <a:ea typeface="標楷體" pitchFamily="65" charset="-120"/>
              </a:rPr>
              <a:t>標準落</a:t>
            </a:r>
            <a:endParaRPr lang="en-US" altLang="zh-TW" sz="2400" dirty="0" smtClean="0">
              <a:latin typeface="標楷體" pitchFamily="65" charset="-120"/>
              <a:ea typeface="標楷體" pitchFamily="65" charset="-120"/>
            </a:endParaRPr>
          </a:p>
          <a:p>
            <a:pPr>
              <a:spcBef>
                <a:spcPts val="1200"/>
              </a:spcBef>
              <a:buNone/>
            </a:pPr>
            <a:r>
              <a:rPr lang="zh-TW" altLang="en-US" sz="2400" dirty="0" smtClean="0">
                <a:latin typeface="標楷體" pitchFamily="65" charset="-120"/>
                <a:ea typeface="標楷體" pitchFamily="65" charset="-120"/>
              </a:rPr>
              <a:t>   </a:t>
            </a:r>
            <a:r>
              <a:rPr lang="zh-TW" altLang="zh-TW" sz="2400" dirty="0" smtClean="0">
                <a:latin typeface="標楷體" pitchFamily="65" charset="-120"/>
                <a:ea typeface="標楷體" pitchFamily="65" charset="-120"/>
              </a:rPr>
              <a:t>實</a:t>
            </a:r>
            <a:r>
              <a:rPr lang="zh-TW" altLang="zh-TW" sz="2400" dirty="0">
                <a:latin typeface="標楷體" pitchFamily="65" charset="-120"/>
                <a:ea typeface="標楷體" pitchFamily="65" charset="-120"/>
              </a:rPr>
              <a:t>自評。 </a:t>
            </a:r>
          </a:p>
          <a:p>
            <a:pPr>
              <a:spcBef>
                <a:spcPts val="1200"/>
              </a:spcBef>
              <a:buNone/>
            </a:pPr>
            <a:r>
              <a:rPr lang="zh-TW" altLang="en-US" sz="2400" dirty="0" smtClean="0">
                <a:latin typeface="標楷體" pitchFamily="65" charset="-120"/>
                <a:ea typeface="標楷體" pitchFamily="65" charset="-120"/>
              </a:rPr>
              <a:t> </a:t>
            </a:r>
            <a:r>
              <a:rPr lang="en-US" altLang="zh-TW" sz="2400" dirty="0" smtClean="0">
                <a:latin typeface="標楷體" pitchFamily="65" charset="-120"/>
                <a:ea typeface="標楷體" pitchFamily="65" charset="-120"/>
              </a:rPr>
              <a:t>2</a:t>
            </a:r>
            <a:r>
              <a:rPr lang="en-US" altLang="zh-TW" sz="2400" dirty="0">
                <a:latin typeface="標楷體" pitchFamily="65" charset="-120"/>
                <a:ea typeface="標楷體" pitchFamily="65" charset="-120"/>
              </a:rPr>
              <a:t>.</a:t>
            </a:r>
            <a:r>
              <a:rPr lang="zh-TW" altLang="zh-TW" sz="2400" dirty="0">
                <a:latin typeface="標楷體" pitchFamily="65" charset="-120"/>
                <a:ea typeface="標楷體" pitchFamily="65" charset="-120"/>
              </a:rPr>
              <a:t>學校是否依評鑑結果及建議，規劃追蹤輔導計畫</a:t>
            </a:r>
            <a:r>
              <a:rPr lang="zh-TW" altLang="zh-TW" sz="2400" dirty="0" smtClean="0">
                <a:latin typeface="標楷體" pitchFamily="65" charset="-120"/>
                <a:ea typeface="標楷體" pitchFamily="65" charset="-120"/>
              </a:rPr>
              <a:t>。</a:t>
            </a:r>
            <a:endParaRPr lang="en-US" altLang="zh-TW" sz="2400" dirty="0" smtClean="0">
              <a:latin typeface="標楷體" pitchFamily="65" charset="-120"/>
              <a:ea typeface="標楷體" pitchFamily="65" charset="-120"/>
            </a:endParaRPr>
          </a:p>
          <a:p>
            <a:pPr>
              <a:spcBef>
                <a:spcPts val="1200"/>
              </a:spcBef>
              <a:buNone/>
            </a:pPr>
            <a:r>
              <a:rPr lang="zh-TW" altLang="en-US" sz="2400" dirty="0" smtClean="0">
                <a:latin typeface="標楷體" pitchFamily="65" charset="-120"/>
                <a:ea typeface="標楷體" pitchFamily="65" charset="-120"/>
              </a:rPr>
              <a:t> </a:t>
            </a:r>
            <a:r>
              <a:rPr lang="en-US" altLang="zh-TW" sz="2400" dirty="0" smtClean="0">
                <a:latin typeface="標楷體" pitchFamily="65" charset="-120"/>
                <a:ea typeface="標楷體" pitchFamily="65" charset="-120"/>
              </a:rPr>
              <a:t>3.</a:t>
            </a:r>
            <a:r>
              <a:rPr lang="zh-TW" altLang="en-US" sz="2400" dirty="0" smtClean="0">
                <a:latin typeface="標楷體" pitchFamily="65" charset="-120"/>
                <a:ea typeface="標楷體" pitchFamily="65" charset="-120"/>
              </a:rPr>
              <a:t>依據特教法</a:t>
            </a:r>
            <a:r>
              <a:rPr lang="en-US" altLang="zh-TW" sz="2400" dirty="0" smtClean="0">
                <a:latin typeface="標楷體" pitchFamily="65" charset="-120"/>
                <a:ea typeface="標楷體" pitchFamily="65" charset="-120"/>
              </a:rPr>
              <a:t>47</a:t>
            </a:r>
            <a:r>
              <a:rPr lang="zh-TW" altLang="en-US" sz="2400" dirty="0" smtClean="0">
                <a:latin typeface="標楷體" pitchFamily="65" charset="-120"/>
                <a:ea typeface="標楷體" pitchFamily="65" charset="-120"/>
              </a:rPr>
              <a:t>條 高級中等以下各教育階段學校辦理</a:t>
            </a:r>
            <a:endParaRPr lang="en-US" altLang="zh-TW" sz="2400" dirty="0" smtClean="0">
              <a:latin typeface="標楷體" pitchFamily="65" charset="-120"/>
              <a:ea typeface="標楷體" pitchFamily="65" charset="-120"/>
            </a:endParaRPr>
          </a:p>
          <a:p>
            <a:pPr>
              <a:spcBef>
                <a:spcPts val="1200"/>
              </a:spcBef>
              <a:buNone/>
            </a:pPr>
            <a:r>
              <a:rPr lang="zh-TW" altLang="en-US" sz="2400" dirty="0" smtClean="0">
                <a:latin typeface="標楷體" pitchFamily="65" charset="-120"/>
                <a:ea typeface="標楷體" pitchFamily="65" charset="-120"/>
              </a:rPr>
              <a:t>   特殊教育之成效，主管機關應至少每三年辦理一次</a:t>
            </a:r>
            <a:endParaRPr lang="en-US" altLang="zh-TW" sz="2400" dirty="0" smtClean="0">
              <a:latin typeface="標楷體" pitchFamily="65" charset="-120"/>
              <a:ea typeface="標楷體" pitchFamily="65" charset="-120"/>
            </a:endParaRPr>
          </a:p>
          <a:p>
            <a:pPr>
              <a:spcBef>
                <a:spcPts val="1200"/>
              </a:spcBef>
              <a:buNone/>
            </a:pPr>
            <a:r>
              <a:rPr lang="zh-TW" altLang="en-US" sz="2400" dirty="0" smtClean="0">
                <a:latin typeface="標楷體" pitchFamily="65" charset="-120"/>
                <a:ea typeface="標楷體" pitchFamily="65" charset="-120"/>
              </a:rPr>
              <a:t>   評鑑。</a:t>
            </a:r>
            <a:endParaRPr lang="en-US" altLang="zh-TW" sz="2800" dirty="0" smtClean="0">
              <a:latin typeface="標楷體" pitchFamily="65" charset="-120"/>
              <a:ea typeface="標楷體" pitchFamily="65" charset="-120"/>
            </a:endParaRPr>
          </a:p>
          <a:p>
            <a:pPr>
              <a:spcBef>
                <a:spcPts val="1200"/>
              </a:spcBef>
              <a:buNone/>
            </a:pPr>
            <a:endParaRPr lang="zh-TW" altLang="zh-TW" sz="2400" dirty="0">
              <a:latin typeface="標楷體" pitchFamily="65" charset="-120"/>
              <a:ea typeface="標楷體" pitchFamily="65" charset="-120"/>
            </a:endParaRPr>
          </a:p>
          <a:p>
            <a:pPr>
              <a:buNone/>
            </a:pPr>
            <a:endParaRPr lang="en-US" altLang="zh-TW" sz="2400" dirty="0" smtClean="0">
              <a:latin typeface="標楷體" pitchFamily="65" charset="-120"/>
              <a:ea typeface="標楷體" pitchFamily="65" charset="-120"/>
            </a:endParaRPr>
          </a:p>
        </p:txBody>
      </p:sp>
    </p:spTree>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683568" y="-243408"/>
            <a:ext cx="7467600" cy="1143000"/>
          </a:xfrm>
        </p:spPr>
        <p:txBody>
          <a:bodyPr>
            <a:normAutofit/>
          </a:bodyPr>
          <a:lstStyle/>
          <a:p>
            <a:pPr algn="ctr"/>
            <a:r>
              <a:rPr lang="zh-TW" altLang="en-US" sz="3600" b="1" dirty="0" smtClean="0">
                <a:latin typeface="標楷體" pitchFamily="65" charset="-120"/>
                <a:ea typeface="標楷體" pitchFamily="65" charset="-120"/>
              </a:rPr>
              <a:t>學校</a:t>
            </a:r>
            <a:r>
              <a:rPr lang="zh-TW" altLang="zh-TW" sz="3600" b="1" dirty="0" smtClean="0">
                <a:latin typeface="標楷體" pitchFamily="65" charset="-120"/>
                <a:ea typeface="標楷體" pitchFamily="65" charset="-120"/>
              </a:rPr>
              <a:t>特</a:t>
            </a:r>
            <a:r>
              <a:rPr lang="zh-TW" altLang="en-US" sz="3600" b="1" dirty="0" smtClean="0">
                <a:latin typeface="標楷體" pitchFamily="65" charset="-120"/>
                <a:ea typeface="標楷體" pitchFamily="65" charset="-120"/>
              </a:rPr>
              <a:t>教</a:t>
            </a:r>
            <a:r>
              <a:rPr lang="zh-TW" altLang="zh-TW" sz="3600" b="1" dirty="0" smtClean="0">
                <a:latin typeface="標楷體" pitchFamily="65" charset="-120"/>
                <a:ea typeface="標楷體" pitchFamily="65" charset="-120"/>
              </a:rPr>
              <a:t>推</a:t>
            </a:r>
            <a:r>
              <a:rPr lang="zh-TW" altLang="en-US" sz="3600" b="1" dirty="0" smtClean="0">
                <a:latin typeface="標楷體" pitchFamily="65" charset="-120"/>
                <a:ea typeface="標楷體" pitchFamily="65" charset="-120"/>
              </a:rPr>
              <a:t>行委員會</a:t>
            </a:r>
            <a:r>
              <a:rPr lang="zh-TW" altLang="zh-TW" sz="3600" b="1" dirty="0" smtClean="0">
                <a:latin typeface="標楷體" pitchFamily="65" charset="-120"/>
                <a:ea typeface="標楷體" pitchFamily="65" charset="-120"/>
              </a:rPr>
              <a:t>工作任務</a:t>
            </a:r>
            <a:r>
              <a:rPr lang="zh-TW" altLang="en-US" sz="3600" b="1" dirty="0" smtClean="0">
                <a:latin typeface="標楷體" pitchFamily="65" charset="-120"/>
                <a:ea typeface="標楷體" pitchFamily="65" charset="-120"/>
              </a:rPr>
              <a:t>說明</a:t>
            </a:r>
            <a:endParaRPr lang="zh-TW" altLang="en-US" sz="3600" b="1" dirty="0">
              <a:latin typeface="標楷體" pitchFamily="65" charset="-120"/>
              <a:ea typeface="標楷體" pitchFamily="65" charset="-120"/>
            </a:endParaRPr>
          </a:p>
        </p:txBody>
      </p:sp>
      <p:sp>
        <p:nvSpPr>
          <p:cNvPr id="3" name="內容版面配置區 2"/>
          <p:cNvSpPr>
            <a:spLocks noGrp="1"/>
          </p:cNvSpPr>
          <p:nvPr>
            <p:ph sz="quarter" idx="1"/>
          </p:nvPr>
        </p:nvSpPr>
        <p:spPr>
          <a:xfrm>
            <a:off x="395536" y="1224136"/>
            <a:ext cx="8363272" cy="5085184"/>
          </a:xfrm>
        </p:spPr>
        <p:txBody>
          <a:bodyPr>
            <a:normAutofit/>
          </a:bodyPr>
          <a:lstStyle/>
          <a:p>
            <a:pPr>
              <a:buNone/>
            </a:pPr>
            <a:r>
              <a:rPr lang="zh-TW" altLang="zh-TW" sz="2800" b="1" dirty="0">
                <a:solidFill>
                  <a:srgbClr val="3333FF"/>
                </a:solidFill>
                <a:latin typeface="標楷體" pitchFamily="65" charset="-120"/>
                <a:ea typeface="標楷體" pitchFamily="65" charset="-120"/>
              </a:rPr>
              <a:t>十一、其他特殊教育重要</a:t>
            </a:r>
            <a:r>
              <a:rPr lang="zh-TW" altLang="zh-TW" sz="2800" b="1" dirty="0" smtClean="0">
                <a:solidFill>
                  <a:srgbClr val="3333FF"/>
                </a:solidFill>
                <a:latin typeface="標楷體" pitchFamily="65" charset="-120"/>
                <a:ea typeface="標楷體" pitchFamily="65" charset="-120"/>
              </a:rPr>
              <a:t>業務</a:t>
            </a:r>
            <a:endParaRPr lang="en-US" altLang="zh-TW" sz="2800" b="1" dirty="0" smtClean="0">
              <a:solidFill>
                <a:srgbClr val="3333FF"/>
              </a:solidFill>
              <a:latin typeface="標楷體" pitchFamily="65" charset="-120"/>
              <a:ea typeface="標楷體" pitchFamily="65" charset="-120"/>
            </a:endParaRPr>
          </a:p>
          <a:p>
            <a:pPr marL="622300" indent="-622300" algn="just">
              <a:lnSpc>
                <a:spcPts val="3400"/>
              </a:lnSpc>
              <a:spcBef>
                <a:spcPts val="1200"/>
              </a:spcBef>
              <a:spcAft>
                <a:spcPts val="600"/>
              </a:spcAft>
              <a:buNone/>
            </a:pP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一</a:t>
            </a:r>
            <a:r>
              <a:rPr lang="en-US" altLang="zh-TW" sz="2400" dirty="0" smtClean="0">
                <a:latin typeface="標楷體" pitchFamily="65" charset="-120"/>
                <a:ea typeface="標楷體" pitchFamily="65" charset="-120"/>
              </a:rPr>
              <a:t>)</a:t>
            </a:r>
            <a:r>
              <a:rPr lang="zh-TW" altLang="zh-TW" sz="2400" dirty="0">
                <a:latin typeface="標楷體" pitchFamily="65" charset="-120"/>
                <a:ea typeface="標楷體" pitchFamily="65" charset="-120"/>
              </a:rPr>
              <a:t>每學年</a:t>
            </a:r>
            <a:r>
              <a:rPr lang="zh-TW" altLang="zh-TW" sz="2400" dirty="0">
                <a:solidFill>
                  <a:srgbClr val="FF0000"/>
                </a:solidFill>
                <a:latin typeface="標楷體" pitchFamily="65" charset="-120"/>
                <a:ea typeface="標楷體" pitchFamily="65" charset="-120"/>
              </a:rPr>
              <a:t>開學後一個月內</a:t>
            </a:r>
            <a:r>
              <a:rPr lang="zh-TW" altLang="zh-TW" sz="2400" dirty="0">
                <a:latin typeface="標楷體" pitchFamily="65" charset="-120"/>
                <a:ea typeface="標楷體" pitchFamily="65" charset="-120"/>
              </a:rPr>
              <a:t>須召開特推會</a:t>
            </a:r>
            <a:r>
              <a:rPr lang="zh-TW" altLang="zh-TW" sz="2400" dirty="0">
                <a:solidFill>
                  <a:srgbClr val="FF0000"/>
                </a:solidFill>
                <a:latin typeface="標楷體" pitchFamily="65" charset="-120"/>
                <a:ea typeface="標楷體" pitchFamily="65" charset="-120"/>
              </a:rPr>
              <a:t>審查校內每位學生之個別化教育計畫</a:t>
            </a:r>
            <a:r>
              <a:rPr lang="zh-TW" altLang="zh-TW" sz="2400" dirty="0">
                <a:latin typeface="標楷體" pitchFamily="65" charset="-120"/>
                <a:ea typeface="標楷體" pitchFamily="65" charset="-120"/>
              </a:rPr>
              <a:t>，及其規畫之課程目標應符合特殊教育課程綱要精神，彈性調整九年一貫能力指標。</a:t>
            </a:r>
            <a:endParaRPr lang="en-US" altLang="zh-TW" sz="2400" dirty="0" smtClean="0">
              <a:latin typeface="標楷體" pitchFamily="65" charset="-120"/>
              <a:ea typeface="標楷體" pitchFamily="65" charset="-120"/>
            </a:endParaRPr>
          </a:p>
          <a:p>
            <a:pPr marL="622300" indent="-622300" algn="just">
              <a:lnSpc>
                <a:spcPts val="3400"/>
              </a:lnSpc>
              <a:spcBef>
                <a:spcPts val="1200"/>
              </a:spcBef>
              <a:spcAft>
                <a:spcPts val="600"/>
              </a:spcAft>
              <a:buNone/>
            </a:pP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二</a:t>
            </a:r>
            <a:r>
              <a:rPr lang="en-US" altLang="zh-TW" sz="2400" dirty="0" smtClean="0">
                <a:latin typeface="標楷體" pitchFamily="65" charset="-120"/>
                <a:ea typeface="標楷體" pitchFamily="65" charset="-120"/>
              </a:rPr>
              <a:t>)</a:t>
            </a:r>
            <a:r>
              <a:rPr lang="zh-TW" altLang="zh-TW" sz="2400" dirty="0">
                <a:latin typeface="標楷體" pitchFamily="65" charset="-120"/>
                <a:ea typeface="標楷體" pitchFamily="65" charset="-120"/>
              </a:rPr>
              <a:t>個別化教育計畫須邀集</a:t>
            </a:r>
            <a:r>
              <a:rPr lang="zh-TW" altLang="zh-TW" sz="2400" dirty="0">
                <a:solidFill>
                  <a:srgbClr val="FF0000"/>
                </a:solidFill>
                <a:latin typeface="標楷體" pitchFamily="65" charset="-120"/>
                <a:ea typeface="標楷體" pitchFamily="65" charset="-120"/>
              </a:rPr>
              <a:t>學校行政人員、特殊教育及相關教師、學生家長</a:t>
            </a:r>
            <a:r>
              <a:rPr lang="zh-TW" altLang="zh-TW" sz="2400" dirty="0">
                <a:latin typeface="標楷體" pitchFamily="65" charset="-120"/>
                <a:ea typeface="標楷體" pitchFamily="65" charset="-120"/>
              </a:rPr>
              <a:t>，必要時得邀請相關專業人員及學生本人參與，以團隊合作方式擬定之</a:t>
            </a:r>
            <a:r>
              <a:rPr lang="zh-TW" altLang="zh-TW" sz="2400" dirty="0" smtClean="0">
                <a:latin typeface="標楷體" pitchFamily="65" charset="-120"/>
                <a:ea typeface="標楷體" pitchFamily="65" charset="-120"/>
              </a:rPr>
              <a:t>。</a:t>
            </a:r>
            <a:endParaRPr lang="en-US" altLang="zh-TW" sz="2400" dirty="0" smtClean="0">
              <a:latin typeface="標楷體" pitchFamily="65" charset="-120"/>
              <a:ea typeface="標楷體" pitchFamily="65" charset="-120"/>
            </a:endParaRPr>
          </a:p>
          <a:p>
            <a:pPr marL="622300" indent="-622300" algn="just">
              <a:lnSpc>
                <a:spcPts val="3400"/>
              </a:lnSpc>
              <a:spcBef>
                <a:spcPts val="1200"/>
              </a:spcBef>
              <a:spcAft>
                <a:spcPts val="600"/>
              </a:spcAft>
              <a:buNone/>
            </a:pP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三</a:t>
            </a:r>
            <a:r>
              <a:rPr lang="en-US" altLang="zh-TW" sz="2400" dirty="0" smtClean="0">
                <a:latin typeface="標楷體" pitchFamily="65" charset="-120"/>
                <a:ea typeface="標楷體" pitchFamily="65" charset="-120"/>
              </a:rPr>
              <a:t>)</a:t>
            </a:r>
            <a:r>
              <a:rPr lang="zh-TW" altLang="zh-TW" sz="2400" dirty="0" smtClean="0">
                <a:latin typeface="標楷體" pitchFamily="65" charset="-120"/>
                <a:ea typeface="標楷體" pitchFamily="65" charset="-120"/>
              </a:rPr>
              <a:t>擬定</a:t>
            </a:r>
            <a:r>
              <a:rPr lang="zh-TW" altLang="zh-TW" sz="2400" dirty="0">
                <a:latin typeface="標楷體" pitchFamily="65" charset="-120"/>
                <a:ea typeface="標楷體" pitchFamily="65" charset="-120"/>
              </a:rPr>
              <a:t>個別化教育計畫時須確實依學生需求與能力</a:t>
            </a:r>
            <a:r>
              <a:rPr lang="zh-TW" altLang="zh-TW" sz="2400" dirty="0">
                <a:solidFill>
                  <a:srgbClr val="FF0000"/>
                </a:solidFill>
                <a:latin typeface="標楷體" pitchFamily="65" charset="-120"/>
                <a:ea typeface="標楷體" pitchFamily="65" charset="-120"/>
              </a:rPr>
              <a:t>彈性調整學習內容、學習歷程、學習環境、學習評量</a:t>
            </a:r>
            <a:r>
              <a:rPr lang="zh-TW" altLang="zh-TW" sz="2400" dirty="0">
                <a:latin typeface="標楷體" pitchFamily="65" charset="-120"/>
                <a:ea typeface="標楷體" pitchFamily="65" charset="-120"/>
              </a:rPr>
              <a:t>等。</a:t>
            </a:r>
            <a:endParaRPr lang="en-US" altLang="zh-TW" sz="2400" dirty="0">
              <a:latin typeface="標楷體" pitchFamily="65" charset="-120"/>
              <a:ea typeface="標楷體" pitchFamily="65" charset="-120"/>
            </a:endParaRPr>
          </a:p>
          <a:p>
            <a:pPr>
              <a:buNone/>
            </a:pPr>
            <a:endParaRPr lang="en-US" altLang="zh-TW" sz="3200" dirty="0" smtClean="0">
              <a:latin typeface="標楷體" pitchFamily="65" charset="-120"/>
              <a:ea typeface="標楷體" pitchFamily="65" charset="-120"/>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algn="ctr"/>
            <a:r>
              <a:rPr lang="zh-TW" altLang="en-US" sz="3600" b="1" dirty="0" smtClean="0">
                <a:latin typeface="標楷體" pitchFamily="65" charset="-120"/>
                <a:ea typeface="標楷體" pitchFamily="65" charset="-120"/>
              </a:rPr>
              <a:t>特殊教育推行委員會設置依據</a:t>
            </a:r>
            <a:endParaRPr lang="zh-TW" altLang="en-US" sz="3600" b="1" dirty="0"/>
          </a:p>
        </p:txBody>
      </p:sp>
      <p:sp>
        <p:nvSpPr>
          <p:cNvPr id="3" name="內容版面配置區 2"/>
          <p:cNvSpPr>
            <a:spLocks noGrp="1"/>
          </p:cNvSpPr>
          <p:nvPr>
            <p:ph sz="quarter" idx="1"/>
          </p:nvPr>
        </p:nvSpPr>
        <p:spPr>
          <a:xfrm>
            <a:off x="539552" y="1628800"/>
            <a:ext cx="7931224" cy="4525963"/>
          </a:xfrm>
        </p:spPr>
        <p:txBody>
          <a:bodyPr>
            <a:normAutofit/>
          </a:bodyPr>
          <a:lstStyle/>
          <a:p>
            <a:r>
              <a:rPr lang="zh-TW" altLang="en-US" sz="2800" dirty="0" smtClean="0">
                <a:latin typeface="標楷體"/>
                <a:ea typeface="標楷體"/>
              </a:rPr>
              <a:t>依據</a:t>
            </a:r>
            <a:r>
              <a:rPr lang="zh-TW" altLang="en-US" sz="2800" dirty="0" smtClean="0">
                <a:latin typeface="標楷體" pitchFamily="65" charset="-120"/>
                <a:ea typeface="標楷體" pitchFamily="65" charset="-120"/>
              </a:rPr>
              <a:t>特殊教育法第</a:t>
            </a:r>
            <a:r>
              <a:rPr lang="en-US" altLang="zh-TW" sz="2800" dirty="0" smtClean="0">
                <a:latin typeface="標楷體" pitchFamily="65" charset="-120"/>
                <a:ea typeface="標楷體" pitchFamily="65" charset="-120"/>
              </a:rPr>
              <a:t>45</a:t>
            </a:r>
            <a:r>
              <a:rPr lang="zh-TW" altLang="en-US" sz="2800" dirty="0" smtClean="0">
                <a:latin typeface="標楷體" pitchFamily="65" charset="-120"/>
                <a:ea typeface="標楷體" pitchFamily="65" charset="-120"/>
              </a:rPr>
              <a:t>條</a:t>
            </a:r>
            <a:endParaRPr lang="en-US" altLang="zh-TW" sz="2800" dirty="0" smtClean="0">
              <a:latin typeface="標楷體" pitchFamily="65" charset="-120"/>
              <a:ea typeface="標楷體" pitchFamily="65" charset="-120"/>
            </a:endParaRPr>
          </a:p>
          <a:p>
            <a:pPr>
              <a:buNone/>
            </a:pPr>
            <a:r>
              <a:rPr lang="zh-TW" altLang="en-US" sz="2800" dirty="0" smtClean="0">
                <a:latin typeface="標楷體"/>
                <a:ea typeface="標楷體"/>
              </a:rPr>
              <a:t>     </a:t>
            </a:r>
            <a:endParaRPr lang="en-US" altLang="zh-TW" sz="2800" dirty="0" smtClean="0">
              <a:latin typeface="標楷體"/>
              <a:ea typeface="標楷體"/>
            </a:endParaRPr>
          </a:p>
          <a:p>
            <a:pPr lvl="1" algn="just"/>
            <a:r>
              <a:rPr lang="zh-TW" altLang="zh-TW" sz="2800" dirty="0" smtClean="0">
                <a:latin typeface="標楷體"/>
                <a:ea typeface="標楷體"/>
              </a:rPr>
              <a:t>明訂「高級中等以下各教育階段學校，</a:t>
            </a:r>
            <a:r>
              <a:rPr lang="zh-TW" altLang="zh-TW" sz="2800" b="1" dirty="0" smtClean="0">
                <a:solidFill>
                  <a:srgbClr val="FF0000"/>
                </a:solidFill>
                <a:latin typeface="標楷體"/>
                <a:ea typeface="標楷體"/>
              </a:rPr>
              <a:t>為處理校內特殊教育學生之學習輔導等事宜</a:t>
            </a:r>
            <a:r>
              <a:rPr lang="zh-TW" altLang="zh-TW" sz="2800" dirty="0" smtClean="0">
                <a:latin typeface="標楷體"/>
                <a:ea typeface="標楷體"/>
              </a:rPr>
              <a:t>，應成立特殊教育推行委員會。」</a:t>
            </a:r>
            <a:endParaRPr lang="en-US" altLang="zh-TW" sz="2800" dirty="0">
              <a:latin typeface="標楷體"/>
              <a:ea typeface="標楷體"/>
            </a:endParaRPr>
          </a:p>
          <a:p>
            <a:pPr lvl="1" algn="just"/>
            <a:r>
              <a:rPr lang="zh-TW" altLang="zh-TW" sz="2800" dirty="0" smtClean="0">
                <a:latin typeface="標楷體"/>
                <a:ea typeface="標楷體"/>
              </a:rPr>
              <a:t>「特推會」成為學校的法定</a:t>
            </a:r>
            <a:r>
              <a:rPr lang="zh-TW" altLang="en-US" sz="2800" dirty="0" smtClean="0">
                <a:latin typeface="標楷體"/>
                <a:ea typeface="標楷體"/>
              </a:rPr>
              <a:t>特</a:t>
            </a:r>
            <a:r>
              <a:rPr lang="zh-TW" altLang="zh-TW" sz="2800" dirty="0" smtClean="0">
                <a:latin typeface="標楷體"/>
                <a:ea typeface="標楷體"/>
              </a:rPr>
              <a:t>殊教育行政</a:t>
            </a:r>
            <a:r>
              <a:rPr lang="zh-TW" altLang="zh-TW" sz="2800" dirty="0">
                <a:latin typeface="標楷體"/>
                <a:ea typeface="標楷體"/>
              </a:rPr>
              <a:t>組織。</a:t>
            </a:r>
            <a:endParaRPr lang="zh-TW" altLang="en-US" sz="2800" dirty="0" smtClean="0">
              <a:latin typeface="標楷體"/>
              <a:ea typeface="標楷體"/>
            </a:endParaRP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188640"/>
            <a:ext cx="7467600" cy="994122"/>
          </a:xfrm>
        </p:spPr>
        <p:txBody>
          <a:bodyPr>
            <a:normAutofit/>
          </a:bodyPr>
          <a:lstStyle/>
          <a:p>
            <a:r>
              <a:rPr lang="zh-TW" altLang="en-US" sz="3600" b="1" dirty="0">
                <a:latin typeface="標楷體" pitchFamily="65" charset="-120"/>
                <a:ea typeface="標楷體" pitchFamily="65" charset="-120"/>
              </a:rPr>
              <a:t>特推</a:t>
            </a:r>
            <a:r>
              <a:rPr lang="zh-TW" altLang="en-US" sz="3600" b="1" dirty="0" smtClean="0">
                <a:latin typeface="標楷體" pitchFamily="65" charset="-120"/>
                <a:ea typeface="標楷體" pitchFamily="65" charset="-120"/>
              </a:rPr>
              <a:t>會經常性審議案件一覽</a:t>
            </a:r>
            <a:endParaRPr lang="zh-TW" altLang="en-US" sz="3600" b="1" dirty="0">
              <a:latin typeface="標楷體" pitchFamily="65" charset="-120"/>
              <a:ea typeface="標楷體" pitchFamily="65" charset="-120"/>
            </a:endParaRPr>
          </a:p>
        </p:txBody>
      </p:sp>
      <p:sp>
        <p:nvSpPr>
          <p:cNvPr id="4" name="內容版面配置區 3"/>
          <p:cNvSpPr>
            <a:spLocks noGrp="1"/>
          </p:cNvSpPr>
          <p:nvPr>
            <p:ph sz="quarter" idx="1"/>
          </p:nvPr>
        </p:nvSpPr>
        <p:spPr>
          <a:xfrm>
            <a:off x="395536" y="1484784"/>
            <a:ext cx="8208912" cy="5069160"/>
          </a:xfrm>
        </p:spPr>
        <p:txBody>
          <a:bodyPr>
            <a:normAutofit fontScale="85000" lnSpcReduction="20000"/>
          </a:bodyPr>
          <a:lstStyle/>
          <a:p>
            <a:pPr>
              <a:lnSpc>
                <a:spcPct val="120000"/>
              </a:lnSpc>
              <a:spcBef>
                <a:spcPts val="200"/>
              </a:spcBef>
            </a:pPr>
            <a:r>
              <a:rPr lang="zh-TW" altLang="zh-TW" dirty="0">
                <a:latin typeface="標楷體" pitchFamily="65" charset="-120"/>
                <a:ea typeface="標楷體" pitchFamily="65" charset="-120"/>
              </a:rPr>
              <a:t>學校年度特教工作</a:t>
            </a:r>
            <a:r>
              <a:rPr lang="zh-TW" altLang="zh-TW" dirty="0" smtClean="0">
                <a:latin typeface="標楷體" pitchFamily="65" charset="-120"/>
                <a:ea typeface="標楷體" pitchFamily="65" charset="-120"/>
              </a:rPr>
              <a:t>計畫</a:t>
            </a:r>
            <a:r>
              <a:rPr lang="zh-TW" altLang="en-US" dirty="0" smtClean="0">
                <a:latin typeface="標楷體" pitchFamily="65" charset="-120"/>
                <a:ea typeface="標楷體" pitchFamily="65" charset="-120"/>
              </a:rPr>
              <a:t>、資源整合、</a:t>
            </a:r>
            <a:r>
              <a:rPr lang="zh-TW" altLang="zh-TW" dirty="0" smtClean="0">
                <a:latin typeface="標楷體" pitchFamily="65" charset="-120"/>
                <a:ea typeface="標楷體" pitchFamily="65" charset="-120"/>
              </a:rPr>
              <a:t>暨</a:t>
            </a:r>
            <a:r>
              <a:rPr lang="zh-TW" altLang="en-US" dirty="0" smtClean="0">
                <a:latin typeface="標楷體" pitchFamily="65" charset="-120"/>
                <a:ea typeface="標楷體" pitchFamily="65" charset="-120"/>
              </a:rPr>
              <a:t>執行</a:t>
            </a:r>
            <a:r>
              <a:rPr lang="zh-TW" altLang="zh-TW" dirty="0" smtClean="0">
                <a:latin typeface="標楷體" pitchFamily="65" charset="-120"/>
                <a:ea typeface="標楷體" pitchFamily="65" charset="-120"/>
              </a:rPr>
              <a:t>檢討</a:t>
            </a:r>
            <a:endParaRPr lang="zh-TW" altLang="zh-TW" dirty="0">
              <a:latin typeface="標楷體" pitchFamily="65" charset="-120"/>
              <a:ea typeface="標楷體" pitchFamily="65" charset="-120"/>
            </a:endParaRPr>
          </a:p>
          <a:p>
            <a:pPr>
              <a:lnSpc>
                <a:spcPct val="120000"/>
              </a:lnSpc>
              <a:spcBef>
                <a:spcPts val="200"/>
              </a:spcBef>
            </a:pPr>
            <a:r>
              <a:rPr lang="zh-TW" altLang="zh-TW" dirty="0">
                <a:latin typeface="標楷體" pitchFamily="65" charset="-120"/>
                <a:ea typeface="標楷體" pitchFamily="65" charset="-120"/>
              </a:rPr>
              <a:t>個別化教育計畫</a:t>
            </a:r>
            <a:r>
              <a:rPr lang="zh-TW" altLang="zh-TW" dirty="0" smtClean="0">
                <a:latin typeface="標楷體" pitchFamily="65" charset="-120"/>
                <a:ea typeface="標楷體" pitchFamily="65" charset="-120"/>
              </a:rPr>
              <a:t>團隊</a:t>
            </a:r>
            <a:r>
              <a:rPr lang="zh-TW" altLang="en-US" dirty="0">
                <a:latin typeface="標楷體" pitchFamily="65" charset="-120"/>
                <a:ea typeface="標楷體" pitchFamily="65" charset="-120"/>
              </a:rPr>
              <a:t>小組</a:t>
            </a:r>
            <a:r>
              <a:rPr lang="zh-TW" altLang="zh-TW" dirty="0" smtClean="0">
                <a:latin typeface="標楷體" pitchFamily="65" charset="-120"/>
                <a:ea typeface="標楷體" pitchFamily="65" charset="-120"/>
              </a:rPr>
              <a:t>成員</a:t>
            </a:r>
            <a:endParaRPr lang="zh-TW" altLang="zh-TW" dirty="0">
              <a:latin typeface="標楷體" pitchFamily="65" charset="-120"/>
              <a:ea typeface="標楷體" pitchFamily="65" charset="-120"/>
            </a:endParaRPr>
          </a:p>
          <a:p>
            <a:pPr>
              <a:lnSpc>
                <a:spcPct val="120000"/>
              </a:lnSpc>
              <a:spcBef>
                <a:spcPts val="200"/>
              </a:spcBef>
            </a:pPr>
            <a:r>
              <a:rPr lang="zh-TW" altLang="zh-TW" dirty="0">
                <a:latin typeface="標楷體" pitchFamily="65" charset="-120"/>
                <a:ea typeface="標楷體" pitchFamily="65" charset="-120"/>
              </a:rPr>
              <a:t>新生編班名單建議草案與導師遴選協調</a:t>
            </a:r>
          </a:p>
          <a:p>
            <a:pPr>
              <a:lnSpc>
                <a:spcPct val="120000"/>
              </a:lnSpc>
              <a:spcBef>
                <a:spcPts val="200"/>
              </a:spcBef>
            </a:pPr>
            <a:r>
              <a:rPr lang="zh-TW" altLang="zh-TW" dirty="0">
                <a:latin typeface="標楷體" pitchFamily="65" charset="-120"/>
                <a:ea typeface="標楷體" pitchFamily="65" charset="-120"/>
              </a:rPr>
              <a:t>校內評估需調整身心障礙學生就讀普通班減少班級人數名單</a:t>
            </a:r>
            <a:r>
              <a:rPr lang="en-US" altLang="zh-TW" dirty="0">
                <a:latin typeface="標楷體" pitchFamily="65" charset="-120"/>
                <a:ea typeface="標楷體" pitchFamily="65" charset="-120"/>
              </a:rPr>
              <a:t>(</a:t>
            </a:r>
            <a:r>
              <a:rPr lang="zh-TW" altLang="zh-TW" dirty="0">
                <a:latin typeface="標楷體" pitchFamily="65" charset="-120"/>
                <a:ea typeface="標楷體" pitchFamily="65" charset="-120"/>
              </a:rPr>
              <a:t>通過後提送鑑輔會審核</a:t>
            </a:r>
            <a:r>
              <a:rPr lang="en-US" altLang="zh-TW" dirty="0">
                <a:latin typeface="標楷體" pitchFamily="65" charset="-120"/>
                <a:ea typeface="標楷體" pitchFamily="65" charset="-120"/>
              </a:rPr>
              <a:t>)</a:t>
            </a:r>
            <a:endParaRPr lang="zh-TW" altLang="zh-TW" dirty="0">
              <a:latin typeface="標楷體" pitchFamily="65" charset="-120"/>
              <a:ea typeface="標楷體" pitchFamily="65" charset="-120"/>
            </a:endParaRPr>
          </a:p>
          <a:p>
            <a:pPr>
              <a:lnSpc>
                <a:spcPct val="120000"/>
              </a:lnSpc>
              <a:spcBef>
                <a:spcPts val="200"/>
              </a:spcBef>
            </a:pPr>
            <a:r>
              <a:rPr lang="zh-TW" altLang="zh-TW" dirty="0">
                <a:latin typeface="標楷體" pitchFamily="65" charset="-120"/>
                <a:ea typeface="標楷體" pitchFamily="65" charset="-120"/>
              </a:rPr>
              <a:t>資優學生縮短修業年限申請案</a:t>
            </a:r>
          </a:p>
          <a:p>
            <a:pPr>
              <a:lnSpc>
                <a:spcPct val="120000"/>
              </a:lnSpc>
              <a:spcBef>
                <a:spcPts val="200"/>
              </a:spcBef>
            </a:pPr>
            <a:r>
              <a:rPr lang="zh-TW" altLang="en-US" dirty="0">
                <a:latin typeface="標楷體" pitchFamily="65" charset="-120"/>
                <a:ea typeface="標楷體" pitchFamily="65" charset="-120"/>
              </a:rPr>
              <a:t>資優學生</a:t>
            </a:r>
            <a:r>
              <a:rPr lang="zh-TW" altLang="zh-TW" dirty="0" smtClean="0">
                <a:latin typeface="標楷體" pitchFamily="65" charset="-120"/>
                <a:ea typeface="標楷體" pitchFamily="65" charset="-120"/>
              </a:rPr>
              <a:t>校</a:t>
            </a:r>
            <a:r>
              <a:rPr lang="zh-TW" altLang="zh-TW" dirty="0">
                <a:latin typeface="標楷體" pitchFamily="65" charset="-120"/>
                <a:ea typeface="標楷體" pitchFamily="65" charset="-120"/>
              </a:rPr>
              <a:t>本資優</a:t>
            </a:r>
            <a:r>
              <a:rPr lang="zh-TW" altLang="zh-TW" dirty="0" smtClean="0">
                <a:latin typeface="標楷體" pitchFamily="65" charset="-120"/>
                <a:ea typeface="標楷體" pitchFamily="65" charset="-120"/>
              </a:rPr>
              <a:t>方案</a:t>
            </a:r>
            <a:r>
              <a:rPr lang="en-US" altLang="zh-TW" dirty="0">
                <a:latin typeface="標楷體" pitchFamily="65" charset="-120"/>
                <a:ea typeface="標楷體" pitchFamily="65" charset="-120"/>
              </a:rPr>
              <a:t>/</a:t>
            </a:r>
            <a:r>
              <a:rPr lang="zh-TW" altLang="zh-TW" dirty="0" smtClean="0">
                <a:latin typeface="標楷體" pitchFamily="65" charset="-120"/>
                <a:ea typeface="標楷體" pitchFamily="65" charset="-120"/>
              </a:rPr>
              <a:t>特殊教育方案</a:t>
            </a:r>
            <a:r>
              <a:rPr lang="zh-TW" altLang="en-US" dirty="0" smtClean="0">
                <a:latin typeface="標楷體" pitchFamily="65" charset="-120"/>
                <a:ea typeface="標楷體" pitchFamily="65" charset="-120"/>
              </a:rPr>
              <a:t>規劃</a:t>
            </a:r>
            <a:r>
              <a:rPr lang="zh-TW" altLang="zh-TW" dirty="0" smtClean="0">
                <a:latin typeface="標楷體" pitchFamily="65" charset="-120"/>
                <a:ea typeface="標楷體" pitchFamily="65" charset="-120"/>
              </a:rPr>
              <a:t>（</a:t>
            </a:r>
            <a:r>
              <a:rPr lang="zh-TW" altLang="zh-TW" dirty="0">
                <a:latin typeface="標楷體" pitchFamily="65" charset="-120"/>
                <a:ea typeface="標楷體" pitchFamily="65" charset="-120"/>
              </a:rPr>
              <a:t>含：課程、師資、經費運用相關事宜）</a:t>
            </a:r>
          </a:p>
          <a:p>
            <a:pPr>
              <a:lnSpc>
                <a:spcPct val="120000"/>
              </a:lnSpc>
              <a:spcBef>
                <a:spcPts val="200"/>
              </a:spcBef>
            </a:pPr>
            <a:r>
              <a:rPr lang="zh-TW" altLang="zh-TW" dirty="0">
                <a:latin typeface="標楷體" pitchFamily="65" charset="-120"/>
                <a:ea typeface="標楷體" pitchFamily="65" charset="-120"/>
              </a:rPr>
              <a:t>特教學生之課程、</a:t>
            </a:r>
            <a:r>
              <a:rPr lang="zh-TW" altLang="zh-TW" dirty="0" smtClean="0">
                <a:latin typeface="標楷體" pitchFamily="65" charset="-120"/>
                <a:ea typeface="標楷體" pitchFamily="65" charset="-120"/>
              </a:rPr>
              <a:t>評量</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含成績調整</a:t>
            </a:r>
            <a:r>
              <a:rPr lang="en-US" altLang="zh-TW" dirty="0" smtClean="0">
                <a:latin typeface="標楷體" pitchFamily="65" charset="-120"/>
                <a:ea typeface="標楷體" pitchFamily="65" charset="-120"/>
              </a:rPr>
              <a:t>)</a:t>
            </a:r>
            <a:r>
              <a:rPr lang="zh-TW" altLang="zh-TW" dirty="0" smtClean="0">
                <a:latin typeface="標楷體" pitchFamily="65" charset="-120"/>
                <a:ea typeface="標楷體" pitchFamily="65" charset="-120"/>
              </a:rPr>
              <a:t>、</a:t>
            </a:r>
            <a:r>
              <a:rPr lang="zh-TW" altLang="zh-TW" dirty="0">
                <a:latin typeface="標楷體" pitchFamily="65" charset="-120"/>
                <a:ea typeface="標楷體" pitchFamily="65" charset="-120"/>
              </a:rPr>
              <a:t>學習場所</a:t>
            </a:r>
            <a:r>
              <a:rPr lang="zh-TW" altLang="zh-TW" dirty="0" smtClean="0">
                <a:latin typeface="標楷體" pitchFamily="65" charset="-120"/>
                <a:ea typeface="標楷體" pitchFamily="65" charset="-120"/>
              </a:rPr>
              <a:t>調整</a:t>
            </a:r>
            <a:r>
              <a:rPr lang="zh-TW" altLang="en-US" dirty="0" smtClean="0">
                <a:latin typeface="標楷體" pitchFamily="65" charset="-120"/>
                <a:ea typeface="標楷體" pitchFamily="65" charset="-120"/>
              </a:rPr>
              <a:t>及所需相關服務</a:t>
            </a:r>
            <a:r>
              <a:rPr lang="zh-TW" altLang="zh-TW" dirty="0" smtClean="0">
                <a:latin typeface="標楷體" pitchFamily="65" charset="-120"/>
                <a:ea typeface="標楷體" pitchFamily="65" charset="-120"/>
              </a:rPr>
              <a:t>之</a:t>
            </a:r>
            <a:r>
              <a:rPr lang="zh-TW" altLang="zh-TW" dirty="0">
                <a:latin typeface="標楷體" pitchFamily="65" charset="-120"/>
                <a:ea typeface="標楷體" pitchFamily="65" charset="-120"/>
              </a:rPr>
              <a:t>整體</a:t>
            </a:r>
            <a:r>
              <a:rPr lang="zh-TW" altLang="zh-TW" dirty="0" smtClean="0">
                <a:latin typeface="標楷體" pitchFamily="65" charset="-120"/>
                <a:ea typeface="標楷體" pitchFamily="65" charset="-120"/>
              </a:rPr>
              <a:t>規劃</a:t>
            </a: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可透過</a:t>
            </a:r>
            <a:r>
              <a:rPr lang="zh-TW" altLang="en-US" b="1" u="sng" dirty="0" smtClean="0">
                <a:uFill>
                  <a:solidFill>
                    <a:srgbClr val="FF0000"/>
                  </a:solidFill>
                </a:uFill>
                <a:latin typeface="標楷體" pitchFamily="65" charset="-120"/>
                <a:ea typeface="標楷體" pitchFamily="65" charset="-120"/>
              </a:rPr>
              <a:t>學生需求彙整表</a:t>
            </a:r>
            <a:r>
              <a:rPr lang="zh-TW" altLang="en-US" dirty="0" smtClean="0">
                <a:latin typeface="標楷體" pitchFamily="65" charset="-120"/>
                <a:ea typeface="標楷體" pitchFamily="65" charset="-120"/>
              </a:rPr>
              <a:t>方式呈現資料</a:t>
            </a:r>
            <a:r>
              <a:rPr lang="en-US" altLang="zh-TW" dirty="0" smtClean="0">
                <a:latin typeface="標楷體" pitchFamily="65" charset="-120"/>
                <a:ea typeface="標楷體" pitchFamily="65" charset="-120"/>
              </a:rPr>
              <a:t>)</a:t>
            </a:r>
          </a:p>
          <a:p>
            <a:pPr>
              <a:lnSpc>
                <a:spcPct val="120000"/>
              </a:lnSpc>
              <a:spcBef>
                <a:spcPts val="200"/>
              </a:spcBef>
            </a:pPr>
            <a:r>
              <a:rPr lang="zh-TW" altLang="en-US" dirty="0" smtClean="0">
                <a:latin typeface="標楷體" pitchFamily="65" charset="-120"/>
                <a:ea typeface="標楷體" pitchFamily="65" charset="-120"/>
              </a:rPr>
              <a:t>特殊個案之爭議協調</a:t>
            </a:r>
            <a:endParaRPr lang="zh-TW" altLang="zh-TW" dirty="0">
              <a:latin typeface="標楷體" pitchFamily="65" charset="-120"/>
              <a:ea typeface="標楷體" pitchFamily="65" charset="-120"/>
            </a:endParaRPr>
          </a:p>
          <a:p>
            <a:pPr>
              <a:lnSpc>
                <a:spcPct val="120000"/>
              </a:lnSpc>
              <a:spcBef>
                <a:spcPts val="200"/>
              </a:spcBef>
            </a:pPr>
            <a:r>
              <a:rPr lang="zh-TW" altLang="zh-TW" dirty="0">
                <a:latin typeface="標楷體" pitchFamily="65" charset="-120"/>
                <a:ea typeface="標楷體" pitchFamily="65" charset="-120"/>
              </a:rPr>
              <a:t>當年度身心障礙學生十二年就學安置高中高職事宜</a:t>
            </a:r>
          </a:p>
          <a:p>
            <a:pPr>
              <a:lnSpc>
                <a:spcPct val="120000"/>
              </a:lnSpc>
              <a:spcBef>
                <a:spcPts val="200"/>
              </a:spcBef>
            </a:pPr>
            <a:r>
              <a:rPr lang="zh-TW" altLang="zh-TW" dirty="0" smtClean="0">
                <a:latin typeface="標楷體" pitchFamily="65" charset="-120"/>
                <a:ea typeface="標楷體" pitchFamily="65" charset="-120"/>
              </a:rPr>
              <a:t>特殊教育</a:t>
            </a:r>
            <a:r>
              <a:rPr lang="zh-TW" altLang="zh-TW" dirty="0">
                <a:latin typeface="標楷體" pitchFamily="65" charset="-120"/>
                <a:ea typeface="標楷體" pitchFamily="65" charset="-120"/>
              </a:rPr>
              <a:t>學生獎</a:t>
            </a:r>
            <a:r>
              <a:rPr lang="en-US" altLang="zh-TW" dirty="0">
                <a:latin typeface="標楷體" pitchFamily="65" charset="-120"/>
                <a:ea typeface="標楷體" pitchFamily="65" charset="-120"/>
              </a:rPr>
              <a:t>/</a:t>
            </a:r>
            <a:r>
              <a:rPr lang="zh-TW" altLang="zh-TW" dirty="0">
                <a:latin typeface="標楷體" pitchFamily="65" charset="-120"/>
                <a:ea typeface="標楷體" pitchFamily="65" charset="-120"/>
              </a:rPr>
              <a:t>補助金申請審查</a:t>
            </a:r>
          </a:p>
          <a:p>
            <a:pPr>
              <a:lnSpc>
                <a:spcPct val="120000"/>
              </a:lnSpc>
              <a:spcBef>
                <a:spcPts val="200"/>
              </a:spcBef>
            </a:pPr>
            <a:r>
              <a:rPr lang="zh-TW" altLang="zh-TW" dirty="0">
                <a:latin typeface="標楷體" pitchFamily="65" charset="-120"/>
                <a:ea typeface="標楷體" pitchFamily="65" charset="-120"/>
              </a:rPr>
              <a:t>特殊教育學生延長修業</a:t>
            </a:r>
            <a:r>
              <a:rPr lang="en-US" altLang="zh-TW" dirty="0">
                <a:latin typeface="標楷體" pitchFamily="65" charset="-120"/>
                <a:ea typeface="標楷體" pitchFamily="65" charset="-120"/>
              </a:rPr>
              <a:t>(</a:t>
            </a:r>
            <a:r>
              <a:rPr lang="zh-TW" altLang="zh-TW" dirty="0">
                <a:latin typeface="標楷體" pitchFamily="65" charset="-120"/>
                <a:ea typeface="標楷體" pitchFamily="65" charset="-120"/>
              </a:rPr>
              <a:t>重讀</a:t>
            </a:r>
            <a:r>
              <a:rPr lang="en-US" altLang="zh-TW" dirty="0">
                <a:latin typeface="標楷體" pitchFamily="65" charset="-120"/>
                <a:ea typeface="標楷體" pitchFamily="65" charset="-120"/>
              </a:rPr>
              <a:t>)</a:t>
            </a:r>
            <a:r>
              <a:rPr lang="zh-TW" altLang="zh-TW" dirty="0">
                <a:latin typeface="標楷體" pitchFamily="65" charset="-120"/>
                <a:ea typeface="標楷體" pitchFamily="65" charset="-120"/>
              </a:rPr>
              <a:t>年限申請審查</a:t>
            </a:r>
          </a:p>
          <a:p>
            <a:pPr>
              <a:lnSpc>
                <a:spcPct val="120000"/>
              </a:lnSpc>
              <a:spcBef>
                <a:spcPts val="200"/>
              </a:spcBef>
            </a:pPr>
            <a:r>
              <a:rPr lang="zh-TW" altLang="zh-TW" dirty="0" smtClean="0">
                <a:latin typeface="標楷體" pitchFamily="65" charset="-120"/>
                <a:ea typeface="標楷體" pitchFamily="65" charset="-120"/>
              </a:rPr>
              <a:t>申請</a:t>
            </a:r>
            <a:r>
              <a:rPr lang="zh-TW" altLang="zh-TW" dirty="0">
                <a:latin typeface="標楷體" pitchFamily="65" charset="-120"/>
                <a:ea typeface="標楷體" pitchFamily="65" charset="-120"/>
              </a:rPr>
              <a:t>學習輔具</a:t>
            </a:r>
            <a:r>
              <a:rPr lang="zh-TW" altLang="zh-TW" dirty="0" smtClean="0">
                <a:latin typeface="標楷體" pitchFamily="65" charset="-120"/>
                <a:ea typeface="標楷體" pitchFamily="65" charset="-120"/>
              </a:rPr>
              <a:t>名單</a:t>
            </a:r>
            <a:r>
              <a:rPr lang="en-US" altLang="zh-TW" dirty="0" smtClean="0">
                <a:latin typeface="標楷體" pitchFamily="65" charset="-120"/>
                <a:ea typeface="標楷體" pitchFamily="65" charset="-120"/>
              </a:rPr>
              <a:t>-</a:t>
            </a:r>
            <a:r>
              <a:rPr lang="zh-TW" altLang="zh-TW" dirty="0">
                <a:latin typeface="標楷體" pitchFamily="65" charset="-120"/>
                <a:ea typeface="標楷體" pitchFamily="65" charset="-120"/>
              </a:rPr>
              <a:t>有聲書、大字、點字書</a:t>
            </a:r>
          </a:p>
          <a:p>
            <a:endParaRPr lang="zh-TW" altLang="en-US" dirty="0">
              <a:latin typeface="標楷體" pitchFamily="65" charset="-120"/>
              <a:ea typeface="標楷體" pitchFamily="65" charset="-120"/>
            </a:endParaRPr>
          </a:p>
        </p:txBody>
      </p:sp>
    </p:spTree>
    <p:extLst>
      <p:ext uri="{BB962C8B-B14F-4D97-AF65-F5344CB8AC3E}">
        <p14:creationId xmlns:p14="http://schemas.microsoft.com/office/powerpoint/2010/main" val="165275650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sz="quarter" idx="1"/>
          </p:nvPr>
        </p:nvSpPr>
        <p:spPr>
          <a:xfrm>
            <a:off x="323528" y="476672"/>
            <a:ext cx="8363272" cy="792088"/>
          </a:xfrm>
        </p:spPr>
        <p:txBody>
          <a:bodyPr>
            <a:normAutofit/>
          </a:bodyPr>
          <a:lstStyle/>
          <a:p>
            <a:pPr algn="ctr">
              <a:buNone/>
            </a:pPr>
            <a:r>
              <a:rPr lang="zh-TW" altLang="zh-TW" sz="3600" b="1" dirty="0" smtClean="0">
                <a:solidFill>
                  <a:srgbClr val="FF0000"/>
                </a:solidFill>
                <a:latin typeface="標楷體" pitchFamily="65" charset="-120"/>
                <a:ea typeface="標楷體" pitchFamily="65" charset="-120"/>
              </a:rPr>
              <a:t>特殊教育推行委員會相關諮詢單位</a:t>
            </a:r>
            <a:r>
              <a:rPr lang="en-US" altLang="zh-TW" sz="2800" b="1" dirty="0" smtClean="0">
                <a:solidFill>
                  <a:srgbClr val="3333FF"/>
                </a:solidFill>
                <a:latin typeface="標楷體" pitchFamily="65" charset="-120"/>
                <a:ea typeface="標楷體" pitchFamily="65" charset="-120"/>
              </a:rPr>
              <a:t>P51~63</a:t>
            </a:r>
            <a:endParaRPr lang="zh-TW" altLang="zh-TW" sz="3600" dirty="0">
              <a:solidFill>
                <a:srgbClr val="3333FF"/>
              </a:solidFill>
              <a:latin typeface="標楷體" pitchFamily="65" charset="-120"/>
              <a:ea typeface="標楷體" pitchFamily="65" charset="-120"/>
            </a:endParaRPr>
          </a:p>
        </p:txBody>
      </p:sp>
      <p:sp>
        <p:nvSpPr>
          <p:cNvPr id="4" name="文字方塊 3"/>
          <p:cNvSpPr txBox="1"/>
          <p:nvPr/>
        </p:nvSpPr>
        <p:spPr>
          <a:xfrm>
            <a:off x="755576" y="1330408"/>
            <a:ext cx="7514305" cy="4893647"/>
          </a:xfrm>
          <a:prstGeom prst="rect">
            <a:avLst/>
          </a:prstGeom>
          <a:noFill/>
        </p:spPr>
        <p:txBody>
          <a:bodyPr wrap="square" rtlCol="0">
            <a:spAutoFit/>
          </a:bodyPr>
          <a:lstStyle/>
          <a:p>
            <a:r>
              <a:rPr lang="en-US" altLang="zh-TW" sz="2800" dirty="0" smtClean="0">
                <a:latin typeface="標楷體" pitchFamily="65" charset="-120"/>
                <a:ea typeface="標楷體" pitchFamily="65" charset="-120"/>
              </a:rPr>
              <a:t>1.</a:t>
            </a:r>
            <a:r>
              <a:rPr lang="zh-TW" altLang="en-US" sz="2800" dirty="0" smtClean="0">
                <a:latin typeface="標楷體" pitchFamily="65" charset="-120"/>
                <a:ea typeface="標楷體" pitchFamily="65" charset="-120"/>
              </a:rPr>
              <a:t>特殊教育科            </a:t>
            </a:r>
            <a:r>
              <a:rPr lang="en-US" altLang="zh-TW" sz="2800" dirty="0" smtClean="0">
                <a:latin typeface="標楷體" pitchFamily="65" charset="-120"/>
                <a:ea typeface="標楷體" pitchFamily="65" charset="-120"/>
              </a:rPr>
              <a:t>27256341-7</a:t>
            </a:r>
          </a:p>
          <a:p>
            <a:r>
              <a:rPr lang="en-US" altLang="zh-TW" sz="2800" dirty="0" smtClean="0">
                <a:latin typeface="標楷體" pitchFamily="65" charset="-120"/>
                <a:ea typeface="標楷體" pitchFamily="65" charset="-120"/>
              </a:rPr>
              <a:t>2.</a:t>
            </a:r>
            <a:r>
              <a:rPr lang="zh-TW" altLang="en-US" sz="2800" dirty="0" smtClean="0">
                <a:latin typeface="標楷體" pitchFamily="65" charset="-120"/>
                <a:ea typeface="標楷體" pitchFamily="65" charset="-120"/>
              </a:rPr>
              <a:t>西區特教資源中心      </a:t>
            </a:r>
            <a:r>
              <a:rPr lang="en-US" altLang="zh-TW" sz="2800" dirty="0" smtClean="0">
                <a:latin typeface="標楷體" pitchFamily="65" charset="-120"/>
                <a:ea typeface="標楷體" pitchFamily="65" charset="-120"/>
              </a:rPr>
              <a:t>23086378</a:t>
            </a:r>
            <a:r>
              <a:rPr lang="en-US" altLang="zh-TW" sz="2800" dirty="0" smtClean="0">
                <a:latin typeface="標楷體"/>
                <a:ea typeface="標楷體"/>
              </a:rPr>
              <a:t>﹟303</a:t>
            </a:r>
            <a:r>
              <a:rPr lang="zh-TW" altLang="en-US" sz="2800" dirty="0" smtClean="0">
                <a:latin typeface="標楷體" pitchFamily="65" charset="-120"/>
                <a:ea typeface="標楷體" pitchFamily="65" charset="-120"/>
              </a:rPr>
              <a:t>   </a:t>
            </a:r>
            <a:endParaRPr lang="en-US" altLang="zh-TW" sz="2800" dirty="0" smtClean="0">
              <a:latin typeface="標楷體" pitchFamily="65" charset="-120"/>
              <a:ea typeface="標楷體" pitchFamily="65" charset="-120"/>
            </a:endParaRPr>
          </a:p>
          <a:p>
            <a:r>
              <a:rPr lang="en-US" altLang="zh-TW" sz="2800" dirty="0" smtClean="0">
                <a:latin typeface="標楷體" pitchFamily="65" charset="-120"/>
                <a:ea typeface="標楷體" pitchFamily="65" charset="-120"/>
              </a:rPr>
              <a:t>3.</a:t>
            </a:r>
            <a:r>
              <a:rPr lang="zh-TW" altLang="en-US" sz="2800" dirty="0" smtClean="0">
                <a:latin typeface="標楷體" pitchFamily="65" charset="-120"/>
                <a:ea typeface="標楷體" pitchFamily="65" charset="-120"/>
              </a:rPr>
              <a:t>東區特教資源中心      </a:t>
            </a:r>
            <a:r>
              <a:rPr lang="en-US" altLang="zh-TW" sz="2800" dirty="0" smtClean="0">
                <a:latin typeface="標楷體" pitchFamily="65" charset="-120"/>
                <a:ea typeface="標楷體" pitchFamily="65" charset="-120"/>
              </a:rPr>
              <a:t>27320800</a:t>
            </a:r>
            <a:r>
              <a:rPr lang="en-US" altLang="zh-TW" sz="2800" dirty="0" smtClean="0">
                <a:latin typeface="標楷體"/>
                <a:ea typeface="標楷體"/>
              </a:rPr>
              <a:t>﹟701</a:t>
            </a:r>
            <a:r>
              <a:rPr lang="zh-TW" altLang="en-US" sz="2800" dirty="0" smtClean="0">
                <a:latin typeface="標楷體" pitchFamily="65" charset="-120"/>
                <a:ea typeface="標楷體" pitchFamily="65" charset="-120"/>
              </a:rPr>
              <a:t>  </a:t>
            </a:r>
            <a:endParaRPr lang="en-US" altLang="zh-TW" sz="2800" dirty="0" smtClean="0">
              <a:latin typeface="標楷體" pitchFamily="65" charset="-120"/>
              <a:ea typeface="標楷體" pitchFamily="65" charset="-120"/>
            </a:endParaRPr>
          </a:p>
          <a:p>
            <a:r>
              <a:rPr lang="en-US" altLang="zh-TW" sz="2800" dirty="0" smtClean="0">
                <a:latin typeface="標楷體" pitchFamily="65" charset="-120"/>
                <a:ea typeface="標楷體" pitchFamily="65" charset="-120"/>
              </a:rPr>
              <a:t>4.</a:t>
            </a:r>
            <a:r>
              <a:rPr lang="zh-TW" altLang="en-US" sz="2800" dirty="0" smtClean="0">
                <a:latin typeface="標楷體" pitchFamily="65" charset="-120"/>
                <a:ea typeface="標楷體" pitchFamily="65" charset="-120"/>
              </a:rPr>
              <a:t>南區特教資源中心      </a:t>
            </a:r>
            <a:r>
              <a:rPr lang="en-US" altLang="zh-TW" sz="2800" dirty="0" smtClean="0">
                <a:latin typeface="標楷體" pitchFamily="65" charset="-120"/>
                <a:ea typeface="標楷體" pitchFamily="65" charset="-120"/>
              </a:rPr>
              <a:t>86615183</a:t>
            </a:r>
            <a:r>
              <a:rPr lang="en-US" altLang="zh-TW" sz="2800" dirty="0" smtClean="0">
                <a:latin typeface="標楷體"/>
                <a:ea typeface="標楷體"/>
              </a:rPr>
              <a:t>﹟706</a:t>
            </a:r>
            <a:endParaRPr lang="en-US" altLang="zh-TW" sz="2800" dirty="0" smtClean="0">
              <a:latin typeface="標楷體" pitchFamily="65" charset="-120"/>
              <a:ea typeface="標楷體" pitchFamily="65" charset="-120"/>
            </a:endParaRPr>
          </a:p>
          <a:p>
            <a:r>
              <a:rPr lang="en-US" altLang="zh-TW" sz="2800" dirty="0" smtClean="0">
                <a:latin typeface="標楷體" pitchFamily="65" charset="-120"/>
                <a:ea typeface="標楷體" pitchFamily="65" charset="-120"/>
              </a:rPr>
              <a:t>5.</a:t>
            </a:r>
            <a:r>
              <a:rPr lang="zh-TW" altLang="en-US" sz="2800" dirty="0" smtClean="0">
                <a:latin typeface="標楷體" pitchFamily="65" charset="-120"/>
                <a:ea typeface="標楷體" pitchFamily="65" charset="-120"/>
              </a:rPr>
              <a:t>北區特教資源中心      </a:t>
            </a:r>
            <a:r>
              <a:rPr lang="en-US" altLang="zh-TW" sz="2800" dirty="0" smtClean="0">
                <a:latin typeface="標楷體" pitchFamily="65" charset="-120"/>
                <a:ea typeface="標楷體" pitchFamily="65" charset="-120"/>
              </a:rPr>
              <a:t>28749117</a:t>
            </a:r>
            <a:r>
              <a:rPr lang="en-US" altLang="zh-TW" sz="2800" dirty="0" smtClean="0">
                <a:latin typeface="標楷體"/>
                <a:ea typeface="標楷體"/>
              </a:rPr>
              <a:t>﹟60</a:t>
            </a:r>
            <a:endParaRPr lang="en-US" altLang="zh-TW" sz="2800" dirty="0" smtClean="0">
              <a:latin typeface="標楷體" pitchFamily="65" charset="-120"/>
              <a:ea typeface="標楷體" pitchFamily="65" charset="-120"/>
            </a:endParaRPr>
          </a:p>
          <a:p>
            <a:r>
              <a:rPr lang="en-US" altLang="zh-TW" sz="2800" dirty="0" smtClean="0">
                <a:latin typeface="標楷體" pitchFamily="65" charset="-120"/>
                <a:ea typeface="標楷體" pitchFamily="65" charset="-120"/>
              </a:rPr>
              <a:t>6.</a:t>
            </a:r>
            <a:r>
              <a:rPr lang="zh-TW" altLang="en-US" sz="2800" dirty="0" smtClean="0">
                <a:latin typeface="標楷體" pitchFamily="65" charset="-120"/>
                <a:ea typeface="標楷體" pitchFamily="65" charset="-120"/>
              </a:rPr>
              <a:t>視障教育資源中心      </a:t>
            </a:r>
            <a:r>
              <a:rPr lang="en-US" altLang="zh-TW" sz="2800" dirty="0" smtClean="0">
                <a:latin typeface="標楷體" pitchFamily="65" charset="-120"/>
                <a:ea typeface="標楷體" pitchFamily="65" charset="-120"/>
              </a:rPr>
              <a:t>28740670</a:t>
            </a:r>
            <a:r>
              <a:rPr lang="en-US" altLang="zh-TW" sz="2800" dirty="0" smtClean="0">
                <a:latin typeface="標楷體"/>
                <a:ea typeface="標楷體"/>
              </a:rPr>
              <a:t>﹟1600</a:t>
            </a:r>
          </a:p>
          <a:p>
            <a:r>
              <a:rPr lang="en-US" altLang="zh-TW" sz="2800" dirty="0" smtClean="0">
                <a:latin typeface="標楷體" pitchFamily="65" charset="-120"/>
                <a:ea typeface="標楷體" pitchFamily="65" charset="-120"/>
              </a:rPr>
              <a:t>7.</a:t>
            </a:r>
            <a:r>
              <a:rPr lang="zh-TW" altLang="en-US" sz="2800" dirty="0" smtClean="0">
                <a:latin typeface="標楷體" pitchFamily="65" charset="-120"/>
                <a:ea typeface="標楷體" pitchFamily="65" charset="-120"/>
              </a:rPr>
              <a:t>聽障教育資源中心      </a:t>
            </a:r>
            <a:r>
              <a:rPr lang="en-US" altLang="zh-TW" sz="2800" dirty="0" smtClean="0">
                <a:latin typeface="標楷體" pitchFamily="65" charset="-120"/>
                <a:ea typeface="標楷體" pitchFamily="65" charset="-120"/>
              </a:rPr>
              <a:t>25924446</a:t>
            </a:r>
            <a:r>
              <a:rPr lang="en-US" altLang="zh-TW" sz="2800" dirty="0" smtClean="0">
                <a:latin typeface="標楷體"/>
                <a:ea typeface="標楷體"/>
              </a:rPr>
              <a:t>﹟620</a:t>
            </a:r>
            <a:endParaRPr lang="en-US" altLang="zh-TW" sz="2800" dirty="0" smtClean="0">
              <a:latin typeface="標楷體" pitchFamily="65" charset="-120"/>
              <a:ea typeface="標楷體" pitchFamily="65" charset="-120"/>
            </a:endParaRPr>
          </a:p>
          <a:p>
            <a:r>
              <a:rPr lang="en-US" altLang="zh-TW" sz="2800" dirty="0" smtClean="0">
                <a:latin typeface="標楷體" pitchFamily="65" charset="-120"/>
                <a:ea typeface="標楷體" pitchFamily="65" charset="-120"/>
              </a:rPr>
              <a:t>8.</a:t>
            </a:r>
            <a:r>
              <a:rPr lang="zh-TW" altLang="en-US" sz="2800" dirty="0" smtClean="0">
                <a:latin typeface="標楷體" pitchFamily="65" charset="-120"/>
                <a:ea typeface="標楷體" pitchFamily="65" charset="-120"/>
              </a:rPr>
              <a:t>資優教育資源中心      </a:t>
            </a:r>
            <a:r>
              <a:rPr lang="en-US" altLang="zh-TW" sz="2800" dirty="0" smtClean="0">
                <a:latin typeface="標楷體" pitchFamily="65" charset="-120"/>
                <a:ea typeface="標楷體" pitchFamily="65" charset="-120"/>
              </a:rPr>
              <a:t>23327125</a:t>
            </a:r>
            <a:r>
              <a:rPr lang="en-US" altLang="zh-TW" sz="2800" dirty="0" smtClean="0">
                <a:latin typeface="標楷體"/>
                <a:ea typeface="標楷體"/>
              </a:rPr>
              <a:t>﹟15</a:t>
            </a:r>
            <a:endParaRPr lang="en-US" altLang="zh-TW" sz="2800" dirty="0" smtClean="0">
              <a:latin typeface="標楷體" pitchFamily="65" charset="-120"/>
              <a:ea typeface="標楷體" pitchFamily="65" charset="-120"/>
            </a:endParaRPr>
          </a:p>
          <a:p>
            <a:r>
              <a:rPr lang="en-US" altLang="zh-TW" sz="2800" dirty="0" smtClean="0">
                <a:latin typeface="標楷體" pitchFamily="65" charset="-120"/>
                <a:ea typeface="標楷體" pitchFamily="65" charset="-120"/>
              </a:rPr>
              <a:t>9.</a:t>
            </a:r>
            <a:r>
              <a:rPr lang="zh-TW" altLang="en-US" sz="2800" dirty="0" smtClean="0">
                <a:latin typeface="標楷體" pitchFamily="65" charset="-120"/>
                <a:ea typeface="標楷體" pitchFamily="65" charset="-120"/>
              </a:rPr>
              <a:t>各類</a:t>
            </a:r>
            <a:r>
              <a:rPr lang="zh-TW" altLang="en-US" sz="2800" dirty="0">
                <a:latin typeface="標楷體" pitchFamily="65" charset="-120"/>
                <a:ea typeface="標楷體" pitchFamily="65" charset="-120"/>
              </a:rPr>
              <a:t>權益倡導民間</a:t>
            </a:r>
            <a:r>
              <a:rPr lang="zh-TW" altLang="en-US" sz="2800" dirty="0" smtClean="0">
                <a:latin typeface="標楷體" pitchFamily="65" charset="-120"/>
                <a:ea typeface="標楷體" pitchFamily="65" charset="-120"/>
              </a:rPr>
              <a:t>團體</a:t>
            </a:r>
            <a:endParaRPr lang="en-US" altLang="zh-TW" sz="2800" dirty="0" smtClean="0">
              <a:latin typeface="標楷體" pitchFamily="65" charset="-120"/>
              <a:ea typeface="標楷體" pitchFamily="65" charset="-120"/>
            </a:endParaRPr>
          </a:p>
          <a:p>
            <a:endParaRPr lang="en-US" altLang="zh-TW" sz="2000" dirty="0">
              <a:latin typeface="標楷體" pitchFamily="65" charset="-120"/>
              <a:ea typeface="標楷體" pitchFamily="65" charset="-120"/>
            </a:endParaRPr>
          </a:p>
          <a:p>
            <a:r>
              <a:rPr lang="zh-TW" altLang="en-US" sz="1600" dirty="0">
                <a:latin typeface="標楷體" pitchFamily="65" charset="-120"/>
                <a:ea typeface="標楷體" pitchFamily="65" charset="-120"/>
              </a:rPr>
              <a:t>手冊</a:t>
            </a:r>
            <a:r>
              <a:rPr lang="zh-TW" altLang="en-US" sz="1600" dirty="0" smtClean="0">
                <a:latin typeface="標楷體" pitchFamily="65" charset="-120"/>
                <a:ea typeface="標楷體" pitchFamily="65" charset="-120"/>
              </a:rPr>
              <a:t>檔案於 </a:t>
            </a:r>
            <a:r>
              <a:rPr lang="en-US" altLang="zh-TW" sz="1600" dirty="0">
                <a:latin typeface="標楷體" pitchFamily="65" charset="-120"/>
                <a:ea typeface="標楷體" pitchFamily="65" charset="-120"/>
                <a:hlinkClick r:id="rId2"/>
              </a:rPr>
              <a:t>http://</a:t>
            </a:r>
            <a:r>
              <a:rPr lang="en-US" altLang="zh-TW" sz="1600" dirty="0" smtClean="0">
                <a:latin typeface="標楷體" pitchFamily="65" charset="-120"/>
                <a:ea typeface="標楷體" pitchFamily="65" charset="-120"/>
                <a:hlinkClick r:id="rId2"/>
              </a:rPr>
              <a:t>www.syrc.tp.edu.tw/index.php?act=product&amp;CategoryID=90</a:t>
            </a:r>
            <a:endParaRPr lang="en-US" altLang="zh-TW" sz="1600" dirty="0" smtClean="0">
              <a:latin typeface="標楷體" pitchFamily="65" charset="-120"/>
              <a:ea typeface="標楷體" pitchFamily="65" charset="-120"/>
            </a:endParaRPr>
          </a:p>
          <a:p>
            <a:r>
              <a:rPr lang="zh-TW" altLang="en-US" sz="1600" dirty="0" smtClean="0">
                <a:latin typeface="標楷體" pitchFamily="65" charset="-120"/>
                <a:ea typeface="標楷體" pitchFamily="65" charset="-120"/>
              </a:rPr>
              <a:t>西區特教資源中心網站</a:t>
            </a:r>
            <a:r>
              <a:rPr lang="en-US" altLang="zh-TW" sz="1600" dirty="0" smtClean="0">
                <a:latin typeface="標楷體" pitchFamily="65" charset="-120"/>
                <a:ea typeface="標楷體" pitchFamily="65" charset="-120"/>
              </a:rPr>
              <a:t>\</a:t>
            </a:r>
            <a:r>
              <a:rPr lang="zh-TW" altLang="en-US" sz="1600" dirty="0" smtClean="0">
                <a:latin typeface="標楷體" pitchFamily="65" charset="-120"/>
                <a:ea typeface="標楷體" pitchFamily="65" charset="-120"/>
              </a:rPr>
              <a:t>資源服務</a:t>
            </a:r>
            <a:r>
              <a:rPr lang="en-US" altLang="zh-TW" sz="1600" dirty="0" smtClean="0">
                <a:latin typeface="標楷體" pitchFamily="65" charset="-120"/>
                <a:ea typeface="標楷體" pitchFamily="65" charset="-120"/>
              </a:rPr>
              <a:t>\</a:t>
            </a:r>
            <a:r>
              <a:rPr lang="zh-TW" altLang="en-US" sz="1600" dirty="0">
                <a:latin typeface="標楷體" pitchFamily="65" charset="-120"/>
                <a:ea typeface="標楷體" pitchFamily="65" charset="-120"/>
              </a:rPr>
              <a:t>臺北市特殊教育推行委員會工作</a:t>
            </a:r>
            <a:r>
              <a:rPr lang="zh-TW" altLang="en-US" sz="1600" dirty="0" smtClean="0">
                <a:latin typeface="標楷體" pitchFamily="65" charset="-120"/>
                <a:ea typeface="標楷體" pitchFamily="65" charset="-120"/>
              </a:rPr>
              <a:t>手冊 提供下載</a:t>
            </a:r>
            <a:endParaRPr lang="zh-TW" altLang="en-US" sz="1600" dirty="0">
              <a:latin typeface="標楷體" pitchFamily="65" charset="-120"/>
              <a:ea typeface="標楷體" pitchFamily="65" charset="-120"/>
            </a:endParaRP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b="1" dirty="0">
                <a:latin typeface="標楷體" pitchFamily="65" charset="-120"/>
                <a:ea typeface="標楷體" pitchFamily="65" charset="-120"/>
              </a:rPr>
              <a:t>特殊教育推行委員會</a:t>
            </a:r>
            <a:r>
              <a:rPr lang="zh-TW" altLang="en-US" b="1" dirty="0" smtClean="0">
                <a:latin typeface="標楷體" pitchFamily="65" charset="-120"/>
                <a:ea typeface="標楷體" pitchFamily="65" charset="-120"/>
              </a:rPr>
              <a:t>是</a:t>
            </a:r>
            <a:r>
              <a:rPr lang="en-US" altLang="zh-TW" b="1" dirty="0" smtClean="0">
                <a:latin typeface="標楷體" pitchFamily="65" charset="-120"/>
                <a:ea typeface="標楷體" pitchFamily="65" charset="-120"/>
              </a:rPr>
              <a:t>……</a:t>
            </a:r>
            <a:endParaRPr lang="zh-TW" altLang="en-US" b="1" dirty="0">
              <a:latin typeface="標楷體" pitchFamily="65" charset="-120"/>
              <a:ea typeface="標楷體" pitchFamily="65" charset="-120"/>
            </a:endParaRPr>
          </a:p>
        </p:txBody>
      </p:sp>
      <p:sp>
        <p:nvSpPr>
          <p:cNvPr id="4" name="文字方塊 3"/>
          <p:cNvSpPr txBox="1"/>
          <p:nvPr/>
        </p:nvSpPr>
        <p:spPr>
          <a:xfrm>
            <a:off x="899592" y="2636912"/>
            <a:ext cx="7128792" cy="2308324"/>
          </a:xfrm>
          <a:prstGeom prst="rect">
            <a:avLst/>
          </a:prstGeom>
          <a:noFill/>
        </p:spPr>
        <p:txBody>
          <a:bodyPr wrap="square" rtlCol="0">
            <a:spAutoFit/>
          </a:bodyPr>
          <a:lstStyle/>
          <a:p>
            <a:r>
              <a:rPr lang="zh-TW" altLang="en-US" sz="3600" b="1" dirty="0">
                <a:ln w="10541" cmpd="sng">
                  <a:solidFill>
                    <a:schemeClr val="accent1">
                      <a:shade val="88000"/>
                      <a:satMod val="110000"/>
                    </a:schemeClr>
                  </a:solidFill>
                  <a:prstDash val="solid"/>
                </a:ln>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1"/>
                  <a:tileRect/>
                </a:gradFill>
                <a:latin typeface="微軟正黑體" pitchFamily="34" charset="-120"/>
                <a:ea typeface="微軟正黑體" pitchFamily="34" charset="-120"/>
              </a:rPr>
              <a:t>因應個別差異的對話空間</a:t>
            </a:r>
            <a:endParaRPr lang="en-US" altLang="zh-TW" sz="3600" b="1" dirty="0">
              <a:ln w="10541" cmpd="sng">
                <a:solidFill>
                  <a:schemeClr val="accent1">
                    <a:shade val="88000"/>
                    <a:satMod val="110000"/>
                  </a:schemeClr>
                </a:solidFill>
                <a:prstDash val="solid"/>
              </a:ln>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1"/>
                <a:tileRect/>
              </a:gradFill>
              <a:latin typeface="微軟正黑體" pitchFamily="34" charset="-120"/>
              <a:ea typeface="微軟正黑體" pitchFamily="34" charset="-120"/>
            </a:endParaRPr>
          </a:p>
          <a:p>
            <a:r>
              <a:rPr lang="zh-TW" altLang="en-US" sz="3600" b="1" dirty="0" smtClean="0">
                <a:ln w="10541" cmpd="sng">
                  <a:solidFill>
                    <a:schemeClr val="accent1">
                      <a:shade val="88000"/>
                      <a:satMod val="110000"/>
                    </a:schemeClr>
                  </a:solidFill>
                  <a:prstDash val="solid"/>
                </a:ln>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1"/>
                  <a:tileRect/>
                </a:gradFill>
                <a:latin typeface="微軟正黑體" pitchFamily="34" charset="-120"/>
                <a:ea typeface="微軟正黑體" pitchFamily="34" charset="-120"/>
              </a:rPr>
              <a:t>        溝通多元立場</a:t>
            </a:r>
            <a:r>
              <a:rPr lang="zh-TW" altLang="en-US" sz="3600" b="1" dirty="0">
                <a:ln w="10541" cmpd="sng">
                  <a:solidFill>
                    <a:schemeClr val="accent1">
                      <a:shade val="88000"/>
                      <a:satMod val="110000"/>
                    </a:schemeClr>
                  </a:solidFill>
                  <a:prstDash val="solid"/>
                </a:ln>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1"/>
                  <a:tileRect/>
                </a:gradFill>
                <a:latin typeface="微軟正黑體" pitchFamily="34" charset="-120"/>
                <a:ea typeface="微軟正黑體" pitchFamily="34" charset="-120"/>
              </a:rPr>
              <a:t>的協商平台</a:t>
            </a:r>
            <a:endParaRPr lang="en-US" altLang="zh-TW" sz="3600" b="1" dirty="0">
              <a:ln w="10541" cmpd="sng">
                <a:solidFill>
                  <a:schemeClr val="accent1">
                    <a:shade val="88000"/>
                    <a:satMod val="110000"/>
                  </a:schemeClr>
                </a:solidFill>
                <a:prstDash val="solid"/>
              </a:ln>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1"/>
                <a:tileRect/>
              </a:gradFill>
              <a:latin typeface="微軟正黑體" pitchFamily="34" charset="-120"/>
              <a:ea typeface="微軟正黑體" pitchFamily="34" charset="-120"/>
            </a:endParaRPr>
          </a:p>
          <a:p>
            <a:r>
              <a:rPr lang="zh-TW" altLang="en-US" sz="3600" b="1" dirty="0" smtClean="0">
                <a:ln w="10541" cmpd="sng">
                  <a:solidFill>
                    <a:schemeClr val="accent1">
                      <a:shade val="88000"/>
                      <a:satMod val="110000"/>
                    </a:schemeClr>
                  </a:solidFill>
                  <a:prstDash val="solid"/>
                </a:ln>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1"/>
                  <a:tileRect/>
                </a:gradFill>
                <a:latin typeface="微軟正黑體" pitchFamily="34" charset="-120"/>
                <a:ea typeface="微軟正黑體" pitchFamily="34" charset="-120"/>
              </a:rPr>
              <a:t>                凝聚</a:t>
            </a:r>
            <a:r>
              <a:rPr lang="zh-TW" altLang="en-US" sz="3600" b="1" dirty="0">
                <a:ln w="10541" cmpd="sng">
                  <a:solidFill>
                    <a:schemeClr val="accent1">
                      <a:shade val="88000"/>
                      <a:satMod val="110000"/>
                    </a:schemeClr>
                  </a:solidFill>
                  <a:prstDash val="solid"/>
                </a:ln>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1"/>
                  <a:tileRect/>
                </a:gradFill>
                <a:latin typeface="微軟正黑體" pitchFamily="34" charset="-120"/>
                <a:ea typeface="微軟正黑體" pitchFamily="34" charset="-120"/>
              </a:rPr>
              <a:t>教育共識的理想園地</a:t>
            </a:r>
            <a:endParaRPr lang="en-US" altLang="zh-TW" sz="3600" b="1" dirty="0">
              <a:ln w="10541" cmpd="sng">
                <a:solidFill>
                  <a:schemeClr val="accent1">
                    <a:shade val="88000"/>
                    <a:satMod val="110000"/>
                  </a:schemeClr>
                </a:solidFill>
                <a:prstDash val="solid"/>
              </a:ln>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1"/>
                <a:tileRect/>
              </a:gradFill>
              <a:latin typeface="微軟正黑體" pitchFamily="34" charset="-120"/>
              <a:ea typeface="微軟正黑體" pitchFamily="34" charset="-120"/>
            </a:endParaRPr>
          </a:p>
          <a:p>
            <a:endParaRPr lang="zh-TW" altLang="en-US" sz="3600" b="1" dirty="0">
              <a:ln w="10541" cmpd="sng">
                <a:solidFill>
                  <a:schemeClr val="accent1">
                    <a:shade val="88000"/>
                    <a:satMod val="110000"/>
                  </a:schemeClr>
                </a:solidFill>
                <a:prstDash val="solid"/>
              </a:ln>
              <a:gradFill flip="none" rotWithShape="1">
                <a:gsLst>
                  <a:gs pos="0">
                    <a:srgbClr val="A603AB"/>
                  </a:gs>
                  <a:gs pos="21001">
                    <a:srgbClr val="0819FB"/>
                  </a:gs>
                  <a:gs pos="35001">
                    <a:srgbClr val="1A8D48"/>
                  </a:gs>
                  <a:gs pos="52000">
                    <a:srgbClr val="FFFF00"/>
                  </a:gs>
                  <a:gs pos="73000">
                    <a:srgbClr val="EE3F17"/>
                  </a:gs>
                  <a:gs pos="88000">
                    <a:srgbClr val="E81766"/>
                  </a:gs>
                  <a:gs pos="100000">
                    <a:srgbClr val="A603AB"/>
                  </a:gs>
                </a:gsLst>
                <a:lin ang="5400000" scaled="1"/>
                <a:tileRect/>
              </a:gradFill>
              <a:latin typeface="微軟正黑體" pitchFamily="34" charset="-120"/>
              <a:ea typeface="微軟正黑體" pitchFamily="34" charset="-120"/>
            </a:endParaRPr>
          </a:p>
        </p:txBody>
      </p:sp>
    </p:spTree>
    <p:extLst>
      <p:ext uri="{BB962C8B-B14F-4D97-AF65-F5344CB8AC3E}">
        <p14:creationId xmlns:p14="http://schemas.microsoft.com/office/powerpoint/2010/main" val="399974942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圖片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38593" y="730718"/>
            <a:ext cx="5040560" cy="4427527"/>
          </a:xfrm>
          <a:prstGeom prst="rect">
            <a:avLst/>
          </a:prstGeom>
        </p:spPr>
      </p:pic>
      <p:sp>
        <p:nvSpPr>
          <p:cNvPr id="9" name="矩形 8"/>
          <p:cNvSpPr/>
          <p:nvPr/>
        </p:nvSpPr>
        <p:spPr>
          <a:xfrm>
            <a:off x="1936200" y="4725144"/>
            <a:ext cx="5245347" cy="923330"/>
          </a:xfrm>
          <a:prstGeom prst="rect">
            <a:avLst/>
          </a:prstGeom>
          <a:noFill/>
        </p:spPr>
        <p:txBody>
          <a:bodyPr wrap="non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zh-TW" altLang="en-US" sz="5400" b="1" spc="50" dirty="0" smtClean="0">
                <a:ln w="11430"/>
                <a:solidFill>
                  <a:srgbClr val="006600"/>
                </a:solidFill>
                <a:effectLst>
                  <a:outerShdw blurRad="76200" dist="50800" dir="5400000" algn="tl" rotWithShape="0">
                    <a:srgbClr val="000000">
                      <a:alpha val="65000"/>
                    </a:srgbClr>
                  </a:outerShdw>
                </a:effectLst>
                <a:latin typeface="微軟正黑體" pitchFamily="34" charset="-120"/>
                <a:ea typeface="微軟正黑體" pitchFamily="34" charset="-120"/>
              </a:rPr>
              <a:t>感 謝 您 的 參 與</a:t>
            </a:r>
            <a:endParaRPr lang="zh-TW" altLang="en-US" sz="5400" b="1" spc="50" dirty="0">
              <a:ln w="11430"/>
              <a:solidFill>
                <a:srgbClr val="006600"/>
              </a:solidFill>
              <a:effectLst>
                <a:outerShdw blurRad="76200" dist="50800" dir="5400000" algn="tl" rotWithShape="0">
                  <a:srgbClr val="000000">
                    <a:alpha val="65000"/>
                  </a:srgbClr>
                </a:outerShdw>
              </a:effectLst>
              <a:latin typeface="微軟正黑體" pitchFamily="34" charset="-120"/>
              <a:ea typeface="微軟正黑體" pitchFamily="34" charset="-120"/>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27584" y="0"/>
            <a:ext cx="7467600" cy="1143000"/>
          </a:xfrm>
        </p:spPr>
        <p:txBody>
          <a:bodyPr>
            <a:normAutofit/>
          </a:bodyPr>
          <a:lstStyle/>
          <a:p>
            <a:pPr algn="ctr"/>
            <a:r>
              <a:rPr lang="zh-TW" altLang="en-US" sz="3600" b="1" dirty="0" smtClean="0">
                <a:solidFill>
                  <a:srgbClr val="FF0000"/>
                </a:solidFill>
                <a:latin typeface="標楷體" pitchFamily="65" charset="-120"/>
                <a:ea typeface="標楷體" pitchFamily="65" charset="-120"/>
              </a:rPr>
              <a:t>組織成員</a:t>
            </a:r>
            <a:endParaRPr lang="zh-TW" altLang="en-US" sz="4800" b="1" dirty="0">
              <a:solidFill>
                <a:srgbClr val="FF0000"/>
              </a:solidFill>
            </a:endParaRPr>
          </a:p>
        </p:txBody>
      </p:sp>
      <p:sp>
        <p:nvSpPr>
          <p:cNvPr id="3" name="內容版面配置區 2"/>
          <p:cNvSpPr>
            <a:spLocks noGrp="1"/>
          </p:cNvSpPr>
          <p:nvPr>
            <p:ph sz="quarter" idx="1"/>
          </p:nvPr>
        </p:nvSpPr>
        <p:spPr>
          <a:xfrm>
            <a:off x="755576" y="1219544"/>
            <a:ext cx="7467600" cy="5161784"/>
          </a:xfrm>
        </p:spPr>
        <p:txBody>
          <a:bodyPr>
            <a:normAutofit fontScale="40000" lnSpcReduction="20000"/>
          </a:bodyPr>
          <a:lstStyle/>
          <a:p>
            <a:pPr algn="ctr">
              <a:buNone/>
            </a:pPr>
            <a:r>
              <a:rPr lang="zh-TW" altLang="zh-TW" sz="4200" b="1" dirty="0" smtClean="0">
                <a:latin typeface="標楷體" pitchFamily="65" charset="-120"/>
                <a:ea typeface="標楷體" pitchFamily="65" charset="-120"/>
              </a:rPr>
              <a:t>臺北市高級中等以下學校特殊教育推行委員會設置辦法</a:t>
            </a:r>
            <a:endParaRPr lang="en-US" altLang="zh-TW" sz="4200" b="1" dirty="0" smtClean="0">
              <a:latin typeface="標楷體" pitchFamily="65" charset="-120"/>
              <a:ea typeface="標楷體" pitchFamily="65" charset="-120"/>
            </a:endParaRPr>
          </a:p>
          <a:p>
            <a:pPr algn="r">
              <a:buNone/>
            </a:pPr>
            <a:r>
              <a:rPr lang="en-US" altLang="zh-TW" sz="2900" dirty="0" smtClean="0">
                <a:latin typeface="標楷體" pitchFamily="65" charset="-120"/>
                <a:ea typeface="標楷體" pitchFamily="65" charset="-120"/>
              </a:rPr>
              <a:t>100</a:t>
            </a:r>
            <a:r>
              <a:rPr lang="zh-TW" altLang="zh-TW" sz="2900" dirty="0" smtClean="0">
                <a:latin typeface="標楷體" pitchFamily="65" charset="-120"/>
                <a:ea typeface="標楷體" pitchFamily="65" charset="-120"/>
              </a:rPr>
              <a:t>年</a:t>
            </a:r>
            <a:r>
              <a:rPr lang="en-US" altLang="zh-TW" sz="2900" dirty="0" smtClean="0">
                <a:latin typeface="標楷體" pitchFamily="65" charset="-120"/>
                <a:ea typeface="標楷體" pitchFamily="65" charset="-120"/>
              </a:rPr>
              <a:t>12</a:t>
            </a:r>
            <a:r>
              <a:rPr lang="zh-TW" altLang="zh-TW" sz="2900" dirty="0" smtClean="0">
                <a:latin typeface="標楷體" pitchFamily="65" charset="-120"/>
                <a:ea typeface="標楷體" pitchFamily="65" charset="-120"/>
              </a:rPr>
              <a:t>月</a:t>
            </a:r>
            <a:r>
              <a:rPr lang="en-US" altLang="zh-TW" sz="2900" dirty="0" smtClean="0">
                <a:latin typeface="標楷體" pitchFamily="65" charset="-120"/>
                <a:ea typeface="標楷體" pitchFamily="65" charset="-120"/>
              </a:rPr>
              <a:t>6</a:t>
            </a:r>
            <a:r>
              <a:rPr lang="zh-TW" altLang="zh-TW" sz="2900" dirty="0" smtClean="0">
                <a:latin typeface="標楷體" pitchFamily="65" charset="-120"/>
                <a:ea typeface="標楷體" pitchFamily="65" charset="-120"/>
              </a:rPr>
              <a:t>日府</a:t>
            </a:r>
            <a:r>
              <a:rPr lang="zh-TW" altLang="en-US" sz="2900" dirty="0" smtClean="0">
                <a:latin typeface="標楷體" pitchFamily="65" charset="-120"/>
                <a:ea typeface="標楷體" pitchFamily="65" charset="-120"/>
              </a:rPr>
              <a:t>授法三</a:t>
            </a:r>
            <a:r>
              <a:rPr lang="zh-TW" altLang="zh-TW" sz="2900" dirty="0" smtClean="0">
                <a:latin typeface="標楷體" pitchFamily="65" charset="-120"/>
                <a:ea typeface="標楷體" pitchFamily="65" charset="-120"/>
              </a:rPr>
              <a:t>字第</a:t>
            </a:r>
            <a:r>
              <a:rPr lang="en-US" altLang="zh-TW" sz="2900" dirty="0" smtClean="0">
                <a:latin typeface="標楷體" pitchFamily="65" charset="-120"/>
                <a:ea typeface="標楷體" pitchFamily="65" charset="-120"/>
              </a:rPr>
              <a:t>100342379000</a:t>
            </a:r>
            <a:r>
              <a:rPr lang="zh-TW" altLang="zh-TW" sz="2900" dirty="0" smtClean="0">
                <a:latin typeface="標楷體" pitchFamily="65" charset="-120"/>
                <a:ea typeface="標楷體" pitchFamily="65" charset="-120"/>
              </a:rPr>
              <a:t>號</a:t>
            </a:r>
            <a:r>
              <a:rPr lang="zh-TW" altLang="en-US" sz="2900" dirty="0">
                <a:latin typeface="標楷體" pitchFamily="65" charset="-120"/>
                <a:ea typeface="標楷體" pitchFamily="65" charset="-120"/>
              </a:rPr>
              <a:t>令發布</a:t>
            </a:r>
            <a:endParaRPr lang="zh-TW" altLang="zh-TW" sz="2900" dirty="0" smtClean="0">
              <a:latin typeface="標楷體" pitchFamily="65" charset="-120"/>
              <a:ea typeface="標楷體" pitchFamily="65" charset="-120"/>
            </a:endParaRPr>
          </a:p>
          <a:p>
            <a:endParaRPr lang="en-US" altLang="zh-TW" sz="3200" dirty="0" smtClean="0">
              <a:latin typeface="標楷體" pitchFamily="65" charset="-120"/>
              <a:ea typeface="標楷體" pitchFamily="65" charset="-120"/>
            </a:endParaRPr>
          </a:p>
          <a:p>
            <a:pPr marL="0" lvl="0" indent="444500">
              <a:lnSpc>
                <a:spcPct val="120000"/>
              </a:lnSpc>
              <a:buNone/>
            </a:pPr>
            <a:r>
              <a:rPr lang="zh-TW" altLang="zh-TW" sz="4000" dirty="0" smtClean="0">
                <a:latin typeface="標楷體" pitchFamily="65" charset="-120"/>
                <a:ea typeface="標楷體" pitchFamily="65" charset="-120"/>
              </a:rPr>
              <a:t>本會</a:t>
            </a:r>
            <a:r>
              <a:rPr lang="zh-TW" altLang="en-US" sz="4000" dirty="0" smtClean="0">
                <a:latin typeface="標楷體" pitchFamily="65" charset="-120"/>
                <a:ea typeface="標楷體" pitchFamily="65" charset="-120"/>
              </a:rPr>
              <a:t>設</a:t>
            </a:r>
            <a:r>
              <a:rPr lang="zh-TW" altLang="zh-TW" sz="4000" dirty="0" smtClean="0">
                <a:latin typeface="標楷體" pitchFamily="65" charset="-120"/>
                <a:ea typeface="標楷體" pitchFamily="65" charset="-120"/>
              </a:rPr>
              <a:t>置委員</a:t>
            </a:r>
            <a:r>
              <a:rPr lang="zh-TW" altLang="zh-TW" sz="4000" b="1" dirty="0" smtClean="0">
                <a:solidFill>
                  <a:srgbClr val="FF0000"/>
                </a:solidFill>
                <a:latin typeface="標楷體" pitchFamily="65" charset="-120"/>
                <a:ea typeface="標楷體" pitchFamily="65" charset="-120"/>
              </a:rPr>
              <a:t>九至十五人，</a:t>
            </a:r>
            <a:r>
              <a:rPr lang="zh-TW" altLang="zh-TW" sz="4000" dirty="0" smtClean="0">
                <a:latin typeface="標楷體" pitchFamily="65" charset="-120"/>
                <a:ea typeface="標楷體" pitchFamily="65" charset="-120"/>
              </a:rPr>
              <a:t>主任委員由校長兼任，</a:t>
            </a:r>
            <a:r>
              <a:rPr lang="zh-TW" altLang="zh-TW" sz="4000" dirty="0" smtClean="0">
                <a:solidFill>
                  <a:srgbClr val="FF0000"/>
                </a:solidFill>
                <a:latin typeface="標楷體" pitchFamily="65" charset="-120"/>
                <a:ea typeface="標楷體" pitchFamily="65" charset="-120"/>
              </a:rPr>
              <a:t>其餘委員由校長就下列人員聘（派）兼之</a:t>
            </a:r>
            <a:r>
              <a:rPr lang="zh-TW" altLang="zh-TW" sz="4000" dirty="0" smtClean="0">
                <a:latin typeface="標楷體" pitchFamily="65" charset="-120"/>
                <a:ea typeface="標楷體" pitchFamily="65" charset="-120"/>
              </a:rPr>
              <a:t>：</a:t>
            </a:r>
          </a:p>
          <a:p>
            <a:pPr marL="0" indent="0">
              <a:lnSpc>
                <a:spcPct val="120000"/>
              </a:lnSpc>
              <a:buNone/>
            </a:pPr>
            <a:r>
              <a:rPr lang="zh-TW" altLang="en-US" sz="4000" dirty="0" smtClean="0">
                <a:latin typeface="標楷體" pitchFamily="65" charset="-120"/>
                <a:ea typeface="標楷體" pitchFamily="65" charset="-120"/>
              </a:rPr>
              <a:t>  </a:t>
            </a:r>
            <a:r>
              <a:rPr lang="zh-TW" altLang="zh-TW" sz="4000" dirty="0" smtClean="0">
                <a:latin typeface="標楷體" pitchFamily="65" charset="-120"/>
                <a:ea typeface="標楷體" pitchFamily="65" charset="-120"/>
              </a:rPr>
              <a:t>一、各處室</a:t>
            </a:r>
            <a:r>
              <a:rPr lang="en-US" altLang="zh-TW" sz="4000" dirty="0" smtClean="0">
                <a:latin typeface="標楷體" pitchFamily="65" charset="-120"/>
                <a:ea typeface="標楷體" pitchFamily="65" charset="-120"/>
              </a:rPr>
              <a:t>(</a:t>
            </a:r>
            <a:r>
              <a:rPr lang="zh-TW" altLang="zh-TW" sz="4000" dirty="0" smtClean="0">
                <a:latin typeface="標楷體" pitchFamily="65" charset="-120"/>
                <a:ea typeface="標楷體" pitchFamily="65" charset="-120"/>
              </a:rPr>
              <a:t>科</a:t>
            </a:r>
            <a:r>
              <a:rPr lang="en-US" altLang="zh-TW" sz="4000" dirty="0" smtClean="0">
                <a:latin typeface="標楷體" pitchFamily="65" charset="-120"/>
                <a:ea typeface="標楷體" pitchFamily="65" charset="-120"/>
              </a:rPr>
              <a:t>)</a:t>
            </a:r>
            <a:r>
              <a:rPr lang="zh-TW" altLang="zh-TW" sz="4000" dirty="0" smtClean="0">
                <a:latin typeface="標楷體" pitchFamily="65" charset="-120"/>
                <a:ea typeface="標楷體" pitchFamily="65" charset="-120"/>
              </a:rPr>
              <a:t>主任。</a:t>
            </a:r>
          </a:p>
          <a:p>
            <a:pPr marL="0" indent="0">
              <a:lnSpc>
                <a:spcPct val="120000"/>
              </a:lnSpc>
              <a:buNone/>
            </a:pPr>
            <a:r>
              <a:rPr lang="zh-TW" altLang="en-US" sz="4000" dirty="0" smtClean="0">
                <a:latin typeface="標楷體" pitchFamily="65" charset="-120"/>
                <a:ea typeface="標楷體" pitchFamily="65" charset="-120"/>
              </a:rPr>
              <a:t>  </a:t>
            </a:r>
            <a:r>
              <a:rPr lang="zh-TW" altLang="zh-TW" sz="4000" dirty="0" smtClean="0">
                <a:latin typeface="標楷體" pitchFamily="65" charset="-120"/>
                <a:ea typeface="標楷體" pitchFamily="65" charset="-120"/>
              </a:rPr>
              <a:t>二、普通班教師代表。</a:t>
            </a:r>
          </a:p>
          <a:p>
            <a:pPr marL="0" indent="0">
              <a:lnSpc>
                <a:spcPct val="120000"/>
              </a:lnSpc>
              <a:buNone/>
            </a:pPr>
            <a:r>
              <a:rPr lang="zh-TW" altLang="en-US" sz="4000" dirty="0" smtClean="0">
                <a:latin typeface="標楷體" pitchFamily="65" charset="-120"/>
                <a:ea typeface="標楷體" pitchFamily="65" charset="-120"/>
              </a:rPr>
              <a:t>  </a:t>
            </a:r>
            <a:r>
              <a:rPr lang="zh-TW" altLang="zh-TW" sz="4000" dirty="0" smtClean="0">
                <a:latin typeface="標楷體" pitchFamily="65" charset="-120"/>
                <a:ea typeface="標楷體" pitchFamily="65" charset="-120"/>
              </a:rPr>
              <a:t>三、特殊教育教師代表。</a:t>
            </a:r>
          </a:p>
          <a:p>
            <a:pPr marL="0" indent="0">
              <a:lnSpc>
                <a:spcPct val="120000"/>
              </a:lnSpc>
              <a:buNone/>
            </a:pPr>
            <a:r>
              <a:rPr lang="zh-TW" altLang="en-US" sz="4000" dirty="0" smtClean="0">
                <a:latin typeface="標楷體" pitchFamily="65" charset="-120"/>
                <a:ea typeface="標楷體" pitchFamily="65" charset="-120"/>
              </a:rPr>
              <a:t>  </a:t>
            </a:r>
            <a:r>
              <a:rPr lang="zh-TW" altLang="zh-TW" sz="4000" dirty="0" smtClean="0">
                <a:latin typeface="標楷體" pitchFamily="65" charset="-120"/>
                <a:ea typeface="標楷體" pitchFamily="65" charset="-120"/>
              </a:rPr>
              <a:t>四、學生家長推派代表。</a:t>
            </a:r>
          </a:p>
          <a:p>
            <a:pPr marL="0" indent="0">
              <a:lnSpc>
                <a:spcPct val="120000"/>
              </a:lnSpc>
              <a:buNone/>
            </a:pPr>
            <a:r>
              <a:rPr lang="zh-TW" altLang="en-US" sz="4000" dirty="0" smtClean="0">
                <a:latin typeface="標楷體" pitchFamily="65" charset="-120"/>
                <a:ea typeface="標楷體" pitchFamily="65" charset="-120"/>
              </a:rPr>
              <a:t>  </a:t>
            </a:r>
            <a:r>
              <a:rPr lang="zh-TW" altLang="zh-TW" sz="4000" dirty="0" smtClean="0">
                <a:latin typeface="標楷體" pitchFamily="65" charset="-120"/>
                <a:ea typeface="標楷體" pitchFamily="65" charset="-120"/>
              </a:rPr>
              <a:t>五、教師會代表。</a:t>
            </a:r>
          </a:p>
          <a:p>
            <a:pPr marL="0" indent="0">
              <a:lnSpc>
                <a:spcPct val="120000"/>
              </a:lnSpc>
              <a:buNone/>
            </a:pPr>
            <a:r>
              <a:rPr lang="zh-TW" altLang="en-US" sz="4000" dirty="0" smtClean="0">
                <a:latin typeface="標楷體" pitchFamily="65" charset="-120"/>
                <a:ea typeface="標楷體" pitchFamily="65" charset="-120"/>
              </a:rPr>
              <a:t>  </a:t>
            </a:r>
            <a:r>
              <a:rPr lang="zh-TW" altLang="zh-TW" sz="4000" dirty="0" smtClean="0">
                <a:latin typeface="標楷體" pitchFamily="65" charset="-120"/>
                <a:ea typeface="標楷體" pitchFamily="65" charset="-120"/>
              </a:rPr>
              <a:t>六、</a:t>
            </a:r>
            <a:r>
              <a:rPr lang="zh-TW" altLang="zh-TW" sz="4000" dirty="0" smtClean="0">
                <a:solidFill>
                  <a:srgbClr val="FF0000"/>
                </a:solidFill>
                <a:latin typeface="標楷體" pitchFamily="65" charset="-120"/>
                <a:ea typeface="標楷體" pitchFamily="65" charset="-120"/>
              </a:rPr>
              <a:t>家長會推派代表，其中並應至少有一人為身心障礙學生家長。</a:t>
            </a:r>
          </a:p>
          <a:p>
            <a:pPr>
              <a:lnSpc>
                <a:spcPct val="120000"/>
              </a:lnSpc>
              <a:buNone/>
            </a:pPr>
            <a:r>
              <a:rPr lang="zh-TW" altLang="en-US" sz="4000" dirty="0" smtClean="0">
                <a:latin typeface="標楷體" pitchFamily="65" charset="-120"/>
                <a:ea typeface="標楷體" pitchFamily="65" charset="-120"/>
              </a:rPr>
              <a:t>   </a:t>
            </a:r>
            <a:r>
              <a:rPr lang="zh-TW" altLang="zh-TW" sz="4000" dirty="0" smtClean="0">
                <a:latin typeface="標楷體" pitchFamily="65" charset="-120"/>
                <a:ea typeface="標楷體" pitchFamily="65" charset="-120"/>
              </a:rPr>
              <a:t>前項委員之組成，任一單一性別人數不得少於三分之ㄧ。</a:t>
            </a:r>
          </a:p>
          <a:p>
            <a:pPr indent="15875" algn="just">
              <a:lnSpc>
                <a:spcPct val="120000"/>
              </a:lnSpc>
              <a:buNone/>
            </a:pPr>
            <a:r>
              <a:rPr lang="zh-TW" altLang="zh-TW" sz="4000" dirty="0" smtClean="0">
                <a:latin typeface="標楷體" pitchFamily="65" charset="-120"/>
                <a:ea typeface="標楷體" pitchFamily="65" charset="-120"/>
              </a:rPr>
              <a:t>委員任期一年，期滿得續聘（派）之。委員於任期中因故出缺無法執行職務或有不適當之行為經校長，由校長依前二項規定遴聘（派）適當人員補足其任期</a:t>
            </a:r>
            <a:r>
              <a:rPr lang="zh-TW" altLang="zh-TW" sz="4000" dirty="0">
                <a:latin typeface="標楷體" pitchFamily="65" charset="-120"/>
                <a:ea typeface="標楷體" pitchFamily="65" charset="-120"/>
              </a:rPr>
              <a:t>。解聘者</a:t>
            </a:r>
            <a:endParaRPr lang="en-US" altLang="zh-TW" sz="4000" dirty="0" smtClean="0">
              <a:latin typeface="標楷體" pitchFamily="65" charset="-120"/>
              <a:ea typeface="標楷體" pitchFamily="65" charset="-120"/>
            </a:endParaRPr>
          </a:p>
          <a:p>
            <a:pPr indent="15875" algn="just">
              <a:lnSpc>
                <a:spcPct val="120000"/>
              </a:lnSpc>
              <a:buNone/>
            </a:pPr>
            <a:r>
              <a:rPr lang="zh-TW" altLang="zh-TW" sz="4000" dirty="0" smtClean="0">
                <a:latin typeface="標楷體" pitchFamily="65" charset="-120"/>
                <a:ea typeface="標楷體" pitchFamily="65" charset="-120"/>
              </a:rPr>
              <a:t>本會置執行秘書一人，由校長指派處室（科）主管擔任之。</a:t>
            </a:r>
          </a:p>
          <a:p>
            <a:pPr>
              <a:buNone/>
            </a:pPr>
            <a:endParaRPr lang="zh-TW" altLang="en-US" sz="3200" dirty="0" smtClean="0">
              <a:latin typeface="標楷體" pitchFamily="65" charset="-120"/>
              <a:ea typeface="標楷體" pitchFamily="65" charset="-120"/>
            </a:endParaRP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圓角矩形 28"/>
          <p:cNvSpPr/>
          <p:nvPr/>
        </p:nvSpPr>
        <p:spPr>
          <a:xfrm>
            <a:off x="6804248" y="5517232"/>
            <a:ext cx="1944216" cy="864096"/>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7" name="圓角矩形 26"/>
          <p:cNvSpPr/>
          <p:nvPr/>
        </p:nvSpPr>
        <p:spPr>
          <a:xfrm>
            <a:off x="6804248" y="4869160"/>
            <a:ext cx="1944216" cy="36004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3" name="圓角矩形 22"/>
          <p:cNvSpPr/>
          <p:nvPr/>
        </p:nvSpPr>
        <p:spPr>
          <a:xfrm>
            <a:off x="6372200" y="4149080"/>
            <a:ext cx="1512168" cy="36004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2" name="圓角矩形 21"/>
          <p:cNvSpPr/>
          <p:nvPr/>
        </p:nvSpPr>
        <p:spPr>
          <a:xfrm>
            <a:off x="4139952" y="4149080"/>
            <a:ext cx="1296144" cy="36004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6" name="圓角矩形 25"/>
          <p:cNvSpPr/>
          <p:nvPr/>
        </p:nvSpPr>
        <p:spPr>
          <a:xfrm>
            <a:off x="4572000" y="5085184"/>
            <a:ext cx="1368152" cy="36004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8" name="圓角矩形 27"/>
          <p:cNvSpPr/>
          <p:nvPr/>
        </p:nvSpPr>
        <p:spPr>
          <a:xfrm>
            <a:off x="2627784" y="5877272"/>
            <a:ext cx="1224136" cy="36004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5" name="圓角矩形 24"/>
          <p:cNvSpPr/>
          <p:nvPr/>
        </p:nvSpPr>
        <p:spPr>
          <a:xfrm>
            <a:off x="2627784" y="5085184"/>
            <a:ext cx="1368152" cy="432048"/>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1" name="圓角矩形 20"/>
          <p:cNvSpPr/>
          <p:nvPr/>
        </p:nvSpPr>
        <p:spPr>
          <a:xfrm>
            <a:off x="2051720" y="4149080"/>
            <a:ext cx="1152128" cy="36004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4" name="圓角矩形 23"/>
          <p:cNvSpPr/>
          <p:nvPr/>
        </p:nvSpPr>
        <p:spPr>
          <a:xfrm>
            <a:off x="323528" y="5085184"/>
            <a:ext cx="1800200" cy="432048"/>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20" name="圓角矩形 19"/>
          <p:cNvSpPr/>
          <p:nvPr/>
        </p:nvSpPr>
        <p:spPr>
          <a:xfrm>
            <a:off x="323528" y="4149080"/>
            <a:ext cx="1224136" cy="360040"/>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9" name="圓角矩形 18"/>
          <p:cNvSpPr/>
          <p:nvPr/>
        </p:nvSpPr>
        <p:spPr>
          <a:xfrm>
            <a:off x="323528" y="2924944"/>
            <a:ext cx="1944216" cy="648072"/>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18" name="圓角矩形 17"/>
          <p:cNvSpPr/>
          <p:nvPr/>
        </p:nvSpPr>
        <p:spPr>
          <a:xfrm>
            <a:off x="323528" y="1844824"/>
            <a:ext cx="2664296" cy="792088"/>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5" name="圓角矩形 4"/>
          <p:cNvSpPr/>
          <p:nvPr/>
        </p:nvSpPr>
        <p:spPr>
          <a:xfrm>
            <a:off x="2267744" y="620688"/>
            <a:ext cx="3816424" cy="792088"/>
          </a:xfrm>
          <a:prstGeom prst="round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 name="文字方塊 3"/>
          <p:cNvSpPr txBox="1"/>
          <p:nvPr/>
        </p:nvSpPr>
        <p:spPr>
          <a:xfrm>
            <a:off x="2267744" y="692696"/>
            <a:ext cx="3877985" cy="646331"/>
          </a:xfrm>
          <a:prstGeom prst="rect">
            <a:avLst/>
          </a:prstGeom>
          <a:noFill/>
        </p:spPr>
        <p:txBody>
          <a:bodyPr wrap="none" rtlCol="0">
            <a:spAutoFit/>
          </a:bodyPr>
          <a:lstStyle/>
          <a:p>
            <a:pPr algn="ctr"/>
            <a:r>
              <a:rPr lang="zh-TW" altLang="en-US" b="1" dirty="0" smtClean="0">
                <a:latin typeface="標楷體" pitchFamily="65" charset="-120"/>
                <a:ea typeface="標楷體" pitchFamily="65" charset="-120"/>
              </a:rPr>
              <a:t>臺北市各級學校特殊教育推行委員會</a:t>
            </a:r>
            <a:r>
              <a:rPr lang="en-US" altLang="zh-TW" b="1" dirty="0" smtClean="0">
                <a:latin typeface="標楷體" pitchFamily="65" charset="-120"/>
                <a:ea typeface="標楷體" pitchFamily="65" charset="-120"/>
              </a:rPr>
              <a:t/>
            </a:r>
            <a:br>
              <a:rPr lang="en-US" altLang="zh-TW" b="1" dirty="0" smtClean="0">
                <a:latin typeface="標楷體" pitchFamily="65" charset="-120"/>
                <a:ea typeface="標楷體" pitchFamily="65" charset="-120"/>
              </a:rPr>
            </a:br>
            <a:r>
              <a:rPr lang="zh-TW" altLang="en-US" b="1" dirty="0" smtClean="0">
                <a:latin typeface="標楷體" pitchFamily="65" charset="-120"/>
                <a:ea typeface="標楷體" pitchFamily="65" charset="-120"/>
              </a:rPr>
              <a:t>主任委員</a:t>
            </a:r>
            <a:r>
              <a:rPr lang="en-US" altLang="zh-TW" b="1" dirty="0" smtClean="0">
                <a:latin typeface="標楷體" pitchFamily="65" charset="-120"/>
                <a:ea typeface="標楷體" pitchFamily="65" charset="-120"/>
              </a:rPr>
              <a:t>(</a:t>
            </a:r>
            <a:r>
              <a:rPr lang="zh-TW" altLang="en-US" b="1" dirty="0" smtClean="0">
                <a:latin typeface="標楷體" pitchFamily="65" charset="-120"/>
                <a:ea typeface="標楷體" pitchFamily="65" charset="-120"/>
              </a:rPr>
              <a:t>校長兼任</a:t>
            </a:r>
            <a:r>
              <a:rPr lang="en-US" altLang="zh-TW" b="1" dirty="0" smtClean="0">
                <a:latin typeface="標楷體" pitchFamily="65" charset="-120"/>
                <a:ea typeface="標楷體" pitchFamily="65" charset="-120"/>
              </a:rPr>
              <a:t>)</a:t>
            </a:r>
            <a:endParaRPr lang="zh-TW" altLang="en-US" b="1" dirty="0">
              <a:latin typeface="標楷體" pitchFamily="65" charset="-120"/>
              <a:ea typeface="標楷體" pitchFamily="65" charset="-120"/>
            </a:endParaRPr>
          </a:p>
        </p:txBody>
      </p:sp>
      <p:sp>
        <p:nvSpPr>
          <p:cNvPr id="6" name="文字方塊 5"/>
          <p:cNvSpPr txBox="1"/>
          <p:nvPr/>
        </p:nvSpPr>
        <p:spPr>
          <a:xfrm>
            <a:off x="0" y="1916832"/>
            <a:ext cx="3275856" cy="646331"/>
          </a:xfrm>
          <a:prstGeom prst="rect">
            <a:avLst/>
          </a:prstGeom>
          <a:noFill/>
        </p:spPr>
        <p:txBody>
          <a:bodyPr wrap="square" rtlCol="0">
            <a:spAutoFit/>
          </a:bodyPr>
          <a:lstStyle/>
          <a:p>
            <a:pPr algn="ctr"/>
            <a:r>
              <a:rPr lang="zh-TW" altLang="en-US" b="1" dirty="0" smtClean="0">
                <a:latin typeface="標楷體" pitchFamily="65" charset="-120"/>
                <a:ea typeface="標楷體" pitchFamily="65" charset="-120"/>
              </a:rPr>
              <a:t>執行秘書</a:t>
            </a:r>
            <a:endParaRPr lang="en-US" altLang="zh-TW" b="1" dirty="0" smtClean="0">
              <a:latin typeface="標楷體" pitchFamily="65" charset="-120"/>
              <a:ea typeface="標楷體" pitchFamily="65" charset="-120"/>
            </a:endParaRPr>
          </a:p>
          <a:p>
            <a:pPr algn="ctr"/>
            <a:r>
              <a:rPr lang="en-US" altLang="zh-TW" b="1" dirty="0" smtClean="0">
                <a:latin typeface="標楷體" pitchFamily="65" charset="-120"/>
                <a:ea typeface="標楷體" pitchFamily="65" charset="-120"/>
              </a:rPr>
              <a:t>(</a:t>
            </a:r>
            <a:r>
              <a:rPr lang="zh-TW" altLang="en-US" b="1" dirty="0" smtClean="0">
                <a:latin typeface="標楷體" pitchFamily="65" charset="-120"/>
                <a:ea typeface="標楷體" pitchFamily="65" charset="-120"/>
              </a:rPr>
              <a:t>輔導主任</a:t>
            </a:r>
            <a:r>
              <a:rPr lang="en-US" altLang="zh-TW" b="1" dirty="0" smtClean="0">
                <a:latin typeface="標楷體" pitchFamily="65" charset="-120"/>
                <a:ea typeface="標楷體" pitchFamily="65" charset="-120"/>
              </a:rPr>
              <a:t>/</a:t>
            </a:r>
            <a:r>
              <a:rPr lang="zh-TW" altLang="en-US" b="1" dirty="0" smtClean="0">
                <a:latin typeface="標楷體" pitchFamily="65" charset="-120"/>
                <a:ea typeface="標楷體" pitchFamily="65" charset="-120"/>
              </a:rPr>
              <a:t>教務主任兼任</a:t>
            </a:r>
            <a:r>
              <a:rPr lang="en-US" altLang="zh-TW" dirty="0" smtClean="0">
                <a:latin typeface="標楷體" pitchFamily="65" charset="-120"/>
                <a:ea typeface="標楷體" pitchFamily="65" charset="-120"/>
              </a:rPr>
              <a:t>)</a:t>
            </a:r>
            <a:endParaRPr lang="zh-TW" altLang="en-US" dirty="0">
              <a:latin typeface="標楷體" pitchFamily="65" charset="-120"/>
              <a:ea typeface="標楷體" pitchFamily="65" charset="-120"/>
            </a:endParaRPr>
          </a:p>
        </p:txBody>
      </p:sp>
      <p:sp>
        <p:nvSpPr>
          <p:cNvPr id="7" name="文字方塊 6"/>
          <p:cNvSpPr txBox="1"/>
          <p:nvPr/>
        </p:nvSpPr>
        <p:spPr>
          <a:xfrm>
            <a:off x="395536" y="2924944"/>
            <a:ext cx="1872208" cy="646331"/>
          </a:xfrm>
          <a:prstGeom prst="rect">
            <a:avLst/>
          </a:prstGeom>
          <a:noFill/>
        </p:spPr>
        <p:txBody>
          <a:bodyPr wrap="square" rtlCol="0">
            <a:spAutoFit/>
          </a:bodyPr>
          <a:lstStyle/>
          <a:p>
            <a:pPr algn="ctr"/>
            <a:r>
              <a:rPr lang="zh-TW" altLang="en-US" b="1" dirty="0" smtClean="0">
                <a:latin typeface="標楷體" pitchFamily="65" charset="-120"/>
                <a:ea typeface="標楷體" pitchFamily="65" charset="-120"/>
              </a:rPr>
              <a:t>秘書</a:t>
            </a:r>
            <a:endParaRPr lang="en-US" altLang="zh-TW" b="1" dirty="0" smtClean="0">
              <a:latin typeface="標楷體" pitchFamily="65" charset="-120"/>
              <a:ea typeface="標楷體" pitchFamily="65" charset="-120"/>
            </a:endParaRPr>
          </a:p>
          <a:p>
            <a:pPr algn="ctr"/>
            <a:r>
              <a:rPr lang="en-US" altLang="zh-TW" b="1" dirty="0" smtClean="0">
                <a:latin typeface="標楷體" pitchFamily="65" charset="-120"/>
                <a:ea typeface="標楷體" pitchFamily="65" charset="-120"/>
              </a:rPr>
              <a:t>(</a:t>
            </a:r>
            <a:r>
              <a:rPr lang="zh-TW" altLang="en-US" b="1" dirty="0" smtClean="0">
                <a:latin typeface="標楷體" pitchFamily="65" charset="-120"/>
                <a:ea typeface="標楷體" pitchFamily="65" charset="-120"/>
              </a:rPr>
              <a:t>特教組長兼任</a:t>
            </a:r>
            <a:r>
              <a:rPr lang="en-US" altLang="zh-TW" b="1" dirty="0" smtClean="0">
                <a:latin typeface="標楷體" pitchFamily="65" charset="-120"/>
                <a:ea typeface="標楷體" pitchFamily="65" charset="-120"/>
              </a:rPr>
              <a:t>)</a:t>
            </a:r>
            <a:endParaRPr lang="zh-TW" altLang="en-US" b="1" dirty="0">
              <a:latin typeface="標楷體" pitchFamily="65" charset="-120"/>
              <a:ea typeface="標楷體" pitchFamily="65" charset="-120"/>
            </a:endParaRPr>
          </a:p>
        </p:txBody>
      </p:sp>
      <p:sp>
        <p:nvSpPr>
          <p:cNvPr id="8" name="文字方塊 7"/>
          <p:cNvSpPr txBox="1"/>
          <p:nvPr/>
        </p:nvSpPr>
        <p:spPr>
          <a:xfrm>
            <a:off x="395536" y="4149080"/>
            <a:ext cx="1152128" cy="369332"/>
          </a:xfrm>
          <a:prstGeom prst="rect">
            <a:avLst/>
          </a:prstGeom>
          <a:noFill/>
        </p:spPr>
        <p:txBody>
          <a:bodyPr wrap="square" rtlCol="0">
            <a:spAutoFit/>
          </a:bodyPr>
          <a:lstStyle/>
          <a:p>
            <a:r>
              <a:rPr lang="zh-TW" altLang="en-US" b="1" dirty="0" smtClean="0">
                <a:latin typeface="標楷體" pitchFamily="65" charset="-120"/>
                <a:ea typeface="標楷體" pitchFamily="65" charset="-120"/>
              </a:rPr>
              <a:t>行政代表</a:t>
            </a:r>
            <a:endParaRPr lang="zh-TW" altLang="en-US" b="1" dirty="0">
              <a:latin typeface="標楷體" pitchFamily="65" charset="-120"/>
              <a:ea typeface="標楷體" pitchFamily="65" charset="-120"/>
            </a:endParaRPr>
          </a:p>
        </p:txBody>
      </p:sp>
      <p:sp>
        <p:nvSpPr>
          <p:cNvPr id="9" name="文字方塊 8"/>
          <p:cNvSpPr txBox="1"/>
          <p:nvPr/>
        </p:nvSpPr>
        <p:spPr>
          <a:xfrm>
            <a:off x="2051720" y="4149080"/>
            <a:ext cx="1152128" cy="369332"/>
          </a:xfrm>
          <a:prstGeom prst="rect">
            <a:avLst/>
          </a:prstGeom>
          <a:noFill/>
        </p:spPr>
        <p:txBody>
          <a:bodyPr wrap="square" rtlCol="0">
            <a:spAutoFit/>
          </a:bodyPr>
          <a:lstStyle/>
          <a:p>
            <a:r>
              <a:rPr lang="zh-TW" altLang="en-US" b="1" dirty="0" smtClean="0">
                <a:latin typeface="標楷體" pitchFamily="65" charset="-120"/>
                <a:ea typeface="標楷體" pitchFamily="65" charset="-120"/>
              </a:rPr>
              <a:t>教師代表</a:t>
            </a:r>
            <a:endParaRPr lang="zh-TW" altLang="en-US" b="1" dirty="0">
              <a:latin typeface="標楷體" pitchFamily="65" charset="-120"/>
              <a:ea typeface="標楷體" pitchFamily="65" charset="-120"/>
            </a:endParaRPr>
          </a:p>
        </p:txBody>
      </p:sp>
      <p:sp>
        <p:nvSpPr>
          <p:cNvPr id="10" name="文字方塊 9"/>
          <p:cNvSpPr txBox="1"/>
          <p:nvPr/>
        </p:nvSpPr>
        <p:spPr>
          <a:xfrm>
            <a:off x="4139952" y="4149080"/>
            <a:ext cx="1338828" cy="369332"/>
          </a:xfrm>
          <a:prstGeom prst="rect">
            <a:avLst/>
          </a:prstGeom>
          <a:noFill/>
        </p:spPr>
        <p:txBody>
          <a:bodyPr wrap="none" rtlCol="0">
            <a:spAutoFit/>
          </a:bodyPr>
          <a:lstStyle/>
          <a:p>
            <a:r>
              <a:rPr lang="zh-TW" altLang="en-US" b="1" dirty="0" smtClean="0">
                <a:latin typeface="標楷體" pitchFamily="65" charset="-120"/>
                <a:ea typeface="標楷體" pitchFamily="65" charset="-120"/>
              </a:rPr>
              <a:t>教師會代表</a:t>
            </a:r>
            <a:endParaRPr lang="zh-TW" altLang="en-US" b="1" dirty="0">
              <a:latin typeface="標楷體" pitchFamily="65" charset="-120"/>
              <a:ea typeface="標楷體" pitchFamily="65" charset="-120"/>
            </a:endParaRPr>
          </a:p>
        </p:txBody>
      </p:sp>
      <p:sp>
        <p:nvSpPr>
          <p:cNvPr id="11" name="文字方塊 10"/>
          <p:cNvSpPr txBox="1"/>
          <p:nvPr/>
        </p:nvSpPr>
        <p:spPr>
          <a:xfrm>
            <a:off x="6588224" y="4149080"/>
            <a:ext cx="1107996" cy="369332"/>
          </a:xfrm>
          <a:prstGeom prst="rect">
            <a:avLst/>
          </a:prstGeom>
          <a:noFill/>
        </p:spPr>
        <p:txBody>
          <a:bodyPr wrap="square" rtlCol="0">
            <a:spAutoFit/>
          </a:bodyPr>
          <a:lstStyle/>
          <a:p>
            <a:r>
              <a:rPr lang="zh-TW" altLang="en-US" b="1" dirty="0" smtClean="0">
                <a:latin typeface="標楷體" pitchFamily="65" charset="-120"/>
                <a:ea typeface="標楷體" pitchFamily="65" charset="-120"/>
              </a:rPr>
              <a:t>家長代表</a:t>
            </a:r>
            <a:endParaRPr lang="zh-TW" altLang="en-US" b="1" dirty="0">
              <a:latin typeface="標楷體" pitchFamily="65" charset="-120"/>
              <a:ea typeface="標楷體" pitchFamily="65" charset="-120"/>
            </a:endParaRPr>
          </a:p>
        </p:txBody>
      </p:sp>
      <p:sp>
        <p:nvSpPr>
          <p:cNvPr id="12" name="文字方塊 11"/>
          <p:cNvSpPr txBox="1"/>
          <p:nvPr/>
        </p:nvSpPr>
        <p:spPr>
          <a:xfrm>
            <a:off x="395536" y="5085184"/>
            <a:ext cx="1800493" cy="369332"/>
          </a:xfrm>
          <a:prstGeom prst="rect">
            <a:avLst/>
          </a:prstGeom>
          <a:noFill/>
        </p:spPr>
        <p:txBody>
          <a:bodyPr wrap="none" rtlCol="0">
            <a:spAutoFit/>
          </a:bodyPr>
          <a:lstStyle/>
          <a:p>
            <a:r>
              <a:rPr lang="zh-TW" altLang="en-US" dirty="0" smtClean="0">
                <a:latin typeface="標楷體" pitchFamily="65" charset="-120"/>
                <a:ea typeface="標楷體" pitchFamily="65" charset="-120"/>
              </a:rPr>
              <a:t>處室主任或組長</a:t>
            </a:r>
            <a:endParaRPr lang="zh-TW" altLang="en-US" dirty="0">
              <a:latin typeface="標楷體" pitchFamily="65" charset="-120"/>
              <a:ea typeface="標楷體" pitchFamily="65" charset="-120"/>
            </a:endParaRPr>
          </a:p>
        </p:txBody>
      </p:sp>
      <p:sp>
        <p:nvSpPr>
          <p:cNvPr id="13" name="文字方塊 12"/>
          <p:cNvSpPr txBox="1"/>
          <p:nvPr/>
        </p:nvSpPr>
        <p:spPr>
          <a:xfrm>
            <a:off x="2627784" y="5085184"/>
            <a:ext cx="1338828" cy="369332"/>
          </a:xfrm>
          <a:prstGeom prst="rect">
            <a:avLst/>
          </a:prstGeom>
          <a:noFill/>
        </p:spPr>
        <p:txBody>
          <a:bodyPr wrap="none" rtlCol="0">
            <a:spAutoFit/>
          </a:bodyPr>
          <a:lstStyle/>
          <a:p>
            <a:r>
              <a:rPr lang="zh-TW" altLang="en-US" dirty="0" smtClean="0">
                <a:latin typeface="標楷體" pitchFamily="65" charset="-120"/>
                <a:ea typeface="標楷體" pitchFamily="65" charset="-120"/>
              </a:rPr>
              <a:t>普通班教師</a:t>
            </a:r>
            <a:endParaRPr lang="zh-TW" altLang="en-US" dirty="0">
              <a:latin typeface="標楷體" pitchFamily="65" charset="-120"/>
              <a:ea typeface="標楷體" pitchFamily="65" charset="-120"/>
            </a:endParaRPr>
          </a:p>
        </p:txBody>
      </p:sp>
      <p:sp>
        <p:nvSpPr>
          <p:cNvPr id="14" name="文字方塊 13"/>
          <p:cNvSpPr txBox="1"/>
          <p:nvPr/>
        </p:nvSpPr>
        <p:spPr>
          <a:xfrm>
            <a:off x="4572000" y="5085184"/>
            <a:ext cx="1338828" cy="369332"/>
          </a:xfrm>
          <a:prstGeom prst="rect">
            <a:avLst/>
          </a:prstGeom>
          <a:noFill/>
        </p:spPr>
        <p:txBody>
          <a:bodyPr wrap="none" rtlCol="0">
            <a:spAutoFit/>
          </a:bodyPr>
          <a:lstStyle/>
          <a:p>
            <a:r>
              <a:rPr lang="zh-TW" altLang="en-US" dirty="0" smtClean="0">
                <a:latin typeface="標楷體" pitchFamily="65" charset="-120"/>
                <a:ea typeface="標楷體" pitchFamily="65" charset="-120"/>
              </a:rPr>
              <a:t>教師會成員</a:t>
            </a:r>
            <a:endParaRPr lang="zh-TW" altLang="en-US" dirty="0">
              <a:latin typeface="標楷體" pitchFamily="65" charset="-120"/>
              <a:ea typeface="標楷體" pitchFamily="65" charset="-120"/>
            </a:endParaRPr>
          </a:p>
        </p:txBody>
      </p:sp>
      <p:sp>
        <p:nvSpPr>
          <p:cNvPr id="15" name="文字方塊 14"/>
          <p:cNvSpPr txBox="1"/>
          <p:nvPr/>
        </p:nvSpPr>
        <p:spPr>
          <a:xfrm>
            <a:off x="6804248" y="4905164"/>
            <a:ext cx="2016224" cy="369332"/>
          </a:xfrm>
          <a:prstGeom prst="rect">
            <a:avLst/>
          </a:prstGeom>
          <a:noFill/>
        </p:spPr>
        <p:txBody>
          <a:bodyPr wrap="square" rtlCol="0">
            <a:spAutoFit/>
          </a:bodyPr>
          <a:lstStyle/>
          <a:p>
            <a:r>
              <a:rPr lang="zh-TW" altLang="en-US" dirty="0" smtClean="0">
                <a:latin typeface="標楷體" pitchFamily="65" charset="-120"/>
                <a:ea typeface="標楷體" pitchFamily="65" charset="-120"/>
              </a:rPr>
              <a:t>學生家長推派代表</a:t>
            </a:r>
            <a:endParaRPr lang="zh-TW" altLang="en-US" dirty="0">
              <a:latin typeface="標楷體" pitchFamily="65" charset="-120"/>
              <a:ea typeface="標楷體" pitchFamily="65" charset="-120"/>
            </a:endParaRPr>
          </a:p>
        </p:txBody>
      </p:sp>
      <p:sp>
        <p:nvSpPr>
          <p:cNvPr id="16" name="文字方塊 15"/>
          <p:cNvSpPr txBox="1"/>
          <p:nvPr/>
        </p:nvSpPr>
        <p:spPr>
          <a:xfrm>
            <a:off x="2699792" y="5877272"/>
            <a:ext cx="1107996" cy="369332"/>
          </a:xfrm>
          <a:prstGeom prst="rect">
            <a:avLst/>
          </a:prstGeom>
          <a:noFill/>
        </p:spPr>
        <p:txBody>
          <a:bodyPr wrap="square" rtlCol="0">
            <a:spAutoFit/>
          </a:bodyPr>
          <a:lstStyle/>
          <a:p>
            <a:r>
              <a:rPr lang="zh-TW" altLang="en-US" dirty="0" smtClean="0">
                <a:latin typeface="標楷體" pitchFamily="65" charset="-120"/>
                <a:ea typeface="標楷體" pitchFamily="65" charset="-120"/>
              </a:rPr>
              <a:t>特教教師</a:t>
            </a:r>
            <a:endParaRPr lang="zh-TW" altLang="en-US" dirty="0">
              <a:latin typeface="標楷體" pitchFamily="65" charset="-120"/>
              <a:ea typeface="標楷體" pitchFamily="65" charset="-120"/>
            </a:endParaRPr>
          </a:p>
        </p:txBody>
      </p:sp>
      <p:sp>
        <p:nvSpPr>
          <p:cNvPr id="17" name="文字方塊 16"/>
          <p:cNvSpPr txBox="1"/>
          <p:nvPr/>
        </p:nvSpPr>
        <p:spPr>
          <a:xfrm>
            <a:off x="6804248" y="5457998"/>
            <a:ext cx="1944216" cy="923330"/>
          </a:xfrm>
          <a:prstGeom prst="rect">
            <a:avLst/>
          </a:prstGeom>
          <a:noFill/>
        </p:spPr>
        <p:txBody>
          <a:bodyPr wrap="square" rtlCol="0">
            <a:spAutoFit/>
          </a:bodyPr>
          <a:lstStyle/>
          <a:p>
            <a:r>
              <a:rPr lang="zh-TW" altLang="en-US" b="1" dirty="0" smtClean="0">
                <a:solidFill>
                  <a:srgbClr val="3333FF"/>
                </a:solidFill>
                <a:latin typeface="標楷體" pitchFamily="65" charset="-120"/>
                <a:ea typeface="標楷體" pitchFamily="65" charset="-120"/>
              </a:rPr>
              <a:t>家長會推派代表</a:t>
            </a:r>
            <a:r>
              <a:rPr lang="en-US" altLang="zh-TW" b="1" dirty="0" smtClean="0">
                <a:solidFill>
                  <a:srgbClr val="3333FF"/>
                </a:solidFill>
                <a:latin typeface="標楷體" pitchFamily="65" charset="-120"/>
                <a:ea typeface="標楷體" pitchFamily="65" charset="-120"/>
              </a:rPr>
              <a:t>(</a:t>
            </a:r>
            <a:r>
              <a:rPr lang="zh-TW" altLang="en-US" b="1" dirty="0" smtClean="0">
                <a:solidFill>
                  <a:srgbClr val="3333FF"/>
                </a:solidFill>
                <a:latin typeface="標楷體" pitchFamily="65" charset="-120"/>
                <a:ea typeface="標楷體" pitchFamily="65" charset="-120"/>
              </a:rPr>
              <a:t>至少一人為身心</a:t>
            </a:r>
            <a:endParaRPr lang="en-US" altLang="zh-TW" b="1" dirty="0" smtClean="0">
              <a:solidFill>
                <a:srgbClr val="3333FF"/>
              </a:solidFill>
              <a:latin typeface="標楷體" pitchFamily="65" charset="-120"/>
              <a:ea typeface="標楷體" pitchFamily="65" charset="-120"/>
            </a:endParaRPr>
          </a:p>
          <a:p>
            <a:r>
              <a:rPr lang="zh-TW" altLang="en-US" b="1" dirty="0" smtClean="0">
                <a:solidFill>
                  <a:srgbClr val="3333FF"/>
                </a:solidFill>
                <a:latin typeface="標楷體" pitchFamily="65" charset="-120"/>
                <a:ea typeface="標楷體" pitchFamily="65" charset="-120"/>
              </a:rPr>
              <a:t>  障礙學生家長</a:t>
            </a:r>
            <a:r>
              <a:rPr lang="en-US" altLang="zh-TW" b="1" dirty="0" smtClean="0">
                <a:solidFill>
                  <a:srgbClr val="3333FF"/>
                </a:solidFill>
                <a:latin typeface="標楷體" pitchFamily="65" charset="-120"/>
                <a:ea typeface="標楷體" pitchFamily="65" charset="-120"/>
              </a:rPr>
              <a:t>)</a:t>
            </a:r>
            <a:endParaRPr lang="zh-TW" altLang="en-US" b="1" dirty="0">
              <a:solidFill>
                <a:srgbClr val="3333FF"/>
              </a:solidFill>
              <a:latin typeface="標楷體" pitchFamily="65" charset="-120"/>
              <a:ea typeface="標楷體" pitchFamily="65" charset="-120"/>
            </a:endParaRPr>
          </a:p>
        </p:txBody>
      </p:sp>
      <p:cxnSp>
        <p:nvCxnSpPr>
          <p:cNvPr id="31" name="直線接點 30"/>
          <p:cNvCxnSpPr/>
          <p:nvPr/>
        </p:nvCxnSpPr>
        <p:spPr>
          <a:xfrm>
            <a:off x="4067944" y="1412776"/>
            <a:ext cx="0" cy="2376264"/>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線接點 32"/>
          <p:cNvCxnSpPr/>
          <p:nvPr/>
        </p:nvCxnSpPr>
        <p:spPr>
          <a:xfrm flipH="1">
            <a:off x="2987824" y="2204864"/>
            <a:ext cx="10801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直線接點 35"/>
          <p:cNvCxnSpPr/>
          <p:nvPr/>
        </p:nvCxnSpPr>
        <p:spPr>
          <a:xfrm>
            <a:off x="1187624" y="2636912"/>
            <a:ext cx="0" cy="288032"/>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直線接點 39"/>
          <p:cNvCxnSpPr/>
          <p:nvPr/>
        </p:nvCxnSpPr>
        <p:spPr>
          <a:xfrm>
            <a:off x="827584" y="3789040"/>
            <a:ext cx="648072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直線接點 42"/>
          <p:cNvCxnSpPr/>
          <p:nvPr/>
        </p:nvCxnSpPr>
        <p:spPr>
          <a:xfrm>
            <a:off x="827584" y="3789040"/>
            <a:ext cx="0" cy="360040"/>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直線接點 57"/>
          <p:cNvCxnSpPr/>
          <p:nvPr/>
        </p:nvCxnSpPr>
        <p:spPr>
          <a:xfrm>
            <a:off x="2339752" y="3789040"/>
            <a:ext cx="0" cy="3600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直線接點 61"/>
          <p:cNvCxnSpPr/>
          <p:nvPr/>
        </p:nvCxnSpPr>
        <p:spPr>
          <a:xfrm>
            <a:off x="4788024" y="3789040"/>
            <a:ext cx="0" cy="3600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直線接點 69"/>
          <p:cNvCxnSpPr/>
          <p:nvPr/>
        </p:nvCxnSpPr>
        <p:spPr>
          <a:xfrm>
            <a:off x="7308304" y="3789040"/>
            <a:ext cx="0" cy="3600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直線接點 79"/>
          <p:cNvCxnSpPr/>
          <p:nvPr/>
        </p:nvCxnSpPr>
        <p:spPr>
          <a:xfrm>
            <a:off x="4283968" y="4509120"/>
            <a:ext cx="0" cy="7920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直線接點 81"/>
          <p:cNvCxnSpPr/>
          <p:nvPr/>
        </p:nvCxnSpPr>
        <p:spPr>
          <a:xfrm>
            <a:off x="4283968" y="5301208"/>
            <a:ext cx="2880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直線接點 88"/>
          <p:cNvCxnSpPr/>
          <p:nvPr/>
        </p:nvCxnSpPr>
        <p:spPr>
          <a:xfrm>
            <a:off x="2339752" y="4509120"/>
            <a:ext cx="0" cy="1512168"/>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直線接點 93"/>
          <p:cNvCxnSpPr/>
          <p:nvPr/>
        </p:nvCxnSpPr>
        <p:spPr>
          <a:xfrm>
            <a:off x="2339752" y="5301208"/>
            <a:ext cx="2880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直線接點 97"/>
          <p:cNvCxnSpPr/>
          <p:nvPr/>
        </p:nvCxnSpPr>
        <p:spPr>
          <a:xfrm>
            <a:off x="2339752" y="6021288"/>
            <a:ext cx="2880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直線接點 99"/>
          <p:cNvCxnSpPr/>
          <p:nvPr/>
        </p:nvCxnSpPr>
        <p:spPr>
          <a:xfrm>
            <a:off x="827584" y="4509120"/>
            <a:ext cx="0" cy="576064"/>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 name="直線接點 101"/>
          <p:cNvCxnSpPr/>
          <p:nvPr/>
        </p:nvCxnSpPr>
        <p:spPr>
          <a:xfrm>
            <a:off x="6516216" y="4509120"/>
            <a:ext cx="0" cy="144016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6" name="直線接點 105"/>
          <p:cNvCxnSpPr/>
          <p:nvPr/>
        </p:nvCxnSpPr>
        <p:spPr>
          <a:xfrm>
            <a:off x="6516216" y="5085184"/>
            <a:ext cx="2880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7" name="直線接點 106"/>
          <p:cNvCxnSpPr/>
          <p:nvPr/>
        </p:nvCxnSpPr>
        <p:spPr>
          <a:xfrm>
            <a:off x="6516216" y="5949280"/>
            <a:ext cx="288032" cy="0"/>
          </a:xfrm>
          <a:prstGeom prst="line">
            <a:avLst/>
          </a:prstGeom>
        </p:spPr>
        <p:style>
          <a:lnRef idx="1">
            <a:schemeClr val="accent1"/>
          </a:lnRef>
          <a:fillRef idx="0">
            <a:schemeClr val="accent1"/>
          </a:fillRef>
          <a:effectRef idx="0">
            <a:schemeClr val="accent1"/>
          </a:effectRef>
          <a:fontRef idx="minor">
            <a:schemeClr val="tx1"/>
          </a:fontRef>
        </p:style>
      </p:cxnSp>
      <p:sp>
        <p:nvSpPr>
          <p:cNvPr id="46" name="矩形 45"/>
          <p:cNvSpPr/>
          <p:nvPr/>
        </p:nvSpPr>
        <p:spPr>
          <a:xfrm>
            <a:off x="1471826" y="40943"/>
            <a:ext cx="5929828" cy="523220"/>
          </a:xfrm>
          <a:prstGeom prst="rect">
            <a:avLst/>
          </a:prstGeom>
        </p:spPr>
        <p:txBody>
          <a:bodyPr wrap="none">
            <a:spAutoFit/>
          </a:bodyPr>
          <a:lstStyle/>
          <a:p>
            <a:r>
              <a:rPr lang="zh-TW" altLang="zh-TW" sz="2800" b="1" dirty="0" smtClean="0">
                <a:solidFill>
                  <a:srgbClr val="FF0000"/>
                </a:solidFill>
                <a:latin typeface="標楷體" pitchFamily="65" charset="-120"/>
                <a:ea typeface="標楷體" pitchFamily="65" charset="-120"/>
              </a:rPr>
              <a:t>學校特殊教育推行委員會組織架構圖</a:t>
            </a:r>
            <a:endParaRPr lang="zh-TW" altLang="en-US" sz="2800" b="1" dirty="0">
              <a:solidFill>
                <a:srgbClr val="FF0000"/>
              </a:solidFill>
              <a:latin typeface="標楷體" pitchFamily="65" charset="-120"/>
              <a:ea typeface="標楷體" pitchFamily="65" charset="-120"/>
            </a:endParaRPr>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27584" y="188640"/>
            <a:ext cx="7467600" cy="1143000"/>
          </a:xfrm>
        </p:spPr>
        <p:txBody>
          <a:bodyPr>
            <a:normAutofit/>
          </a:bodyPr>
          <a:lstStyle/>
          <a:p>
            <a:pPr algn="ctr"/>
            <a:r>
              <a:rPr lang="zh-TW" altLang="zh-TW" sz="3600" b="1" dirty="0" smtClean="0">
                <a:solidFill>
                  <a:srgbClr val="FF0000"/>
                </a:solidFill>
                <a:latin typeface="標楷體" pitchFamily="65" charset="-120"/>
                <a:ea typeface="標楷體" pitchFamily="65" charset="-120"/>
              </a:rPr>
              <a:t>學校</a:t>
            </a:r>
            <a:r>
              <a:rPr lang="zh-TW" altLang="en-US" sz="3600" b="1" dirty="0" smtClean="0">
                <a:solidFill>
                  <a:srgbClr val="FF0000"/>
                </a:solidFill>
                <a:latin typeface="標楷體" pitchFamily="65" charset="-120"/>
                <a:ea typeface="標楷體" pitchFamily="65" charset="-120"/>
              </a:rPr>
              <a:t>特殊教育推行委員會會期</a:t>
            </a:r>
            <a:endParaRPr lang="zh-TW" altLang="en-US" sz="3200" dirty="0">
              <a:latin typeface="標楷體" pitchFamily="65" charset="-120"/>
              <a:ea typeface="標楷體" pitchFamily="65" charset="-120"/>
            </a:endParaRPr>
          </a:p>
        </p:txBody>
      </p:sp>
      <p:sp>
        <p:nvSpPr>
          <p:cNvPr id="3" name="內容版面配置區 2"/>
          <p:cNvSpPr>
            <a:spLocks noGrp="1"/>
          </p:cNvSpPr>
          <p:nvPr>
            <p:ph sz="quarter" idx="1"/>
          </p:nvPr>
        </p:nvSpPr>
        <p:spPr>
          <a:xfrm>
            <a:off x="611560" y="1484784"/>
            <a:ext cx="7560840" cy="4392488"/>
          </a:xfrm>
        </p:spPr>
        <p:txBody>
          <a:bodyPr>
            <a:normAutofit/>
          </a:bodyPr>
          <a:lstStyle/>
          <a:p>
            <a:pPr>
              <a:lnSpc>
                <a:spcPct val="150000"/>
              </a:lnSpc>
            </a:pPr>
            <a:r>
              <a:rPr lang="zh-TW" altLang="zh-TW" sz="2400" dirty="0" smtClean="0">
                <a:latin typeface="標楷體" pitchFamily="65" charset="-120"/>
                <a:ea typeface="標楷體" pitchFamily="65" charset="-120"/>
              </a:rPr>
              <a:t>本會每學期</a:t>
            </a:r>
            <a:r>
              <a:rPr lang="zh-TW" altLang="zh-TW" sz="2400" dirty="0" smtClean="0">
                <a:solidFill>
                  <a:srgbClr val="3333FF"/>
                </a:solidFill>
                <a:latin typeface="標楷體" pitchFamily="65" charset="-120"/>
                <a:ea typeface="標楷體" pitchFamily="65" charset="-120"/>
              </a:rPr>
              <a:t>應召開會議二次，必要時得召開臨時會，</a:t>
            </a:r>
            <a:r>
              <a:rPr lang="zh-TW" altLang="zh-TW" sz="2400" dirty="0" smtClean="0">
                <a:latin typeface="標楷體" pitchFamily="65" charset="-120"/>
                <a:ea typeface="標楷體" pitchFamily="65" charset="-120"/>
              </a:rPr>
              <a:t>由主任委員召集並為主席；主任委員不克出席時，由委員互推一人擔任主席。</a:t>
            </a:r>
          </a:p>
          <a:p>
            <a:pPr>
              <a:lnSpc>
                <a:spcPct val="150000"/>
              </a:lnSpc>
            </a:pPr>
            <a:r>
              <a:rPr lang="zh-TW" altLang="zh-TW" sz="2400" dirty="0" smtClean="0">
                <a:latin typeface="標楷體" pitchFamily="65" charset="-120"/>
                <a:ea typeface="標楷體" pitchFamily="65" charset="-120"/>
              </a:rPr>
              <a:t>本會之決議，</a:t>
            </a:r>
            <a:r>
              <a:rPr lang="zh-TW" altLang="zh-TW" sz="2400" dirty="0" smtClean="0">
                <a:solidFill>
                  <a:srgbClr val="3333FF"/>
                </a:solidFill>
                <a:latin typeface="標楷體" pitchFamily="65" charset="-120"/>
                <a:ea typeface="標楷體" pitchFamily="65" charset="-120"/>
              </a:rPr>
              <a:t>以過半數委員出席，出席委員過半數同意行之。</a:t>
            </a:r>
          </a:p>
          <a:p>
            <a:pPr>
              <a:lnSpc>
                <a:spcPct val="150000"/>
              </a:lnSpc>
            </a:pPr>
            <a:r>
              <a:rPr lang="zh-TW" altLang="zh-TW" sz="2400" dirty="0" smtClean="0">
                <a:latin typeface="標楷體" pitchFamily="65" charset="-120"/>
                <a:ea typeface="標楷體" pitchFamily="65" charset="-120"/>
              </a:rPr>
              <a:t>本會必要時，得邀請</a:t>
            </a:r>
            <a:r>
              <a:rPr lang="zh-TW" altLang="zh-TW" sz="2400" dirty="0" smtClean="0">
                <a:solidFill>
                  <a:srgbClr val="3333FF"/>
                </a:solidFill>
                <a:latin typeface="標楷體" pitchFamily="65" charset="-120"/>
                <a:ea typeface="標楷體" pitchFamily="65" charset="-120"/>
              </a:rPr>
              <a:t>專家學者出席</a:t>
            </a:r>
            <a:r>
              <a:rPr lang="zh-TW" altLang="zh-TW" sz="2400" dirty="0" smtClean="0">
                <a:latin typeface="標楷體" pitchFamily="65" charset="-120"/>
                <a:ea typeface="標楷體" pitchFamily="65" charset="-120"/>
              </a:rPr>
              <a:t>指導，</a:t>
            </a:r>
            <a:r>
              <a:rPr lang="zh-TW" altLang="zh-TW" sz="2400" dirty="0" smtClean="0">
                <a:solidFill>
                  <a:srgbClr val="3333FF"/>
                </a:solidFill>
                <a:latin typeface="標楷體" pitchFamily="65" charset="-120"/>
                <a:ea typeface="標楷體" pitchFamily="65" charset="-120"/>
              </a:rPr>
              <a:t>或請相關學生、家長列席說明。</a:t>
            </a:r>
            <a:endParaRPr lang="zh-TW" altLang="zh-TW" sz="2400" dirty="0">
              <a:solidFill>
                <a:srgbClr val="3333FF"/>
              </a:solidFill>
              <a:latin typeface="標楷體" pitchFamily="65" charset="-120"/>
              <a:ea typeface="標楷體" pitchFamily="65" charset="-120"/>
            </a:endParaRPr>
          </a:p>
        </p:txBody>
      </p:sp>
    </p:spTree>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27584" y="188640"/>
            <a:ext cx="7467600" cy="1143000"/>
          </a:xfrm>
        </p:spPr>
        <p:txBody>
          <a:bodyPr>
            <a:normAutofit/>
          </a:bodyPr>
          <a:lstStyle/>
          <a:p>
            <a:pPr algn="ctr"/>
            <a:r>
              <a:rPr lang="zh-TW" altLang="zh-TW" sz="3600" b="1" dirty="0" smtClean="0">
                <a:solidFill>
                  <a:srgbClr val="FF0000"/>
                </a:solidFill>
                <a:latin typeface="標楷體" pitchFamily="65" charset="-120"/>
                <a:ea typeface="標楷體" pitchFamily="65" charset="-120"/>
              </a:rPr>
              <a:t>學校</a:t>
            </a:r>
            <a:r>
              <a:rPr lang="zh-TW" altLang="en-US" sz="3600" b="1" dirty="0" smtClean="0">
                <a:solidFill>
                  <a:srgbClr val="FF0000"/>
                </a:solidFill>
                <a:latin typeface="標楷體" pitchFamily="65" charset="-120"/>
                <a:ea typeface="標楷體" pitchFamily="65" charset="-120"/>
              </a:rPr>
              <a:t>特殊教育推行委員會功能</a:t>
            </a:r>
            <a:endParaRPr lang="zh-TW" altLang="en-US" sz="3200" dirty="0">
              <a:latin typeface="標楷體" pitchFamily="65" charset="-120"/>
              <a:ea typeface="標楷體" pitchFamily="65" charset="-120"/>
            </a:endParaRPr>
          </a:p>
        </p:txBody>
      </p:sp>
      <p:sp>
        <p:nvSpPr>
          <p:cNvPr id="5" name="內容版面配置區 2"/>
          <p:cNvSpPr txBox="1">
            <a:spLocks/>
          </p:cNvSpPr>
          <p:nvPr/>
        </p:nvSpPr>
        <p:spPr>
          <a:xfrm>
            <a:off x="1259632" y="5355566"/>
            <a:ext cx="6408712" cy="1296144"/>
          </a:xfrm>
          <a:prstGeom prst="rect">
            <a:avLst/>
          </a:prstGeom>
        </p:spPr>
        <p:txBody>
          <a:bodyPr vert="horz" lIns="91440" tIns="45720" rIns="91440" bIns="45720" rtlCol="0">
            <a:normAutofit fontScale="85000" lnSpcReduction="20000"/>
          </a:bodyPr>
          <a:lstStyle/>
          <a:p>
            <a:pPr marL="342900" lvl="0" indent="-342900" algn="ctr">
              <a:lnSpc>
                <a:spcPct val="150000"/>
              </a:lnSpc>
              <a:spcBef>
                <a:spcPct val="20000"/>
              </a:spcBef>
            </a:pPr>
            <a:r>
              <a:rPr lang="zh-TW" altLang="en-US" sz="3200" b="1" dirty="0" smtClean="0">
                <a:latin typeface="標楷體" pitchFamily="65" charset="-120"/>
                <a:ea typeface="標楷體" pitchFamily="65" charset="-120"/>
              </a:rPr>
              <a:t>透過團隊力量，整合特教資源</a:t>
            </a:r>
            <a:endParaRPr lang="en-US" altLang="zh-TW" sz="3200" b="1" dirty="0" smtClean="0">
              <a:latin typeface="標楷體" pitchFamily="65" charset="-120"/>
              <a:ea typeface="標楷體" pitchFamily="65" charset="-120"/>
            </a:endParaRPr>
          </a:p>
          <a:p>
            <a:pPr marL="342900" lvl="0" indent="-342900" algn="ctr">
              <a:lnSpc>
                <a:spcPct val="150000"/>
              </a:lnSpc>
              <a:spcBef>
                <a:spcPct val="20000"/>
              </a:spcBef>
            </a:pPr>
            <a:r>
              <a:rPr lang="zh-TW" altLang="en-US" sz="3200" b="1" dirty="0" smtClean="0">
                <a:latin typeface="標楷體" pitchFamily="65" charset="-120"/>
                <a:ea typeface="標楷體" pitchFamily="65" charset="-120"/>
              </a:rPr>
              <a:t> 協助特教學生適性發展</a:t>
            </a:r>
            <a:endParaRPr kumimoji="0" lang="zh-TW" altLang="en-US" sz="3200" b="1" i="0" u="none" strike="noStrike" kern="1200" cap="none" spc="0" normalizeH="0" baseline="0" noProof="0" dirty="0" smtClean="0">
              <a:ln>
                <a:noFill/>
              </a:ln>
              <a:solidFill>
                <a:schemeClr val="tx1"/>
              </a:solidFill>
              <a:effectLst/>
              <a:uLnTx/>
              <a:uFillTx/>
              <a:latin typeface="標楷體" pitchFamily="65" charset="-120"/>
              <a:ea typeface="標楷體" pitchFamily="65" charset="-120"/>
              <a:cs typeface="+mn-cs"/>
            </a:endParaRPr>
          </a:p>
        </p:txBody>
      </p:sp>
      <p:graphicFrame>
        <p:nvGraphicFramePr>
          <p:cNvPr id="6" name="資料庫圖表 5"/>
          <p:cNvGraphicFramePr/>
          <p:nvPr>
            <p:extLst>
              <p:ext uri="{D42A27DB-BD31-4B8C-83A1-F6EECF244321}">
                <p14:modId xmlns:p14="http://schemas.microsoft.com/office/powerpoint/2010/main" val="470760222"/>
              </p:ext>
            </p:extLst>
          </p:nvPr>
        </p:nvGraphicFramePr>
        <p:xfrm>
          <a:off x="1475656" y="1628800"/>
          <a:ext cx="5928320" cy="36161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1000" fill="hold"/>
                                        <p:tgtEl>
                                          <p:spTgt spid="6"/>
                                        </p:tgtEl>
                                        <p:attrNameLst>
                                          <p:attrName>ppt_w</p:attrName>
                                        </p:attrNameLst>
                                      </p:cBhvr>
                                      <p:tavLst>
                                        <p:tav tm="0">
                                          <p:val>
                                            <p:fltVal val="0"/>
                                          </p:val>
                                        </p:tav>
                                        <p:tav tm="100000">
                                          <p:val>
                                            <p:strVal val="#ppt_w"/>
                                          </p:val>
                                        </p:tav>
                                      </p:tavLst>
                                    </p:anim>
                                    <p:anim calcmode="lin" valueType="num">
                                      <p:cBhvr>
                                        <p:cTn id="8" dur="1000" fill="hold"/>
                                        <p:tgtEl>
                                          <p:spTgt spid="6"/>
                                        </p:tgtEl>
                                        <p:attrNameLst>
                                          <p:attrName>ppt_h</p:attrName>
                                        </p:attrNameLst>
                                      </p:cBhvr>
                                      <p:tavLst>
                                        <p:tav tm="0">
                                          <p:val>
                                            <p:fltVal val="0"/>
                                          </p:val>
                                        </p:tav>
                                        <p:tav tm="100000">
                                          <p:val>
                                            <p:strVal val="#ppt_h"/>
                                          </p:val>
                                        </p:tav>
                                      </p:tavLst>
                                    </p:anim>
                                    <p:anim calcmode="lin" valueType="num">
                                      <p:cBhvr>
                                        <p:cTn id="9" dur="1000" fill="hold"/>
                                        <p:tgtEl>
                                          <p:spTgt spid="6"/>
                                        </p:tgtEl>
                                        <p:attrNameLst>
                                          <p:attrName>style.rotation</p:attrName>
                                        </p:attrNameLst>
                                      </p:cBhvr>
                                      <p:tavLst>
                                        <p:tav tm="0">
                                          <p:val>
                                            <p:fltVal val="90"/>
                                          </p:val>
                                        </p:tav>
                                        <p:tav tm="100000">
                                          <p:val>
                                            <p:fltVal val="0"/>
                                          </p:val>
                                        </p:tav>
                                      </p:tavLst>
                                    </p:anim>
                                    <p:animEffect transition="in" filter="fade">
                                      <p:cBhvr>
                                        <p:cTn id="10"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899592" y="0"/>
            <a:ext cx="7467600" cy="1143000"/>
          </a:xfrm>
        </p:spPr>
        <p:txBody>
          <a:bodyPr>
            <a:normAutofit/>
          </a:bodyPr>
          <a:lstStyle/>
          <a:p>
            <a:pPr algn="ctr"/>
            <a:r>
              <a:rPr lang="zh-TW" altLang="en-US" sz="3600" b="1" dirty="0" smtClean="0">
                <a:latin typeface="標楷體" pitchFamily="65" charset="-120"/>
                <a:ea typeface="標楷體" pitchFamily="65" charset="-120"/>
              </a:rPr>
              <a:t>學校</a:t>
            </a:r>
            <a:r>
              <a:rPr lang="zh-TW" altLang="zh-TW" sz="3600" b="1" dirty="0" smtClean="0">
                <a:latin typeface="標楷體" pitchFamily="65" charset="-120"/>
                <a:ea typeface="標楷體" pitchFamily="65" charset="-120"/>
              </a:rPr>
              <a:t>特</a:t>
            </a:r>
            <a:r>
              <a:rPr lang="zh-TW" altLang="en-US" sz="3600" b="1" dirty="0" smtClean="0">
                <a:latin typeface="標楷體" pitchFamily="65" charset="-120"/>
                <a:ea typeface="標楷體" pitchFamily="65" charset="-120"/>
              </a:rPr>
              <a:t>教</a:t>
            </a:r>
            <a:r>
              <a:rPr lang="zh-TW" altLang="zh-TW" sz="3600" b="1" dirty="0" smtClean="0">
                <a:latin typeface="標楷體" pitchFamily="65" charset="-120"/>
                <a:ea typeface="標楷體" pitchFamily="65" charset="-120"/>
              </a:rPr>
              <a:t>推</a:t>
            </a:r>
            <a:r>
              <a:rPr lang="zh-TW" altLang="en-US" sz="3600" b="1" dirty="0" smtClean="0">
                <a:latin typeface="標楷體" pitchFamily="65" charset="-120"/>
                <a:ea typeface="標楷體" pitchFamily="65" charset="-120"/>
              </a:rPr>
              <a:t>行委員會</a:t>
            </a:r>
            <a:r>
              <a:rPr lang="zh-TW" altLang="zh-TW" sz="3600" b="1" dirty="0" smtClean="0">
                <a:latin typeface="標楷體" pitchFamily="65" charset="-120"/>
                <a:ea typeface="標楷體" pitchFamily="65" charset="-120"/>
              </a:rPr>
              <a:t>工作任務</a:t>
            </a:r>
            <a:r>
              <a:rPr lang="zh-TW" altLang="en-US" sz="3600" b="1" dirty="0" smtClean="0">
                <a:latin typeface="標楷體" pitchFamily="65" charset="-120"/>
                <a:ea typeface="標楷體" pitchFamily="65" charset="-120"/>
              </a:rPr>
              <a:t>說明</a:t>
            </a:r>
            <a:endParaRPr lang="zh-TW" altLang="en-US" sz="3600" b="1" dirty="0">
              <a:latin typeface="標楷體" pitchFamily="65" charset="-120"/>
              <a:ea typeface="標楷體" pitchFamily="65" charset="-120"/>
            </a:endParaRPr>
          </a:p>
        </p:txBody>
      </p:sp>
      <p:sp>
        <p:nvSpPr>
          <p:cNvPr id="3" name="內容版面配置區 2"/>
          <p:cNvSpPr>
            <a:spLocks noGrp="1"/>
          </p:cNvSpPr>
          <p:nvPr>
            <p:ph sz="quarter" idx="1"/>
          </p:nvPr>
        </p:nvSpPr>
        <p:spPr>
          <a:xfrm>
            <a:off x="467544" y="1340768"/>
            <a:ext cx="8064896" cy="5184576"/>
          </a:xfrm>
        </p:spPr>
        <p:txBody>
          <a:bodyPr>
            <a:normAutofit lnSpcReduction="10000"/>
          </a:bodyPr>
          <a:lstStyle/>
          <a:p>
            <a:pPr>
              <a:buNone/>
            </a:pPr>
            <a:r>
              <a:rPr lang="zh-TW" altLang="en-US" sz="2800" b="1" dirty="0" smtClean="0">
                <a:solidFill>
                  <a:srgbClr val="3333FF"/>
                </a:solidFill>
                <a:latin typeface="標楷體" pitchFamily="65" charset="-120"/>
                <a:ea typeface="標楷體" pitchFamily="65" charset="-120"/>
              </a:rPr>
              <a:t>一、審議及推動學校年度特殊教育工作計畫</a:t>
            </a:r>
            <a:endParaRPr lang="en-US" altLang="zh-TW" b="1" dirty="0" smtClean="0">
              <a:solidFill>
                <a:srgbClr val="3333FF"/>
              </a:solidFill>
              <a:latin typeface="標楷體" pitchFamily="65" charset="-120"/>
              <a:ea typeface="標楷體" pitchFamily="65" charset="-120"/>
            </a:endParaRPr>
          </a:p>
          <a:p>
            <a:pPr>
              <a:buNone/>
            </a:pPr>
            <a:r>
              <a:rPr lang="zh-TW" altLang="en-US" sz="2800" dirty="0" smtClean="0">
                <a:latin typeface="標楷體" pitchFamily="65" charset="-120"/>
                <a:ea typeface="標楷體" pitchFamily="65" charset="-120"/>
              </a:rPr>
              <a:t>    </a:t>
            </a:r>
            <a:endParaRPr lang="en-US" altLang="zh-TW" sz="2800" dirty="0" smtClean="0">
              <a:latin typeface="標楷體" pitchFamily="65" charset="-120"/>
              <a:ea typeface="標楷體" pitchFamily="65" charset="-120"/>
            </a:endParaRPr>
          </a:p>
          <a:p>
            <a:pPr indent="279400">
              <a:buNone/>
            </a:pP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一</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工作計畫中內容是否包含：</a:t>
            </a:r>
            <a:endParaRPr lang="en-US" altLang="zh-TW" sz="2400" dirty="0" smtClean="0">
              <a:latin typeface="標楷體" pitchFamily="65" charset="-120"/>
              <a:ea typeface="標楷體" pitchFamily="65" charset="-120"/>
            </a:endParaRPr>
          </a:p>
          <a:p>
            <a:pPr>
              <a:buNone/>
            </a:pPr>
            <a:r>
              <a:rPr lang="zh-TW" altLang="en-US" sz="2400" dirty="0" smtClean="0">
                <a:latin typeface="標楷體" pitchFamily="65" charset="-120"/>
                <a:ea typeface="標楷體" pitchFamily="65" charset="-120"/>
              </a:rPr>
              <a:t>        </a:t>
            </a:r>
            <a:r>
              <a:rPr lang="en-US" altLang="zh-TW" sz="2400" dirty="0" smtClean="0">
                <a:latin typeface="標楷體" pitchFamily="65" charset="-120"/>
                <a:ea typeface="標楷體" pitchFamily="65" charset="-120"/>
              </a:rPr>
              <a:t>1.</a:t>
            </a:r>
            <a:r>
              <a:rPr lang="zh-TW" altLang="en-US" sz="2400" dirty="0" smtClean="0">
                <a:latin typeface="標楷體" pitchFamily="65" charset="-120"/>
                <a:ea typeface="標楷體" pitchFamily="65" charset="-120"/>
              </a:rPr>
              <a:t>學校支援系統</a:t>
            </a:r>
            <a:endParaRPr lang="en-US" altLang="zh-TW" sz="2400" dirty="0" smtClean="0">
              <a:latin typeface="標楷體" pitchFamily="65" charset="-120"/>
              <a:ea typeface="標楷體" pitchFamily="65" charset="-120"/>
            </a:endParaRPr>
          </a:p>
          <a:p>
            <a:pPr>
              <a:buNone/>
            </a:pPr>
            <a:r>
              <a:rPr lang="zh-TW" altLang="en-US" sz="2400" dirty="0" smtClean="0">
                <a:latin typeface="標楷體" pitchFamily="65" charset="-120"/>
                <a:ea typeface="標楷體" pitchFamily="65" charset="-120"/>
              </a:rPr>
              <a:t>        </a:t>
            </a:r>
            <a:r>
              <a:rPr lang="en-US" altLang="zh-TW" sz="2400" dirty="0" smtClean="0">
                <a:latin typeface="標楷體" pitchFamily="65" charset="-120"/>
                <a:ea typeface="標楷體" pitchFamily="65" charset="-120"/>
              </a:rPr>
              <a:t>2.</a:t>
            </a:r>
            <a:r>
              <a:rPr lang="zh-TW" altLang="en-US" sz="2400" dirty="0" smtClean="0">
                <a:latin typeface="標楷體" pitchFamily="65" charset="-120"/>
                <a:ea typeface="標楷體" pitchFamily="65" charset="-120"/>
              </a:rPr>
              <a:t>辦理特殊需求學生的轉介及評估診斷</a:t>
            </a:r>
            <a:endParaRPr lang="en-US" altLang="zh-TW" sz="2400" dirty="0" smtClean="0">
              <a:latin typeface="標楷體" pitchFamily="65" charset="-120"/>
              <a:ea typeface="標楷體" pitchFamily="65" charset="-120"/>
            </a:endParaRPr>
          </a:p>
          <a:p>
            <a:pPr>
              <a:buNone/>
            </a:pPr>
            <a:r>
              <a:rPr lang="en-US" altLang="zh-TW" sz="2400" dirty="0" smtClean="0">
                <a:latin typeface="標楷體" pitchFamily="65" charset="-120"/>
                <a:ea typeface="標楷體" pitchFamily="65" charset="-120"/>
              </a:rPr>
              <a:t>        3.</a:t>
            </a:r>
            <a:r>
              <a:rPr lang="zh-TW" altLang="en-US" sz="2400" dirty="0" smtClean="0">
                <a:latin typeface="標楷體" pitchFamily="65" charset="-120"/>
                <a:ea typeface="標楷體" pitchFamily="65" charset="-120"/>
              </a:rPr>
              <a:t>規劃特殊教育學生的課程與教學</a:t>
            </a:r>
            <a:endParaRPr lang="en-US" altLang="zh-TW" sz="2400" dirty="0" smtClean="0">
              <a:latin typeface="標楷體" pitchFamily="65" charset="-120"/>
              <a:ea typeface="標楷體" pitchFamily="65" charset="-120"/>
            </a:endParaRPr>
          </a:p>
          <a:p>
            <a:pPr>
              <a:buNone/>
            </a:pPr>
            <a:r>
              <a:rPr lang="en-US" altLang="zh-TW" sz="2400" dirty="0" smtClean="0">
                <a:latin typeface="標楷體" pitchFamily="65" charset="-120"/>
                <a:ea typeface="標楷體" pitchFamily="65" charset="-120"/>
              </a:rPr>
              <a:t>        4.</a:t>
            </a:r>
            <a:r>
              <a:rPr lang="zh-TW" altLang="en-US" sz="2400" dirty="0" smtClean="0">
                <a:latin typeface="標楷體" pitchFamily="65" charset="-120"/>
                <a:ea typeface="標楷體" pitchFamily="65" charset="-120"/>
              </a:rPr>
              <a:t>推動融合教育</a:t>
            </a:r>
            <a:endParaRPr lang="en-US" altLang="zh-TW" sz="2400" dirty="0" smtClean="0">
              <a:latin typeface="標楷體" pitchFamily="65" charset="-120"/>
              <a:ea typeface="標楷體" pitchFamily="65" charset="-120"/>
            </a:endParaRPr>
          </a:p>
          <a:p>
            <a:pPr>
              <a:buNone/>
            </a:pPr>
            <a:r>
              <a:rPr lang="en-US" altLang="zh-TW" sz="2400" dirty="0" smtClean="0">
                <a:latin typeface="標楷體" pitchFamily="65" charset="-120"/>
                <a:ea typeface="標楷體" pitchFamily="65" charset="-120"/>
              </a:rPr>
              <a:t>        5.</a:t>
            </a:r>
            <a:r>
              <a:rPr lang="zh-TW" altLang="en-US" sz="2400" dirty="0" smtClean="0">
                <a:latin typeface="標楷體" pitchFamily="65" charset="-120"/>
                <a:ea typeface="標楷體" pitchFamily="65" charset="-120"/>
              </a:rPr>
              <a:t>辦理相關特教知能研習</a:t>
            </a:r>
            <a:endParaRPr lang="en-US" altLang="zh-TW" sz="2400" dirty="0" smtClean="0">
              <a:latin typeface="標楷體" pitchFamily="65" charset="-120"/>
              <a:ea typeface="標楷體" pitchFamily="65" charset="-120"/>
            </a:endParaRPr>
          </a:p>
          <a:p>
            <a:pPr>
              <a:buNone/>
            </a:pPr>
            <a:r>
              <a:rPr lang="en-US" altLang="zh-TW" sz="2400" dirty="0" smtClean="0">
                <a:latin typeface="標楷體" pitchFamily="65" charset="-120"/>
                <a:ea typeface="標楷體" pitchFamily="65" charset="-120"/>
              </a:rPr>
              <a:t>        6.</a:t>
            </a:r>
            <a:r>
              <a:rPr lang="zh-TW" altLang="en-US" sz="2400" dirty="0" smtClean="0">
                <a:latin typeface="標楷體" pitchFamily="65" charset="-120"/>
                <a:ea typeface="標楷體" pitchFamily="65" charset="-120"/>
              </a:rPr>
              <a:t>營造無障礙環境</a:t>
            </a:r>
            <a:endParaRPr lang="en-US" altLang="zh-TW" sz="2400" dirty="0" smtClean="0">
              <a:latin typeface="標楷體" pitchFamily="65" charset="-120"/>
              <a:ea typeface="標楷體" pitchFamily="65" charset="-120"/>
            </a:endParaRPr>
          </a:p>
          <a:p>
            <a:pPr marL="1435100" indent="-1435100">
              <a:lnSpc>
                <a:spcPct val="150000"/>
              </a:lnSpc>
              <a:buNone/>
            </a:pPr>
            <a:r>
              <a:rPr lang="zh-TW" altLang="en-US" sz="2400" dirty="0" smtClean="0">
                <a:latin typeface="標楷體" pitchFamily="65" charset="-120"/>
                <a:ea typeface="標楷體" pitchFamily="65" charset="-120"/>
              </a:rPr>
              <a:t>    </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二</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明確列出特殊教育工作計畫內容推動所需經費、人力支援的來源與應用。</a:t>
            </a:r>
          </a:p>
          <a:p>
            <a:pPr>
              <a:buNone/>
            </a:pPr>
            <a:endParaRPr lang="en-US" altLang="zh-TW" sz="2800" dirty="0" smtClean="0">
              <a:latin typeface="標楷體" pitchFamily="65" charset="-120"/>
              <a:ea typeface="標楷體" pitchFamily="65" charset="-120"/>
            </a:endParaRPr>
          </a:p>
        </p:txBody>
      </p:sp>
    </p:spTree>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55576" y="116632"/>
            <a:ext cx="7467600" cy="1143000"/>
          </a:xfrm>
        </p:spPr>
        <p:txBody>
          <a:bodyPr>
            <a:normAutofit/>
          </a:bodyPr>
          <a:lstStyle/>
          <a:p>
            <a:pPr algn="ctr"/>
            <a:r>
              <a:rPr lang="zh-TW" altLang="en-US" sz="3600" b="1" dirty="0" smtClean="0">
                <a:latin typeface="標楷體" pitchFamily="65" charset="-120"/>
                <a:ea typeface="標楷體" pitchFamily="65" charset="-120"/>
              </a:rPr>
              <a:t>學校</a:t>
            </a:r>
            <a:r>
              <a:rPr lang="zh-TW" altLang="zh-TW" sz="3600" b="1" dirty="0" smtClean="0">
                <a:latin typeface="標楷體" pitchFamily="65" charset="-120"/>
                <a:ea typeface="標楷體" pitchFamily="65" charset="-120"/>
              </a:rPr>
              <a:t>特</a:t>
            </a:r>
            <a:r>
              <a:rPr lang="zh-TW" altLang="en-US" sz="3600" b="1" dirty="0" smtClean="0">
                <a:latin typeface="標楷體" pitchFamily="65" charset="-120"/>
                <a:ea typeface="標楷體" pitchFamily="65" charset="-120"/>
              </a:rPr>
              <a:t>教</a:t>
            </a:r>
            <a:r>
              <a:rPr lang="zh-TW" altLang="zh-TW" sz="3600" b="1" dirty="0" smtClean="0">
                <a:latin typeface="標楷體" pitchFamily="65" charset="-120"/>
                <a:ea typeface="標楷體" pitchFamily="65" charset="-120"/>
              </a:rPr>
              <a:t>推</a:t>
            </a:r>
            <a:r>
              <a:rPr lang="zh-TW" altLang="en-US" sz="3600" b="1" dirty="0" smtClean="0">
                <a:latin typeface="標楷體" pitchFamily="65" charset="-120"/>
                <a:ea typeface="標楷體" pitchFamily="65" charset="-120"/>
              </a:rPr>
              <a:t>行委員會</a:t>
            </a:r>
            <a:r>
              <a:rPr lang="zh-TW" altLang="zh-TW" sz="3600" b="1" dirty="0" smtClean="0">
                <a:latin typeface="標楷體" pitchFamily="65" charset="-120"/>
                <a:ea typeface="標楷體" pitchFamily="65" charset="-120"/>
              </a:rPr>
              <a:t>工作任務</a:t>
            </a:r>
            <a:r>
              <a:rPr lang="zh-TW" altLang="en-US" sz="3600" b="1" dirty="0" smtClean="0">
                <a:latin typeface="標楷體" pitchFamily="65" charset="-120"/>
                <a:ea typeface="標楷體" pitchFamily="65" charset="-120"/>
              </a:rPr>
              <a:t>說明</a:t>
            </a:r>
            <a:endParaRPr lang="zh-TW" altLang="en-US" sz="3600" b="1" dirty="0">
              <a:latin typeface="標楷體" pitchFamily="65" charset="-120"/>
              <a:ea typeface="標楷體" pitchFamily="65" charset="-120"/>
            </a:endParaRPr>
          </a:p>
        </p:txBody>
      </p:sp>
      <p:sp>
        <p:nvSpPr>
          <p:cNvPr id="3" name="內容版面配置區 2"/>
          <p:cNvSpPr>
            <a:spLocks noGrp="1"/>
          </p:cNvSpPr>
          <p:nvPr>
            <p:ph sz="quarter" idx="1"/>
          </p:nvPr>
        </p:nvSpPr>
        <p:spPr>
          <a:xfrm>
            <a:off x="611560" y="1385392"/>
            <a:ext cx="7848872" cy="5472608"/>
          </a:xfrm>
        </p:spPr>
        <p:txBody>
          <a:bodyPr>
            <a:normAutofit/>
          </a:bodyPr>
          <a:lstStyle/>
          <a:p>
            <a:pPr>
              <a:buNone/>
            </a:pPr>
            <a:r>
              <a:rPr lang="zh-TW" altLang="en-US" sz="2800" b="1" dirty="0" smtClean="0">
                <a:solidFill>
                  <a:srgbClr val="3333FF"/>
                </a:solidFill>
                <a:latin typeface="標楷體" pitchFamily="65" charset="-120"/>
                <a:ea typeface="標楷體" pitchFamily="65" charset="-120"/>
              </a:rPr>
              <a:t>二、協助安置學生於適當教育環境</a:t>
            </a:r>
            <a:endParaRPr lang="en-US" altLang="zh-TW" sz="2800" b="1" dirty="0" smtClean="0">
              <a:solidFill>
                <a:srgbClr val="3333FF"/>
              </a:solidFill>
              <a:latin typeface="標楷體" pitchFamily="65" charset="-120"/>
              <a:ea typeface="標楷體" pitchFamily="65" charset="-120"/>
            </a:endParaRPr>
          </a:p>
          <a:p>
            <a:pPr marL="901700" indent="-901700">
              <a:spcBef>
                <a:spcPts val="1800"/>
              </a:spcBef>
              <a:buNone/>
            </a:pP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一</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協調特殊教育學生至適當班級注意事項：    </a:t>
            </a:r>
            <a:endParaRPr lang="en-US" altLang="zh-TW" sz="2400" dirty="0" smtClean="0">
              <a:latin typeface="標楷體" pitchFamily="65" charset="-120"/>
              <a:ea typeface="標楷體" pitchFamily="65" charset="-120"/>
            </a:endParaRPr>
          </a:p>
          <a:p>
            <a:pPr>
              <a:spcBef>
                <a:spcPts val="1800"/>
              </a:spcBef>
              <a:spcAft>
                <a:spcPts val="600"/>
              </a:spcAft>
              <a:buNone/>
            </a:pPr>
            <a:r>
              <a:rPr lang="en-US" altLang="zh-TW" sz="2000" dirty="0" smtClean="0">
                <a:latin typeface="標楷體" pitchFamily="65" charset="-120"/>
                <a:ea typeface="標楷體" pitchFamily="65" charset="-120"/>
              </a:rPr>
              <a:t>1.</a:t>
            </a:r>
            <a:r>
              <a:rPr lang="zh-TW" altLang="zh-TW" sz="2000" dirty="0" smtClean="0">
                <a:latin typeface="標楷體" pitchFamily="65" charset="-120"/>
                <a:ea typeface="標楷體" pitchFamily="65" charset="-120"/>
              </a:rPr>
              <a:t>依安置</a:t>
            </a:r>
            <a:r>
              <a:rPr lang="zh-TW" altLang="zh-TW" sz="2000" dirty="0">
                <a:latin typeface="標楷體" pitchFamily="65" charset="-120"/>
                <a:ea typeface="標楷體" pitchFamily="65" charset="-120"/>
              </a:rPr>
              <a:t>特殊教育學生於適當班級</a:t>
            </a:r>
            <a:r>
              <a:rPr lang="zh-TW" altLang="zh-TW" sz="2000" dirty="0" smtClean="0">
                <a:latin typeface="標楷體" pitchFamily="65" charset="-120"/>
                <a:ea typeface="標楷體" pitchFamily="65" charset="-120"/>
              </a:rPr>
              <a:t>。</a:t>
            </a:r>
            <a:endParaRPr lang="en-US" altLang="zh-TW" sz="2000" dirty="0" smtClean="0">
              <a:latin typeface="標楷體" pitchFamily="65" charset="-120"/>
              <a:ea typeface="標楷體" pitchFamily="65" charset="-120"/>
            </a:endParaRPr>
          </a:p>
          <a:p>
            <a:pPr>
              <a:spcBef>
                <a:spcPts val="1800"/>
              </a:spcBef>
              <a:spcAft>
                <a:spcPts val="600"/>
              </a:spcAft>
              <a:buNone/>
            </a:pPr>
            <a:r>
              <a:rPr lang="en-US" altLang="zh-TW" sz="2000" dirty="0" smtClean="0">
                <a:latin typeface="標楷體" pitchFamily="65" charset="-120"/>
                <a:ea typeface="標楷體" pitchFamily="65" charset="-120"/>
              </a:rPr>
              <a:t>2.</a:t>
            </a:r>
            <a:r>
              <a:rPr lang="zh-TW" altLang="en-US" sz="2000" dirty="0" smtClean="0">
                <a:latin typeface="標楷體" pitchFamily="65" charset="-120"/>
                <a:ea typeface="標楷體" pitchFamily="65" charset="-120"/>
              </a:rPr>
              <a:t>依進行編班，優先遴用熱心、有意願之教師擔任導師。</a:t>
            </a:r>
            <a:endParaRPr lang="en-US" altLang="zh-TW" sz="2000" dirty="0" smtClean="0">
              <a:latin typeface="標楷體" pitchFamily="65" charset="-120"/>
              <a:ea typeface="標楷體" pitchFamily="65" charset="-120"/>
            </a:endParaRPr>
          </a:p>
          <a:p>
            <a:pPr>
              <a:spcBef>
                <a:spcPts val="1200"/>
              </a:spcBef>
              <a:spcAft>
                <a:spcPts val="600"/>
              </a:spcAft>
              <a:buNone/>
            </a:pPr>
            <a:r>
              <a:rPr lang="en-US" altLang="zh-TW" sz="2000" dirty="0" smtClean="0">
                <a:latin typeface="標楷體" pitchFamily="65" charset="-120"/>
                <a:ea typeface="標楷體" pitchFamily="65" charset="-120"/>
              </a:rPr>
              <a:t>3.</a:t>
            </a:r>
            <a:r>
              <a:rPr lang="zh-TW" altLang="zh-TW" sz="2000" dirty="0" smtClean="0">
                <a:latin typeface="標楷體" pitchFamily="65" charset="-120"/>
                <a:ea typeface="標楷體" pitchFamily="65" charset="-120"/>
              </a:rPr>
              <a:t>參考，</a:t>
            </a:r>
            <a:r>
              <a:rPr lang="zh-TW" altLang="zh-TW" sz="2000" dirty="0">
                <a:latin typeface="標楷體" pitchFamily="65" charset="-120"/>
                <a:ea typeface="標楷體" pitchFamily="65" charset="-120"/>
              </a:rPr>
              <a:t>依學生特殊需求情形，討論議定就讀普通班班級</a:t>
            </a:r>
            <a:r>
              <a:rPr lang="zh-TW" altLang="zh-TW" sz="2000" dirty="0" smtClean="0">
                <a:latin typeface="標楷體" pitchFamily="65" charset="-120"/>
                <a:ea typeface="標楷體" pitchFamily="65" charset="-120"/>
              </a:rPr>
              <a:t>內</a:t>
            </a:r>
            <a:r>
              <a:rPr lang="zh-TW" altLang="en-US" sz="2000" dirty="0" smtClean="0">
                <a:solidFill>
                  <a:srgbClr val="FF0000"/>
                </a:solidFill>
                <a:latin typeface="標楷體" pitchFamily="65" charset="-120"/>
                <a:ea typeface="標楷體" pitchFamily="65" charset="-120"/>
              </a:rPr>
              <a:t>建議調整</a:t>
            </a:r>
            <a:r>
              <a:rPr lang="zh-TW" altLang="zh-TW" sz="2000" dirty="0" smtClean="0">
                <a:solidFill>
                  <a:srgbClr val="FF0000"/>
                </a:solidFill>
                <a:latin typeface="標楷體" pitchFamily="65" charset="-120"/>
                <a:ea typeface="標楷體" pitchFamily="65" charset="-120"/>
              </a:rPr>
              <a:t>酌減</a:t>
            </a:r>
            <a:r>
              <a:rPr lang="zh-TW" altLang="zh-TW" sz="2000" dirty="0">
                <a:solidFill>
                  <a:srgbClr val="FF0000"/>
                </a:solidFill>
                <a:latin typeface="標楷體" pitchFamily="65" charset="-120"/>
                <a:ea typeface="標楷體" pitchFamily="65" charset="-120"/>
              </a:rPr>
              <a:t>學生人數的數量</a:t>
            </a:r>
            <a:r>
              <a:rPr lang="en-US" altLang="zh-TW" sz="2000" dirty="0">
                <a:solidFill>
                  <a:srgbClr val="FF0000"/>
                </a:solidFill>
                <a:latin typeface="標楷體" pitchFamily="65" charset="-120"/>
                <a:ea typeface="標楷體" pitchFamily="65" charset="-120"/>
              </a:rPr>
              <a:t>(1</a:t>
            </a:r>
            <a:r>
              <a:rPr lang="zh-TW" altLang="zh-TW" sz="2000" dirty="0">
                <a:solidFill>
                  <a:srgbClr val="FF0000"/>
                </a:solidFill>
                <a:latin typeface="標楷體" pitchFamily="65" charset="-120"/>
                <a:ea typeface="標楷體" pitchFamily="65" charset="-120"/>
              </a:rPr>
              <a:t>至</a:t>
            </a:r>
            <a:r>
              <a:rPr lang="en-US" altLang="zh-TW" sz="2000" dirty="0">
                <a:solidFill>
                  <a:srgbClr val="FF0000"/>
                </a:solidFill>
                <a:latin typeface="標楷體" pitchFamily="65" charset="-120"/>
                <a:ea typeface="標楷體" pitchFamily="65" charset="-120"/>
              </a:rPr>
              <a:t>3</a:t>
            </a:r>
            <a:r>
              <a:rPr lang="zh-TW" altLang="zh-TW" sz="2000" dirty="0">
                <a:solidFill>
                  <a:srgbClr val="FF0000"/>
                </a:solidFill>
                <a:latin typeface="標楷體" pitchFamily="65" charset="-120"/>
                <a:ea typeface="標楷體" pitchFamily="65" charset="-120"/>
              </a:rPr>
              <a:t>人</a:t>
            </a:r>
            <a:r>
              <a:rPr lang="en-US" altLang="zh-TW" sz="2000" dirty="0">
                <a:solidFill>
                  <a:srgbClr val="FF0000"/>
                </a:solidFill>
                <a:latin typeface="標楷體" pitchFamily="65" charset="-120"/>
                <a:ea typeface="標楷體" pitchFamily="65" charset="-120"/>
              </a:rPr>
              <a:t>)</a:t>
            </a:r>
            <a:r>
              <a:rPr lang="zh-TW" altLang="zh-TW" sz="2000" dirty="0">
                <a:solidFill>
                  <a:srgbClr val="FF0000"/>
                </a:solidFill>
                <a:latin typeface="標楷體" pitchFamily="65" charset="-120"/>
                <a:ea typeface="標楷體" pitchFamily="65" charset="-120"/>
              </a:rPr>
              <a:t>，會議結果送交鑑輔</a:t>
            </a:r>
            <a:r>
              <a:rPr lang="zh-TW" altLang="zh-TW" sz="2000" dirty="0" smtClean="0">
                <a:solidFill>
                  <a:srgbClr val="FF0000"/>
                </a:solidFill>
                <a:latin typeface="標楷體" pitchFamily="65" charset="-120"/>
                <a:ea typeface="標楷體" pitchFamily="65" charset="-120"/>
              </a:rPr>
              <a:t>會審</a:t>
            </a:r>
            <a:r>
              <a:rPr lang="zh-TW" altLang="en-US" sz="2000" dirty="0" smtClean="0">
                <a:solidFill>
                  <a:srgbClr val="FF0000"/>
                </a:solidFill>
                <a:latin typeface="標楷體" pitchFamily="65" charset="-120"/>
                <a:ea typeface="標楷體" pitchFamily="65" charset="-120"/>
              </a:rPr>
              <a:t>核</a:t>
            </a:r>
            <a:r>
              <a:rPr lang="zh-TW" altLang="zh-TW" sz="2000" dirty="0" smtClean="0">
                <a:solidFill>
                  <a:srgbClr val="FF0000"/>
                </a:solidFill>
                <a:latin typeface="標楷體" pitchFamily="65" charset="-120"/>
                <a:ea typeface="標楷體" pitchFamily="65" charset="-120"/>
              </a:rPr>
              <a:t>。</a:t>
            </a:r>
            <a:endParaRPr lang="en-US" altLang="zh-TW" sz="2000" dirty="0" smtClean="0">
              <a:solidFill>
                <a:srgbClr val="FF0000"/>
              </a:solidFill>
              <a:latin typeface="標楷體" pitchFamily="65" charset="-120"/>
              <a:ea typeface="標楷體" pitchFamily="65" charset="-120"/>
            </a:endParaRPr>
          </a:p>
          <a:p>
            <a:pPr>
              <a:spcBef>
                <a:spcPts val="1200"/>
              </a:spcBef>
              <a:spcAft>
                <a:spcPts val="600"/>
              </a:spcAft>
              <a:buNone/>
            </a:pPr>
            <a:r>
              <a:rPr lang="zh-TW" altLang="en-US" sz="2000" dirty="0">
                <a:solidFill>
                  <a:srgbClr val="006600"/>
                </a:solidFill>
                <a:latin typeface="標楷體" pitchFamily="65" charset="-120"/>
                <a:ea typeface="標楷體" pitchFamily="65" charset="-120"/>
              </a:rPr>
              <a:t>參考</a:t>
            </a:r>
            <a:r>
              <a:rPr lang="zh-TW" altLang="en-US" sz="2000" dirty="0" smtClean="0">
                <a:solidFill>
                  <a:srgbClr val="006600"/>
                </a:solidFill>
                <a:latin typeface="標楷體" pitchFamily="65" charset="-120"/>
                <a:ea typeface="標楷體" pitchFamily="65" charset="-120"/>
              </a:rPr>
              <a:t>法規</a:t>
            </a:r>
            <a:r>
              <a:rPr lang="zh-TW" altLang="en-US" sz="2000" dirty="0" smtClean="0">
                <a:solidFill>
                  <a:srgbClr val="006600"/>
                </a:solidFill>
                <a:latin typeface="新細明體"/>
                <a:ea typeface="新細明體"/>
              </a:rPr>
              <a:t>：</a:t>
            </a:r>
            <a:endParaRPr lang="en-US" altLang="zh-TW" sz="2000" dirty="0" smtClean="0">
              <a:solidFill>
                <a:srgbClr val="006600"/>
              </a:solidFill>
              <a:latin typeface="新細明體"/>
              <a:ea typeface="新細明體"/>
            </a:endParaRPr>
          </a:p>
          <a:p>
            <a:pPr marL="342900" indent="-342900">
              <a:spcBef>
                <a:spcPts val="0"/>
              </a:spcBef>
              <a:buClrTx/>
              <a:buFont typeface="+mj-lt"/>
              <a:buAutoNum type="arabicPeriod"/>
            </a:pPr>
            <a:r>
              <a:rPr lang="zh-TW" altLang="zh-TW" sz="1600" dirty="0" smtClean="0">
                <a:solidFill>
                  <a:srgbClr val="006600"/>
                </a:solidFill>
                <a:latin typeface="標楷體" pitchFamily="65" charset="-120"/>
                <a:ea typeface="標楷體" pitchFamily="65" charset="-120"/>
              </a:rPr>
              <a:t>「</a:t>
            </a:r>
            <a:r>
              <a:rPr lang="zh-TW" altLang="zh-TW" sz="1600" dirty="0">
                <a:solidFill>
                  <a:srgbClr val="006600"/>
                </a:solidFill>
                <a:latin typeface="標楷體" pitchFamily="65" charset="-120"/>
                <a:ea typeface="標楷體" pitchFamily="65" charset="-120"/>
              </a:rPr>
              <a:t>臺北市身心障礙學生就讀高級中等以下學校普通班教學原則及輔導辦法」</a:t>
            </a:r>
            <a:r>
              <a:rPr lang="en-US" altLang="zh-TW" sz="1600" dirty="0">
                <a:solidFill>
                  <a:srgbClr val="006600"/>
                </a:solidFill>
                <a:latin typeface="標楷體" pitchFamily="65" charset="-120"/>
                <a:ea typeface="標楷體" pitchFamily="65" charset="-120"/>
              </a:rPr>
              <a:t>(P72</a:t>
            </a:r>
            <a:r>
              <a:rPr lang="en-US" altLang="zh-TW" sz="1600" dirty="0" smtClean="0">
                <a:solidFill>
                  <a:srgbClr val="006600"/>
                </a:solidFill>
                <a:latin typeface="標楷體" pitchFamily="65" charset="-120"/>
                <a:ea typeface="標楷體" pitchFamily="65" charset="-120"/>
              </a:rPr>
              <a:t>)</a:t>
            </a:r>
          </a:p>
          <a:p>
            <a:pPr marL="342900" indent="-342900">
              <a:spcBef>
                <a:spcPts val="0"/>
              </a:spcBef>
              <a:buClrTx/>
              <a:buFont typeface="+mj-lt"/>
              <a:buAutoNum type="arabicPeriod"/>
            </a:pPr>
            <a:r>
              <a:rPr lang="zh-TW" altLang="en-US" sz="1600" dirty="0" smtClean="0">
                <a:solidFill>
                  <a:srgbClr val="006600"/>
                </a:solidFill>
                <a:latin typeface="標楷體" pitchFamily="65" charset="-120"/>
                <a:ea typeface="標楷體" pitchFamily="65" charset="-120"/>
              </a:rPr>
              <a:t>「</a:t>
            </a:r>
            <a:r>
              <a:rPr lang="zh-TW" altLang="en-US" sz="1600" dirty="0">
                <a:solidFill>
                  <a:srgbClr val="006600"/>
                </a:solidFill>
                <a:latin typeface="標楷體" pitchFamily="65" charset="-120"/>
                <a:ea typeface="標楷體" pitchFamily="65" charset="-120"/>
              </a:rPr>
              <a:t>臺北市國民中學常態編班及分組學習補充規定</a:t>
            </a:r>
            <a:r>
              <a:rPr lang="zh-TW" altLang="en-US" sz="1600" dirty="0" smtClean="0">
                <a:solidFill>
                  <a:srgbClr val="006600"/>
                </a:solidFill>
                <a:latin typeface="標楷體" pitchFamily="65" charset="-120"/>
                <a:ea typeface="標楷體" pitchFamily="65" charset="-120"/>
              </a:rPr>
              <a:t>」</a:t>
            </a:r>
            <a:endParaRPr lang="en-US" altLang="zh-TW" sz="1600" dirty="0" smtClean="0">
              <a:solidFill>
                <a:srgbClr val="006600"/>
              </a:solidFill>
              <a:latin typeface="標楷體" pitchFamily="65" charset="-120"/>
              <a:ea typeface="標楷體" pitchFamily="65" charset="-120"/>
            </a:endParaRPr>
          </a:p>
          <a:p>
            <a:pPr marL="342900" indent="-342900">
              <a:spcBef>
                <a:spcPts val="0"/>
              </a:spcBef>
              <a:buClrTx/>
              <a:buFont typeface="+mj-lt"/>
              <a:buAutoNum type="arabicPeriod"/>
            </a:pPr>
            <a:r>
              <a:rPr lang="zh-TW" altLang="en-US" sz="1600" dirty="0" smtClean="0">
                <a:solidFill>
                  <a:srgbClr val="006600"/>
                </a:solidFill>
                <a:latin typeface="標楷體" pitchFamily="65" charset="-120"/>
                <a:ea typeface="標楷體" pitchFamily="65" charset="-120"/>
              </a:rPr>
              <a:t>「</a:t>
            </a:r>
            <a:r>
              <a:rPr lang="zh-TW" altLang="zh-TW" sz="1600" dirty="0">
                <a:solidFill>
                  <a:srgbClr val="006600"/>
                </a:solidFill>
                <a:latin typeface="標楷體" pitchFamily="65" charset="-120"/>
                <a:ea typeface="標楷體" pitchFamily="65" charset="-120"/>
              </a:rPr>
              <a:t>高級中等以下學校身心障礙學生就讀普通班減少班級人數或提供人力資源與協助辦法</a:t>
            </a:r>
            <a:r>
              <a:rPr lang="zh-TW" altLang="en-US" sz="1600" dirty="0">
                <a:solidFill>
                  <a:srgbClr val="006600"/>
                </a:solidFill>
                <a:latin typeface="標楷體" pitchFamily="65" charset="-120"/>
                <a:ea typeface="標楷體" pitchFamily="65" charset="-120"/>
              </a:rPr>
              <a:t>」</a:t>
            </a:r>
            <a:r>
              <a:rPr lang="en-US" altLang="zh-TW" sz="1600" dirty="0">
                <a:solidFill>
                  <a:srgbClr val="006600"/>
                </a:solidFill>
                <a:latin typeface="標楷體" pitchFamily="65" charset="-120"/>
                <a:ea typeface="標楷體" pitchFamily="65" charset="-120"/>
              </a:rPr>
              <a:t>(P74) </a:t>
            </a:r>
            <a:endParaRPr lang="en-US" altLang="zh-TW" sz="1600" dirty="0" smtClean="0">
              <a:solidFill>
                <a:srgbClr val="006600"/>
              </a:solidFill>
              <a:latin typeface="標楷體" pitchFamily="65" charset="-120"/>
              <a:ea typeface="標楷體" pitchFamily="65" charset="-120"/>
            </a:endParaRPr>
          </a:p>
          <a:p>
            <a:pPr marL="342900" indent="-342900">
              <a:spcBef>
                <a:spcPts val="0"/>
              </a:spcBef>
              <a:buClrTx/>
              <a:buFont typeface="+mj-lt"/>
              <a:buAutoNum type="arabicPeriod"/>
            </a:pPr>
            <a:r>
              <a:rPr lang="zh-TW" altLang="en-US" sz="1600" dirty="0" smtClean="0">
                <a:solidFill>
                  <a:srgbClr val="006600"/>
                </a:solidFill>
                <a:latin typeface="標楷體" pitchFamily="65" charset="-120"/>
                <a:ea typeface="標楷體" pitchFamily="65" charset="-120"/>
              </a:rPr>
              <a:t> </a:t>
            </a:r>
            <a:r>
              <a:rPr lang="zh-TW" altLang="zh-TW" sz="1600" dirty="0">
                <a:solidFill>
                  <a:srgbClr val="006600"/>
                </a:solidFill>
                <a:latin typeface="標楷體" pitchFamily="65" charset="-120"/>
                <a:ea typeface="標楷體" pitchFamily="65" charset="-120"/>
              </a:rPr>
              <a:t>「臺北市高級中等以下學校身心障礙學生就讀普通班酌減人數參考原則」</a:t>
            </a:r>
            <a:r>
              <a:rPr lang="en-US" altLang="zh-TW" sz="1600" dirty="0">
                <a:solidFill>
                  <a:srgbClr val="006600"/>
                </a:solidFill>
                <a:latin typeface="標楷體" pitchFamily="65" charset="-120"/>
                <a:ea typeface="標楷體" pitchFamily="65" charset="-120"/>
              </a:rPr>
              <a:t>(P76)</a:t>
            </a:r>
            <a:endParaRPr lang="en-US" altLang="zh-TW" sz="1600" dirty="0" smtClean="0">
              <a:solidFill>
                <a:srgbClr val="006600"/>
              </a:solidFill>
              <a:latin typeface="標楷體" pitchFamily="65" charset="-120"/>
              <a:ea typeface="標楷體" pitchFamily="65" charset="-120"/>
            </a:endParaRP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755576" y="116632"/>
            <a:ext cx="7467600" cy="1143000"/>
          </a:xfrm>
        </p:spPr>
        <p:txBody>
          <a:bodyPr>
            <a:normAutofit/>
          </a:bodyPr>
          <a:lstStyle/>
          <a:p>
            <a:pPr algn="ctr"/>
            <a:r>
              <a:rPr lang="zh-TW" altLang="en-US" sz="3600" b="1" dirty="0" smtClean="0">
                <a:latin typeface="標楷體" pitchFamily="65" charset="-120"/>
                <a:ea typeface="標楷體" pitchFamily="65" charset="-120"/>
              </a:rPr>
              <a:t>學校</a:t>
            </a:r>
            <a:r>
              <a:rPr lang="zh-TW" altLang="zh-TW" sz="3600" b="1" dirty="0" smtClean="0">
                <a:latin typeface="標楷體" pitchFamily="65" charset="-120"/>
                <a:ea typeface="標楷體" pitchFamily="65" charset="-120"/>
              </a:rPr>
              <a:t>特</a:t>
            </a:r>
            <a:r>
              <a:rPr lang="zh-TW" altLang="en-US" sz="3600" b="1" dirty="0" smtClean="0">
                <a:latin typeface="標楷體" pitchFamily="65" charset="-120"/>
                <a:ea typeface="標楷體" pitchFamily="65" charset="-120"/>
              </a:rPr>
              <a:t>教</a:t>
            </a:r>
            <a:r>
              <a:rPr lang="zh-TW" altLang="zh-TW" sz="3600" b="1" dirty="0" smtClean="0">
                <a:latin typeface="標楷體" pitchFamily="65" charset="-120"/>
                <a:ea typeface="標楷體" pitchFamily="65" charset="-120"/>
              </a:rPr>
              <a:t>推</a:t>
            </a:r>
            <a:r>
              <a:rPr lang="zh-TW" altLang="en-US" sz="3600" b="1" dirty="0" smtClean="0">
                <a:latin typeface="標楷體" pitchFamily="65" charset="-120"/>
                <a:ea typeface="標楷體" pitchFamily="65" charset="-120"/>
              </a:rPr>
              <a:t>行委員會</a:t>
            </a:r>
            <a:r>
              <a:rPr lang="zh-TW" altLang="zh-TW" sz="3600" b="1" dirty="0" smtClean="0">
                <a:latin typeface="標楷體" pitchFamily="65" charset="-120"/>
                <a:ea typeface="標楷體" pitchFamily="65" charset="-120"/>
              </a:rPr>
              <a:t>工作任務</a:t>
            </a:r>
            <a:r>
              <a:rPr lang="zh-TW" altLang="en-US" sz="3600" b="1" dirty="0" smtClean="0">
                <a:latin typeface="標楷體" pitchFamily="65" charset="-120"/>
                <a:ea typeface="標楷體" pitchFamily="65" charset="-120"/>
              </a:rPr>
              <a:t>說明</a:t>
            </a:r>
            <a:endParaRPr lang="zh-TW" altLang="en-US" sz="3600" b="1" dirty="0">
              <a:latin typeface="標楷體" pitchFamily="65" charset="-120"/>
              <a:ea typeface="標楷體" pitchFamily="65" charset="-120"/>
            </a:endParaRPr>
          </a:p>
        </p:txBody>
      </p:sp>
      <p:sp>
        <p:nvSpPr>
          <p:cNvPr id="3" name="內容版面配置區 2"/>
          <p:cNvSpPr>
            <a:spLocks noGrp="1"/>
          </p:cNvSpPr>
          <p:nvPr>
            <p:ph sz="quarter" idx="1"/>
          </p:nvPr>
        </p:nvSpPr>
        <p:spPr>
          <a:xfrm>
            <a:off x="467544" y="1385392"/>
            <a:ext cx="8363272" cy="5472608"/>
          </a:xfrm>
        </p:spPr>
        <p:txBody>
          <a:bodyPr>
            <a:normAutofit/>
          </a:bodyPr>
          <a:lstStyle/>
          <a:p>
            <a:pPr>
              <a:buNone/>
            </a:pPr>
            <a:r>
              <a:rPr lang="zh-TW" altLang="en-US" sz="2800" b="1" dirty="0" smtClean="0">
                <a:solidFill>
                  <a:srgbClr val="3333FF"/>
                </a:solidFill>
                <a:latin typeface="標楷體" pitchFamily="65" charset="-120"/>
                <a:ea typeface="標楷體" pitchFamily="65" charset="-120"/>
              </a:rPr>
              <a:t>二、協助安置學生於適當教育環境</a:t>
            </a:r>
            <a:endParaRPr lang="en-US" altLang="zh-TW" sz="2800" b="1" dirty="0" smtClean="0">
              <a:solidFill>
                <a:srgbClr val="3333FF"/>
              </a:solidFill>
              <a:latin typeface="標楷體" pitchFamily="65" charset="-120"/>
              <a:ea typeface="標楷體" pitchFamily="65" charset="-120"/>
            </a:endParaRPr>
          </a:p>
          <a:p>
            <a:pPr>
              <a:buNone/>
            </a:pPr>
            <a:endParaRPr lang="en-US" altLang="zh-TW" sz="2800" dirty="0" smtClean="0">
              <a:latin typeface="標楷體" pitchFamily="65" charset="-120"/>
              <a:ea typeface="標楷體" pitchFamily="65" charset="-120"/>
            </a:endParaRPr>
          </a:p>
          <a:p>
            <a:pPr>
              <a:buNone/>
            </a:pPr>
            <a:endParaRPr lang="en-US" altLang="zh-TW" sz="2800" dirty="0" smtClean="0">
              <a:latin typeface="標楷體" pitchFamily="65" charset="-120"/>
              <a:ea typeface="標楷體" pitchFamily="65" charset="-120"/>
            </a:endParaRPr>
          </a:p>
          <a:p>
            <a:pPr>
              <a:buNone/>
            </a:pPr>
            <a:endParaRPr lang="en-US" altLang="zh-TW" sz="2800" dirty="0" smtClean="0">
              <a:latin typeface="標楷體" pitchFamily="65" charset="-120"/>
              <a:ea typeface="標楷體" pitchFamily="65" charset="-120"/>
            </a:endParaRPr>
          </a:p>
        </p:txBody>
      </p:sp>
      <p:sp>
        <p:nvSpPr>
          <p:cNvPr id="4" name="矩形 3"/>
          <p:cNvSpPr/>
          <p:nvPr/>
        </p:nvSpPr>
        <p:spPr>
          <a:xfrm>
            <a:off x="395536" y="2089879"/>
            <a:ext cx="7992888" cy="4278094"/>
          </a:xfrm>
          <a:prstGeom prst="rect">
            <a:avLst/>
          </a:prstGeom>
        </p:spPr>
        <p:txBody>
          <a:bodyPr wrap="square">
            <a:spAutoFit/>
          </a:bodyPr>
          <a:lstStyle/>
          <a:p>
            <a:pPr marL="723900" indent="-723900">
              <a:spcBef>
                <a:spcPts val="600"/>
              </a:spcBef>
              <a:spcAft>
                <a:spcPts val="600"/>
              </a:spcAft>
              <a:buNone/>
            </a:pP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二</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「重新安置特殊教育需求明顯改變或對安置有不適應之學生」注意事項：</a:t>
            </a:r>
            <a:endParaRPr lang="en-US" altLang="zh-TW" sz="2400" dirty="0" smtClean="0">
              <a:latin typeface="標楷體" pitchFamily="65" charset="-120"/>
              <a:ea typeface="標楷體" pitchFamily="65" charset="-120"/>
            </a:endParaRPr>
          </a:p>
          <a:p>
            <a:pPr indent="622300">
              <a:buNone/>
            </a:pPr>
            <a:r>
              <a:rPr lang="en-US" altLang="zh-TW" sz="2400" dirty="0" smtClean="0">
                <a:latin typeface="標楷體" pitchFamily="65" charset="-120"/>
                <a:ea typeface="標楷體" pitchFamily="65" charset="-120"/>
              </a:rPr>
              <a:t>1.</a:t>
            </a:r>
            <a:r>
              <a:rPr lang="zh-TW" altLang="en-US" sz="2400" dirty="0" smtClean="0">
                <a:latin typeface="標楷體" pitchFamily="65" charset="-120"/>
                <a:ea typeface="標楷體" pitchFamily="65" charset="-120"/>
              </a:rPr>
              <a:t>特殊教育需求明顯改變。</a:t>
            </a:r>
            <a:endParaRPr lang="en-US" altLang="zh-TW" sz="2400" dirty="0" smtClean="0">
              <a:latin typeface="標楷體" pitchFamily="65" charset="-120"/>
              <a:ea typeface="標楷體" pitchFamily="65" charset="-120"/>
            </a:endParaRPr>
          </a:p>
          <a:p>
            <a:pPr indent="622300">
              <a:buNone/>
            </a:pPr>
            <a:r>
              <a:rPr lang="en-US" altLang="zh-TW" sz="2400" dirty="0" smtClean="0">
                <a:latin typeface="標楷體" pitchFamily="65" charset="-120"/>
                <a:ea typeface="標楷體" pitchFamily="65" charset="-120"/>
              </a:rPr>
              <a:t>2.</a:t>
            </a:r>
            <a:r>
              <a:rPr lang="zh-TW" altLang="en-US" sz="2400" dirty="0" smtClean="0">
                <a:latin typeface="標楷體" pitchFamily="65" charset="-120"/>
                <a:ea typeface="標楷體" pitchFamily="65" charset="-120"/>
              </a:rPr>
              <a:t>安置有不適應之學生。</a:t>
            </a:r>
            <a:endParaRPr lang="en-US" altLang="zh-TW" sz="2400" dirty="0" smtClean="0">
              <a:latin typeface="標楷體" pitchFamily="65" charset="-120"/>
              <a:ea typeface="標楷體" pitchFamily="65" charset="-120"/>
            </a:endParaRPr>
          </a:p>
          <a:p>
            <a:pPr marL="901700" indent="-279400">
              <a:buNone/>
            </a:pPr>
            <a:r>
              <a:rPr lang="en-US" altLang="zh-TW" sz="2400" dirty="0" smtClean="0">
                <a:latin typeface="標楷體" pitchFamily="65" charset="-120"/>
                <a:ea typeface="標楷體" pitchFamily="65" charset="-120"/>
              </a:rPr>
              <a:t>3.</a:t>
            </a:r>
            <a:r>
              <a:rPr lang="zh-TW" altLang="zh-TW" sz="2400" dirty="0" smtClean="0">
                <a:latin typeface="標楷體" pitchFamily="65" charset="-120"/>
                <a:ea typeface="標楷體" pitchFamily="65" charset="-120"/>
              </a:rPr>
              <a:t>根據申請重新安置之學生資料，特推會委員充分討論後，</a:t>
            </a:r>
            <a:r>
              <a:rPr lang="zh-TW" altLang="en-US" sz="2400" dirty="0" smtClean="0">
                <a:latin typeface="標楷體" pitchFamily="65" charset="-120"/>
                <a:ea typeface="標楷體" pitchFamily="65" charset="-120"/>
              </a:rPr>
              <a:t>請特教組提報</a:t>
            </a:r>
            <a:r>
              <a:rPr lang="zh-TW" altLang="zh-TW" sz="2400" dirty="0" smtClean="0">
                <a:latin typeface="標楷體" pitchFamily="65" charset="-120"/>
                <a:ea typeface="標楷體" pitchFamily="65" charset="-120"/>
              </a:rPr>
              <a:t>鑑輔會重新鑑定安置</a:t>
            </a:r>
            <a:r>
              <a:rPr lang="zh-TW" altLang="en-US" sz="2400" dirty="0" smtClean="0">
                <a:latin typeface="標楷體" pitchFamily="65" charset="-120"/>
                <a:ea typeface="標楷體" pitchFamily="65" charset="-120"/>
              </a:rPr>
              <a:t>。</a:t>
            </a:r>
            <a:endParaRPr lang="en-US" altLang="zh-TW" sz="2400" dirty="0" smtClean="0">
              <a:latin typeface="標楷體" pitchFamily="65" charset="-120"/>
              <a:ea typeface="標楷體" pitchFamily="65" charset="-120"/>
            </a:endParaRPr>
          </a:p>
          <a:p>
            <a:pPr marL="358775" indent="263525">
              <a:spcBef>
                <a:spcPts val="600"/>
              </a:spcBef>
              <a:spcAft>
                <a:spcPts val="600"/>
              </a:spcAft>
              <a:buNone/>
            </a:pPr>
            <a:r>
              <a:rPr lang="zh-TW" altLang="zh-TW" dirty="0" smtClean="0">
                <a:solidFill>
                  <a:srgbClr val="FF0000"/>
                </a:solidFill>
                <a:latin typeface="標楷體" pitchFamily="65" charset="-120"/>
                <a:ea typeface="標楷體" pitchFamily="65" charset="-120"/>
              </a:rPr>
              <a:t>學生障礙情形改變、優弱勢能力改變、適應不良或其他特殊需求時，應優先積極進行校園團隊輔導</a:t>
            </a:r>
            <a:r>
              <a:rPr lang="zh-TW" altLang="en-US" dirty="0" smtClean="0">
                <a:solidFill>
                  <a:srgbClr val="FF0000"/>
                </a:solidFill>
                <a:latin typeface="標楷體" pitchFamily="65" charset="-120"/>
                <a:ea typeface="標楷體" pitchFamily="65" charset="-120"/>
              </a:rPr>
              <a:t>，透過檢討個別化教育計畫之學習內容、環境、歷程、評量之調整</a:t>
            </a:r>
            <a:r>
              <a:rPr lang="zh-TW" altLang="zh-TW" dirty="0" smtClean="0">
                <a:solidFill>
                  <a:srgbClr val="FF0000"/>
                </a:solidFill>
                <a:latin typeface="標楷體" pitchFamily="65" charset="-120"/>
                <a:ea typeface="標楷體" pitchFamily="65" charset="-120"/>
              </a:rPr>
              <a:t>，在</a:t>
            </a:r>
            <a:r>
              <a:rPr lang="zh-TW" altLang="en-US" dirty="0" smtClean="0">
                <a:solidFill>
                  <a:srgbClr val="FF0000"/>
                </a:solidFill>
                <a:latin typeface="標楷體" pitchFamily="65" charset="-120"/>
                <a:ea typeface="標楷體" pitchFamily="65" charset="-120"/>
              </a:rPr>
              <a:t>大量調整</a:t>
            </a:r>
            <a:r>
              <a:rPr lang="zh-TW" altLang="zh-TW" dirty="0" smtClean="0">
                <a:solidFill>
                  <a:srgbClr val="FF0000"/>
                </a:solidFill>
                <a:latin typeface="標楷體" pitchFamily="65" charset="-120"/>
                <a:ea typeface="標楷體" pitchFamily="65" charset="-120"/>
              </a:rPr>
              <a:t>後仍有適應困難者，應提報重新評估，經家長同意後，由校內心評教師完成鑑定摘要報告，及檢附個別化教育計畫、相關輔導資料</a:t>
            </a:r>
            <a:r>
              <a:rPr lang="zh-TW" altLang="en-US" dirty="0" smtClean="0">
                <a:solidFill>
                  <a:srgbClr val="FF0000"/>
                </a:solidFill>
                <a:latin typeface="標楷體" pitchFamily="65" charset="-120"/>
                <a:ea typeface="標楷體" pitchFamily="65" charset="-120"/>
              </a:rPr>
              <a:t>提報鑑輔會</a:t>
            </a:r>
            <a:r>
              <a:rPr lang="zh-TW" altLang="zh-TW" dirty="0" smtClean="0">
                <a:solidFill>
                  <a:srgbClr val="FF0000"/>
                </a:solidFill>
                <a:latin typeface="標楷體" pitchFamily="65" charset="-120"/>
                <a:ea typeface="標楷體" pitchFamily="65" charset="-120"/>
              </a:rPr>
              <a:t>申請重新評估。</a:t>
            </a:r>
            <a:endParaRPr lang="en-US" altLang="zh-TW" dirty="0">
              <a:solidFill>
                <a:srgbClr val="FF0000"/>
              </a:solidFill>
              <a:latin typeface="標楷體" pitchFamily="65" charset="-120"/>
              <a:ea typeface="標楷體" pitchFamily="65" charset="-120"/>
            </a:endParaRPr>
          </a:p>
          <a:p>
            <a:pPr>
              <a:spcBef>
                <a:spcPts val="600"/>
              </a:spcBef>
              <a:spcAft>
                <a:spcPts val="600"/>
              </a:spcAft>
              <a:buNone/>
            </a:pPr>
            <a:r>
              <a:rPr lang="en-US" altLang="zh-TW" dirty="0">
                <a:latin typeface="標楷體" pitchFamily="65" charset="-120"/>
                <a:ea typeface="標楷體" pitchFamily="65" charset="-120"/>
              </a:rPr>
              <a:t> </a:t>
            </a:r>
            <a:r>
              <a:rPr lang="en-US" altLang="zh-TW" dirty="0" smtClean="0">
                <a:latin typeface="標楷體" pitchFamily="65" charset="-120"/>
                <a:ea typeface="標楷體" pitchFamily="65" charset="-120"/>
              </a:rPr>
              <a:t> </a:t>
            </a:r>
            <a:r>
              <a:rPr lang="zh-TW" altLang="en-US" dirty="0" smtClean="0">
                <a:solidFill>
                  <a:srgbClr val="006600"/>
                </a:solidFill>
                <a:latin typeface="標楷體" pitchFamily="65" charset="-120"/>
                <a:ea typeface="標楷體" pitchFamily="65" charset="-120"/>
              </a:rPr>
              <a:t>參考法規</a:t>
            </a:r>
            <a:r>
              <a:rPr lang="zh-TW" altLang="en-US" dirty="0" smtClean="0">
                <a:solidFill>
                  <a:srgbClr val="006600"/>
                </a:solidFill>
                <a:latin typeface="新細明體"/>
                <a:ea typeface="新細明體"/>
              </a:rPr>
              <a:t>：</a:t>
            </a:r>
            <a:r>
              <a:rPr lang="zh-TW" altLang="en-US" dirty="0" smtClean="0">
                <a:solidFill>
                  <a:srgbClr val="006600"/>
                </a:solidFill>
                <a:latin typeface="標楷體" pitchFamily="65" charset="-120"/>
                <a:ea typeface="標楷體" pitchFamily="65" charset="-120"/>
              </a:rPr>
              <a:t>「身心障礙及資賦優異學生</a:t>
            </a:r>
            <a:r>
              <a:rPr lang="zh-TW" altLang="en-US" dirty="0">
                <a:solidFill>
                  <a:srgbClr val="006600"/>
                </a:solidFill>
                <a:latin typeface="標楷體" pitchFamily="65" charset="-120"/>
                <a:ea typeface="標楷體" pitchFamily="65" charset="-120"/>
              </a:rPr>
              <a:t>鑑定辦法」第</a:t>
            </a:r>
            <a:r>
              <a:rPr lang="en-US" altLang="zh-TW" dirty="0" smtClean="0">
                <a:solidFill>
                  <a:srgbClr val="006600"/>
                </a:solidFill>
                <a:latin typeface="標楷體" pitchFamily="65" charset="-120"/>
                <a:ea typeface="標楷體" pitchFamily="65" charset="-120"/>
              </a:rPr>
              <a:t>23</a:t>
            </a:r>
            <a:r>
              <a:rPr lang="zh-TW" altLang="en-US" dirty="0" smtClean="0">
                <a:solidFill>
                  <a:srgbClr val="006600"/>
                </a:solidFill>
                <a:latin typeface="標楷體" pitchFamily="65" charset="-120"/>
                <a:ea typeface="標楷體" pitchFamily="65" charset="-120"/>
              </a:rPr>
              <a:t>條</a:t>
            </a:r>
            <a:endParaRPr lang="en-US" altLang="zh-TW" dirty="0" smtClean="0">
              <a:solidFill>
                <a:srgbClr val="006600"/>
              </a:solidFill>
              <a:latin typeface="標楷體" pitchFamily="65" charset="-120"/>
              <a:ea typeface="標楷體" pitchFamily="65" charset="-120"/>
            </a:endParaRPr>
          </a:p>
        </p:txBody>
      </p:sp>
    </p:spTree>
  </p:cSld>
  <p:clrMapOvr>
    <a:masterClrMapping/>
  </p:clrMapOvr>
  <p:transition>
    <p:fad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壁窗">
  <a:themeElements>
    <a:clrScheme name="壁窗">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壁窗">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壁窗">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2490</TotalTime>
  <Words>2328</Words>
  <Application>Microsoft Office PowerPoint</Application>
  <PresentationFormat>如螢幕大小 (4:3)</PresentationFormat>
  <Paragraphs>196</Paragraphs>
  <Slides>23</Slides>
  <Notes>0</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23</vt:i4>
      </vt:variant>
    </vt:vector>
  </HeadingPairs>
  <TitlesOfParts>
    <vt:vector size="31" baseType="lpstr">
      <vt:lpstr>Century Schoolbook</vt:lpstr>
      <vt:lpstr>微軟正黑體</vt:lpstr>
      <vt:lpstr>新細明體</vt:lpstr>
      <vt:lpstr>標楷體</vt:lpstr>
      <vt:lpstr>Calibri</vt:lpstr>
      <vt:lpstr>Wingdings</vt:lpstr>
      <vt:lpstr>Wingdings 2</vt:lpstr>
      <vt:lpstr>壁窗</vt:lpstr>
      <vt:lpstr>臺北市特殊教育推行委員會 校園運作知能研習</vt:lpstr>
      <vt:lpstr>特殊教育推行委員會設置依據</vt:lpstr>
      <vt:lpstr>組織成員</vt:lpstr>
      <vt:lpstr>PowerPoint 簡報</vt:lpstr>
      <vt:lpstr>學校特殊教育推行委員會會期</vt:lpstr>
      <vt:lpstr>學校特殊教育推行委員會功能</vt:lpstr>
      <vt:lpstr>學校特教推行委員會工作任務說明</vt:lpstr>
      <vt:lpstr>學校特教推行委員會工作任務說明</vt:lpstr>
      <vt:lpstr>學校特教推行委員會工作任務說明</vt:lpstr>
      <vt:lpstr>學校特教推行委員會工作任務說明</vt:lpstr>
      <vt:lpstr>學校特教推行委員會工作任務說明</vt:lpstr>
      <vt:lpstr>學校特教推行委員會工作任務說明</vt:lpstr>
      <vt:lpstr>學校特教推行委員會工作任務說明</vt:lpstr>
      <vt:lpstr>學校特教推行委員會工作任務說明</vt:lpstr>
      <vt:lpstr>學校特教推行委員會工作任務說明</vt:lpstr>
      <vt:lpstr>學校特教推行委員會工作任務說明</vt:lpstr>
      <vt:lpstr>學校特教推行委員會工作任務說明</vt:lpstr>
      <vt:lpstr>學校特教推行委員會工作任務說明</vt:lpstr>
      <vt:lpstr>學校特教推行委員會工作任務說明</vt:lpstr>
      <vt:lpstr>特推會經常性審議案件一覽</vt:lpstr>
      <vt:lpstr>PowerPoint 簡報</vt:lpstr>
      <vt:lpstr>特殊教育推行委員會是……</vt:lpstr>
      <vt:lpstr>PowerPoint 簡報</vt:lpstr>
    </vt:vector>
  </TitlesOfParts>
  <Company>C.M.T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syrc-hp-nb4</dc:creator>
  <cp:lastModifiedBy>user</cp:lastModifiedBy>
  <cp:revision>311</cp:revision>
  <cp:lastPrinted>2015-10-14T00:59:50Z</cp:lastPrinted>
  <dcterms:created xsi:type="dcterms:W3CDTF">2011-10-12T00:34:09Z</dcterms:created>
  <dcterms:modified xsi:type="dcterms:W3CDTF">2018-09-06T02:32:07Z</dcterms:modified>
</cp:coreProperties>
</file>