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 id="2147483792" r:id="rId4"/>
    <p:sldMasterId id="2147483804" r:id="rId5"/>
    <p:sldMasterId id="2147483816" r:id="rId6"/>
    <p:sldMasterId id="2147483828" r:id="rId7"/>
    <p:sldMasterId id="2147483840" r:id="rId8"/>
    <p:sldMasterId id="2147483852" r:id="rId9"/>
    <p:sldMasterId id="2147483864" r:id="rId10"/>
    <p:sldMasterId id="2147483876" r:id="rId11"/>
    <p:sldMasterId id="2147483900" r:id="rId12"/>
    <p:sldMasterId id="2147483912" r:id="rId13"/>
  </p:sldMasterIdLst>
  <p:notesMasterIdLst>
    <p:notesMasterId r:id="rId54"/>
  </p:notesMasterIdLst>
  <p:handoutMasterIdLst>
    <p:handoutMasterId r:id="rId55"/>
  </p:handoutMasterIdLst>
  <p:sldIdLst>
    <p:sldId id="257" r:id="rId14"/>
    <p:sldId id="258" r:id="rId15"/>
    <p:sldId id="261" r:id="rId16"/>
    <p:sldId id="262" r:id="rId17"/>
    <p:sldId id="283" r:id="rId18"/>
    <p:sldId id="301" r:id="rId19"/>
    <p:sldId id="287" r:id="rId20"/>
    <p:sldId id="302" r:id="rId21"/>
    <p:sldId id="303" r:id="rId22"/>
    <p:sldId id="304" r:id="rId23"/>
    <p:sldId id="307" r:id="rId24"/>
    <p:sldId id="309" r:id="rId25"/>
    <p:sldId id="305" r:id="rId26"/>
    <p:sldId id="263" r:id="rId27"/>
    <p:sldId id="293" r:id="rId28"/>
    <p:sldId id="319" r:id="rId29"/>
    <p:sldId id="291" r:id="rId30"/>
    <p:sldId id="320" r:id="rId31"/>
    <p:sldId id="264" r:id="rId32"/>
    <p:sldId id="315" r:id="rId33"/>
    <p:sldId id="318" r:id="rId34"/>
    <p:sldId id="265" r:id="rId35"/>
    <p:sldId id="324" r:id="rId36"/>
    <p:sldId id="325" r:id="rId37"/>
    <p:sldId id="276" r:id="rId38"/>
    <p:sldId id="281" r:id="rId39"/>
    <p:sldId id="282" r:id="rId40"/>
    <p:sldId id="316" r:id="rId41"/>
    <p:sldId id="266" r:id="rId42"/>
    <p:sldId id="288" r:id="rId43"/>
    <p:sldId id="259" r:id="rId44"/>
    <p:sldId id="294" r:id="rId45"/>
    <p:sldId id="298" r:id="rId46"/>
    <p:sldId id="296" r:id="rId47"/>
    <p:sldId id="295" r:id="rId48"/>
    <p:sldId id="322" r:id="rId49"/>
    <p:sldId id="321" r:id="rId50"/>
    <p:sldId id="300" r:id="rId51"/>
    <p:sldId id="260" r:id="rId52"/>
    <p:sldId id="278" r:id="rId53"/>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29" autoAdjust="0"/>
  </p:normalViewPr>
  <p:slideViewPr>
    <p:cSldViewPr>
      <p:cViewPr>
        <p:scale>
          <a:sx n="93" d="100"/>
          <a:sy n="93" d="100"/>
        </p:scale>
        <p:origin x="-1314"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0A6E223-2454-418E-A8EB-C162E538CA8E}" type="datetimeFigureOut">
              <a:rPr lang="zh-TW" altLang="en-US" smtClean="0"/>
              <a:t>2013/10/4</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86EBAA9-412A-4A1C-83A2-2DEF36CF3BFF}" type="slidenum">
              <a:rPr lang="zh-TW" altLang="en-US" smtClean="0"/>
              <a:t>‹#›</a:t>
            </a:fld>
            <a:endParaRPr lang="zh-TW" altLang="en-US"/>
          </a:p>
        </p:txBody>
      </p:sp>
    </p:spTree>
    <p:extLst>
      <p:ext uri="{BB962C8B-B14F-4D97-AF65-F5344CB8AC3E}">
        <p14:creationId xmlns:p14="http://schemas.microsoft.com/office/powerpoint/2010/main" val="4011655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0BD049-4870-4D0E-8C55-A5FE4D63A0D6}" type="datetimeFigureOut">
              <a:rPr lang="zh-TW" altLang="en-US" smtClean="0"/>
              <a:t>2013/10/4</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034A61F-D417-49E0-81C8-97B8B4E0E439}" type="slidenum">
              <a:rPr lang="zh-TW" altLang="en-US" smtClean="0"/>
              <a:t>‹#›</a:t>
            </a:fld>
            <a:endParaRPr lang="zh-TW" altLang="en-US"/>
          </a:p>
        </p:txBody>
      </p:sp>
    </p:spTree>
    <p:extLst>
      <p:ext uri="{BB962C8B-B14F-4D97-AF65-F5344CB8AC3E}">
        <p14:creationId xmlns:p14="http://schemas.microsoft.com/office/powerpoint/2010/main" val="314999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034A61F-D417-49E0-81C8-97B8B4E0E439}" type="slidenum">
              <a:rPr lang="zh-TW" altLang="en-US" smtClean="0"/>
              <a:t>35</a:t>
            </a:fld>
            <a:endParaRPr lang="zh-TW" altLang="en-US"/>
          </a:p>
        </p:txBody>
      </p:sp>
    </p:spTree>
    <p:extLst>
      <p:ext uri="{BB962C8B-B14F-4D97-AF65-F5344CB8AC3E}">
        <p14:creationId xmlns:p14="http://schemas.microsoft.com/office/powerpoint/2010/main" val="409702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t>2013/10/4</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t>2013/10/4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1355802728"/>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6196760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365163304"/>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7283703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4047373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6868175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5861636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5230400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10319727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45947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t>2013/10/4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t>‹#›</a:t>
            </a:fld>
            <a:endParaRPr lang="zh-TW"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1139506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3510480115"/>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1749420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7158131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42416428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6767489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3938817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5272207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9527640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321342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4066358590"/>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4360042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0328064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4115844832"/>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0442679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906389277"/>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1345305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5783681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9235392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1261285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786867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4228919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36044039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06895134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2132005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728379525"/>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8145012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28433422"/>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2813048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6060298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5596030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913129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82116762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5228226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36460023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4390868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77990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75887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886631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045302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128148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09653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t>2013/10/4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2378472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701024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172883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375104007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416460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89997489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961685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939191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516442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69478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t>2013/10/4</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9805512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1735864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387078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203101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143463743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755862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32878535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078791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060835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91099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t>2013/10/4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805288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625900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1421814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664290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8504841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257107029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451656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75355407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899356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425938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t>2013/10/4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3511308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4006499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3222028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1353202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461209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734810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212259920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9588831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72716464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66535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t>2013/10/4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8534464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699703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413819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5313481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1382664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9798419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4046561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101673799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9973937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415566675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t>2013/10/4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886134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325269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2907395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4876105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594185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22664752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8211747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734551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2076220475"/>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95183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t>2013/10/4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197936347"/>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730288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4842134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8387386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475653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6492988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19278122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3970854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962195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17" name="頁尾版面配置區 16"/>
          <p:cNvSpPr>
            <a:spLocks noGrp="1"/>
          </p:cNvSpPr>
          <p:nvPr>
            <p:ph type="ftr" sz="quarter" idx="11"/>
          </p:nvPr>
        </p:nvSpPr>
        <p:spPr/>
        <p:txBody>
          <a:bodyPr/>
          <a:lstStyle/>
          <a:p>
            <a:endParaRPr lang="zh-TW" altLang="en-US">
              <a:solidFill>
                <a:srgbClr val="212745"/>
              </a:solidFill>
            </a:endParaRPr>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250F3450-A58E-414E-B807-1CF42DBE9449}"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extLst>
      <p:ext uri="{BB962C8B-B14F-4D97-AF65-F5344CB8AC3E}">
        <p14:creationId xmlns:p14="http://schemas.microsoft.com/office/powerpoint/2010/main" val="207622047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t>2013/10/4</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951835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solidFill>
                <a:srgbClr val="212745"/>
              </a:solidFill>
            </a:endParaRPr>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投影片編號版面配置區 5"/>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19793634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2730288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8" name="頁尾版面配置區 7"/>
          <p:cNvSpPr>
            <a:spLocks noGrp="1"/>
          </p:cNvSpPr>
          <p:nvPr>
            <p:ph type="ftr" sz="quarter" idx="11"/>
          </p:nvPr>
        </p:nvSpPr>
        <p:spPr/>
        <p:txBody>
          <a:bodyPr/>
          <a:lstStyle/>
          <a:p>
            <a:endParaRPr lang="zh-TW" altLang="en-US">
              <a:solidFill>
                <a:srgbClr val="212745"/>
              </a:solidFill>
            </a:endParaRPr>
          </a:p>
        </p:txBody>
      </p:sp>
      <p:sp>
        <p:nvSpPr>
          <p:cNvPr id="9" name="投影片編號版面配置區 8"/>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34842134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4" name="頁尾版面配置區 3"/>
          <p:cNvSpPr>
            <a:spLocks noGrp="1"/>
          </p:cNvSpPr>
          <p:nvPr>
            <p:ph type="ftr" sz="quarter" idx="11"/>
          </p:nvPr>
        </p:nvSpPr>
        <p:spPr/>
        <p:txBody>
          <a:bodyPr/>
          <a:lstStyle/>
          <a:p>
            <a:endParaRPr lang="zh-TW" altLang="en-US">
              <a:solidFill>
                <a:srgbClr val="212745"/>
              </a:solidFill>
            </a:endParaRPr>
          </a:p>
        </p:txBody>
      </p:sp>
      <p:sp>
        <p:nvSpPr>
          <p:cNvPr id="5" name="投影片編號版面配置區 4"/>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8387386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11"/>
          </p:nvPr>
        </p:nvSpPr>
        <p:spPr/>
        <p:txBody>
          <a:bodyPr/>
          <a:lstStyle/>
          <a:p>
            <a:endParaRPr lang="zh-TW" altLang="en-US">
              <a:solidFill>
                <a:srgbClr val="212745"/>
              </a:solidFill>
            </a:endParaRPr>
          </a:p>
        </p:txBody>
      </p:sp>
      <p:sp>
        <p:nvSpPr>
          <p:cNvPr id="4" name="投影片編號版面配置區 3"/>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4756532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p:txBody>
          <a:bodyPr/>
          <a:lstStyle/>
          <a:p>
            <a:fld id="{250F3450-A58E-414E-B807-1CF42DBE9449}"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extLst>
      <p:ext uri="{BB962C8B-B14F-4D97-AF65-F5344CB8AC3E}">
        <p14:creationId xmlns:p14="http://schemas.microsoft.com/office/powerpoint/2010/main" val="16492988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solidFill>
                <a:srgbClr val="212745"/>
              </a:solidFill>
            </a:endParaRPr>
          </a:p>
        </p:txBody>
      </p:sp>
      <p:sp>
        <p:nvSpPr>
          <p:cNvPr id="7" name="投影片編號版面配置區 6"/>
          <p:cNvSpPr>
            <a:spLocks noGrp="1"/>
          </p:cNvSpPr>
          <p:nvPr>
            <p:ph type="sldNum" sz="quarter" idx="12"/>
          </p:nvPr>
        </p:nvSpPr>
        <p:spPr>
          <a:xfrm>
            <a:off x="146304" y="6208776"/>
            <a:ext cx="457200" cy="457200"/>
          </a:xfrm>
        </p:spPr>
        <p:txBody>
          <a:bodyPr/>
          <a:lstStyle/>
          <a:p>
            <a:fld id="{250F3450-A58E-414E-B807-1CF42DBE9449}"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extLst>
      <p:ext uri="{BB962C8B-B14F-4D97-AF65-F5344CB8AC3E}">
        <p14:creationId xmlns:p14="http://schemas.microsoft.com/office/powerpoint/2010/main" val="19278122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3970854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5" name="頁尾版面配置區 4"/>
          <p:cNvSpPr>
            <a:spLocks noGrp="1"/>
          </p:cNvSpPr>
          <p:nvPr>
            <p:ph type="ftr" sz="quarter" idx="11"/>
          </p:nvPr>
        </p:nvSpPr>
        <p:spPr/>
        <p:txBody>
          <a:bodyPr/>
          <a:lstStyle/>
          <a:p>
            <a:endParaRPr lang="zh-TW" altLang="en-US">
              <a:solidFill>
                <a:srgbClr val="212745"/>
              </a:solidFill>
            </a:endParaRPr>
          </a:p>
        </p:txBody>
      </p:sp>
      <p:sp>
        <p:nvSpPr>
          <p:cNvPr id="6" name="投影片編號版面配置區 5"/>
          <p:cNvSpPr>
            <a:spLocks noGrp="1"/>
          </p:cNvSpPr>
          <p:nvPr>
            <p:ph type="sldNum" sz="quarter" idx="12"/>
          </p:nvPr>
        </p:nvSpPr>
        <p:spPr/>
        <p:txBody>
          <a:body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96219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t>2013/10/4</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41835894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23219297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53134575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37110956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79254818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25472347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48050101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40530665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382805780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104888651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08694220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F8F2E4-A1D3-4004-BFB5-4C9D42E3E12F}" type="datetimeFigureOut">
              <a:rPr lang="zh-TW" altLang="en-US" smtClean="0">
                <a:solidFill>
                  <a:srgbClr val="212745"/>
                </a:solidFill>
              </a:rPr>
              <a:pPr/>
              <a:t>2013/10/4</a:t>
            </a:fld>
            <a:endParaRPr lang="zh-TW" altLang="en-US">
              <a:solidFill>
                <a:srgbClr val="212745"/>
              </a:solidFill>
            </a:endParaRPr>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solidFill>
                <a:srgbClr val="212745"/>
              </a:solidFill>
            </a:endParaRPr>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50F3450-A58E-414E-B807-1CF42DBE9449}" type="slidenum">
              <a:rPr lang="zh-TW" altLang="en-US" smtClean="0"/>
              <a:pPr/>
              <a:t>‹#›</a:t>
            </a:fld>
            <a:endParaRPr lang="zh-TW" altLang="en-US"/>
          </a:p>
        </p:txBody>
      </p:sp>
    </p:spTree>
    <p:extLst>
      <p:ext uri="{BB962C8B-B14F-4D97-AF65-F5344CB8AC3E}">
        <p14:creationId xmlns:p14="http://schemas.microsoft.com/office/powerpoint/2010/main" val="208694220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hyperlink" Target="http://cissnet.edu.tw/safely/" TargetMode="External"/><Relationship Id="rId7" Type="http://schemas.openxmlformats.org/officeDocument/2006/relationships/hyperlink" Target="http://www.laws.taipei.gov.tw/lawsystem/" TargetMode="External"/><Relationship Id="rId2" Type="http://schemas.openxmlformats.org/officeDocument/2006/relationships/hyperlink" Target="http://www.hmjh.tp.edu.tw/modules/tadnews/index.php?nsn=471" TargetMode="External"/><Relationship Id="rId1" Type="http://schemas.openxmlformats.org/officeDocument/2006/relationships/slideLayout" Target="../slideLayouts/slideLayout1.xml"/><Relationship Id="rId6" Type="http://schemas.openxmlformats.org/officeDocument/2006/relationships/hyperlink" Target="http://etweb.tp.edu.tw/iti" TargetMode="External"/><Relationship Id="rId5" Type="http://schemas.openxmlformats.org/officeDocument/2006/relationships/hyperlink" Target="http://www.hmjh.tp.edu.tw/modules/tadnews/index.php?nsn=475" TargetMode="External"/><Relationship Id="rId4" Type="http://schemas.openxmlformats.org/officeDocument/2006/relationships/hyperlink" Target="http://www.hmjh.tp.edu.tw/modules/tadnews/index.php?nsn=52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moesecurity.tp.edu.tw/" TargetMode="External"/><Relationship Id="rId2" Type="http://schemas.openxmlformats.org/officeDocument/2006/relationships/hyperlink" Target="https://isafe.moe.edu.tw/" TargetMode="External"/><Relationship Id="rId1" Type="http://schemas.openxmlformats.org/officeDocument/2006/relationships/slideLayout" Target="../slideLayouts/slideLayout1.xml"/><Relationship Id="rId5" Type="http://schemas.openxmlformats.org/officeDocument/2006/relationships/hyperlink" Target="http://ile.tp.edu.tw/" TargetMode="External"/><Relationship Id="rId4" Type="http://schemas.openxmlformats.org/officeDocument/2006/relationships/hyperlink" Target="http://eteacher.edu.t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ups.moe.edu.tw/" TargetMode="Externa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sp>
        <p:nvSpPr>
          <p:cNvPr id="2" name="標題 1"/>
          <p:cNvSpPr>
            <a:spLocks noGrp="1"/>
          </p:cNvSpPr>
          <p:nvPr>
            <p:ph type="ctrTitle"/>
          </p:nvPr>
        </p:nvSpPr>
        <p:spPr>
          <a:xfrm>
            <a:off x="467544" y="1412776"/>
            <a:ext cx="8229600" cy="2283110"/>
          </a:xfrm>
        </p:spPr>
        <p:txBody>
          <a:bodyPr>
            <a:noAutofit/>
          </a:bodyPr>
          <a:lstStyle/>
          <a:p>
            <a:r>
              <a:rPr lang="en-US" altLang="zh-TW" sz="4400" dirty="0" smtClean="0">
                <a:latin typeface="Baskerville Old Face" pitchFamily="18" charset="0"/>
                <a:ea typeface="MS UI Gothic" pitchFamily="34" charset="-128"/>
              </a:rPr>
              <a:t>102</a:t>
            </a:r>
            <a:r>
              <a:rPr lang="zh-TW" altLang="en-US" sz="4400" dirty="0" smtClean="0">
                <a:latin typeface="華康中黑體" pitchFamily="49" charset="-120"/>
                <a:ea typeface="華康中黑體" pitchFamily="49" charset="-120"/>
              </a:rPr>
              <a:t>學</a:t>
            </a:r>
            <a:r>
              <a:rPr lang="zh-TW" altLang="zh-TW" sz="4400" dirty="0" smtClean="0">
                <a:latin typeface="華康中黑體" pitchFamily="49" charset="-120"/>
                <a:ea typeface="華康中黑體" pitchFamily="49" charset="-120"/>
              </a:rPr>
              <a:t>年</a:t>
            </a:r>
            <a:r>
              <a:rPr lang="zh-TW" altLang="en-US" sz="4400" dirty="0" smtClean="0">
                <a:latin typeface="華康中黑體" pitchFamily="49" charset="-120"/>
                <a:ea typeface="華康中黑體" pitchFamily="49" charset="-120"/>
              </a:rPr>
              <a:t> 第</a:t>
            </a:r>
            <a:r>
              <a:rPr lang="en-US" altLang="zh-TW" sz="4400" dirty="0" smtClean="0">
                <a:latin typeface="華康中黑體" pitchFamily="49" charset="-120"/>
                <a:ea typeface="華康中黑體" pitchFamily="49" charset="-120"/>
              </a:rPr>
              <a:t>1</a:t>
            </a:r>
            <a:r>
              <a:rPr lang="zh-TW" altLang="en-US" sz="4400" dirty="0" smtClean="0">
                <a:latin typeface="華康中黑體" pitchFamily="49" charset="-120"/>
                <a:ea typeface="華康中黑體" pitchFamily="49" charset="-120"/>
              </a:rPr>
              <a:t>學期 </a:t>
            </a:r>
            <a:r>
              <a:rPr lang="en-US" altLang="zh-TW" sz="4400" dirty="0" smtClean="0">
                <a:latin typeface="華康中黑體" pitchFamily="49" charset="-120"/>
                <a:ea typeface="華康中黑體" pitchFamily="49" charset="-120"/>
              </a:rPr>
              <a:t/>
            </a:r>
            <a:br>
              <a:rPr lang="en-US" altLang="zh-TW" sz="4400" dirty="0" smtClean="0">
                <a:latin typeface="華康中黑體" pitchFamily="49" charset="-120"/>
                <a:ea typeface="華康中黑體" pitchFamily="49" charset="-120"/>
              </a:rPr>
            </a:br>
            <a:r>
              <a:rPr lang="en-US" altLang="zh-TW" sz="4400" dirty="0" smtClean="0">
                <a:latin typeface="Baskerville Old Face" pitchFamily="18" charset="0"/>
                <a:ea typeface="華康中黑體" pitchFamily="49" charset="-120"/>
              </a:rPr>
              <a:t>10</a:t>
            </a:r>
            <a:r>
              <a:rPr lang="zh-TW" altLang="zh-TW" sz="4400" dirty="0" smtClean="0">
                <a:latin typeface="華康中黑體" pitchFamily="49" charset="-120"/>
                <a:ea typeface="華康中黑體" pitchFamily="49" charset="-120"/>
              </a:rPr>
              <a:t>月份</a:t>
            </a:r>
            <a:r>
              <a:rPr lang="zh-TW" altLang="zh-TW" sz="4400" dirty="0">
                <a:latin typeface="華康中黑體" pitchFamily="49" charset="-120"/>
                <a:ea typeface="華康中黑體" pitchFamily="49" charset="-120"/>
              </a:rPr>
              <a:t>導師</a:t>
            </a:r>
            <a:r>
              <a:rPr lang="zh-TW" altLang="zh-TW" sz="4400" dirty="0" smtClean="0">
                <a:latin typeface="華康中黑體" pitchFamily="49" charset="-120"/>
                <a:ea typeface="華康中黑體" pitchFamily="49" charset="-120"/>
              </a:rPr>
              <a:t>會議</a:t>
            </a:r>
            <a:r>
              <a:rPr lang="zh-TW" altLang="zh-TW" sz="4400" dirty="0">
                <a:latin typeface="華康中黑體" pitchFamily="49" charset="-120"/>
                <a:ea typeface="華康中黑體" pitchFamily="49" charset="-120"/>
              </a:rPr>
              <a:t/>
            </a:r>
            <a:br>
              <a:rPr lang="zh-TW" altLang="zh-TW" sz="4400" dirty="0">
                <a:latin typeface="華康中黑體" pitchFamily="49" charset="-120"/>
                <a:ea typeface="華康中黑體" pitchFamily="49" charset="-120"/>
              </a:rPr>
            </a:br>
            <a:endParaRPr lang="zh-TW" altLang="en-US" sz="4400" dirty="0">
              <a:latin typeface="華康中黑體" pitchFamily="49" charset="-120"/>
              <a:ea typeface="華康中黑體" pitchFamily="49" charset="-120"/>
            </a:endParaRPr>
          </a:p>
        </p:txBody>
      </p:sp>
    </p:spTree>
    <p:extLst>
      <p:ext uri="{BB962C8B-B14F-4D97-AF65-F5344CB8AC3E}">
        <p14:creationId xmlns:p14="http://schemas.microsoft.com/office/powerpoint/2010/main" val="152498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nodePh="1">
                                  <p:stCondLst>
                                    <p:cond delay="0"/>
                                  </p:stCondLst>
                                  <p:endCondLst>
                                    <p:cond evt="begin" delay="0">
                                      <p:tn val="5"/>
                                    </p:cond>
                                  </p:end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8021"/>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solidFill>
                  <a:prstClr val="white"/>
                </a:solidFill>
                <a:latin typeface="華康中黑體" pitchFamily="49" charset="-120"/>
                <a:ea typeface="華康中黑體" pitchFamily="49" charset="-120"/>
              </a:rPr>
              <a:t>資訊組</a:t>
            </a:r>
            <a:endParaRPr lang="zh-TW" altLang="en-US" sz="4800" dirty="0">
              <a:solidFill>
                <a:prstClr val="white"/>
              </a:solidFill>
              <a:latin typeface="華康中黑體" pitchFamily="49" charset="-120"/>
              <a:ea typeface="華康中黑體" pitchFamily="49" charset="-120"/>
            </a:endParaRPr>
          </a:p>
        </p:txBody>
      </p:sp>
      <p:sp>
        <p:nvSpPr>
          <p:cNvPr id="5" name="副標題 4"/>
          <p:cNvSpPr>
            <a:spLocks noGrp="1"/>
          </p:cNvSpPr>
          <p:nvPr>
            <p:ph type="subTitle" idx="1"/>
          </p:nvPr>
        </p:nvSpPr>
        <p:spPr>
          <a:xfrm>
            <a:off x="107504" y="1844824"/>
            <a:ext cx="8928992" cy="4824536"/>
          </a:xfrm>
        </p:spPr>
        <p:txBody>
          <a:bodyPr>
            <a:normAutofit fontScale="92500" lnSpcReduction="10000"/>
          </a:bodyPr>
          <a:lstStyle/>
          <a:p>
            <a:endParaRPr lang="zh-TW" altLang="zh-TW" sz="1800" dirty="0"/>
          </a:p>
          <a:p>
            <a:pPr algn="l"/>
            <a:r>
              <a:rPr lang="zh-TW" altLang="zh-TW" sz="2500" dirty="0">
                <a:solidFill>
                  <a:srgbClr val="FF0000"/>
                </a:solidFill>
                <a:latin typeface="華康楷書體W5" pitchFamily="65" charset="-120"/>
                <a:ea typeface="華康楷書體W5" pitchFamily="65" charset="-120"/>
              </a:rPr>
              <a:t>已完成事項</a:t>
            </a:r>
          </a:p>
          <a:p>
            <a:pPr algn="l"/>
            <a:r>
              <a:rPr lang="en-US" altLang="zh-TW" sz="1800" dirty="0">
                <a:latin typeface="華康楷書體W5" pitchFamily="65" charset="-120"/>
                <a:ea typeface="華康楷書體W5" pitchFamily="65" charset="-120"/>
              </a:rPr>
              <a:t>1.</a:t>
            </a:r>
            <a:r>
              <a:rPr lang="zh-TW" altLang="zh-TW" sz="1800" dirty="0">
                <a:latin typeface="華康楷書體W5" pitchFamily="65" charset="-120"/>
                <a:ea typeface="華康楷書體W5" pitchFamily="65" charset="-120"/>
              </a:rPr>
              <a:t>各導師辦公室，國文科</a:t>
            </a:r>
            <a:r>
              <a:rPr lang="en-US" altLang="zh-TW" sz="1800" dirty="0">
                <a:latin typeface="華康楷書體W5" pitchFamily="65" charset="-120"/>
                <a:ea typeface="華康楷書體W5" pitchFamily="65" charset="-120"/>
              </a:rPr>
              <a:t> Google Drive </a:t>
            </a:r>
            <a:r>
              <a:rPr lang="zh-TW" altLang="zh-TW" sz="1800" dirty="0">
                <a:latin typeface="華康楷書體W5" pitchFamily="65" charset="-120"/>
                <a:ea typeface="華康楷書體W5" pitchFamily="65" charset="-120"/>
              </a:rPr>
              <a:t>設定</a:t>
            </a:r>
            <a:r>
              <a:rPr lang="zh-TW" altLang="zh-TW" sz="1800" dirty="0" smtClean="0">
                <a:latin typeface="華康楷書體W5" pitchFamily="65" charset="-120"/>
                <a:ea typeface="華康楷書體W5" pitchFamily="65" charset="-120"/>
              </a:rPr>
              <a:t>。</a:t>
            </a:r>
            <a:endParaRPr lang="en-US" altLang="zh-TW" sz="1800" dirty="0" smtClean="0">
              <a:latin typeface="華康楷書體W5" pitchFamily="65" charset="-120"/>
              <a:ea typeface="華康楷書體W5" pitchFamily="65" charset="-120"/>
            </a:endParaRPr>
          </a:p>
          <a:p>
            <a:pPr algn="l"/>
            <a:endParaRPr lang="zh-TW" altLang="zh-TW" sz="1800" dirty="0">
              <a:latin typeface="華康楷書體W5" pitchFamily="65" charset="-120"/>
              <a:ea typeface="華康楷書體W5" pitchFamily="65" charset="-120"/>
            </a:endParaRPr>
          </a:p>
          <a:p>
            <a:pPr algn="l"/>
            <a:r>
              <a:rPr lang="en-US" altLang="zh-TW" sz="1800" dirty="0">
                <a:latin typeface="華康楷書體W5" pitchFamily="65" charset="-120"/>
                <a:ea typeface="華康楷書體W5" pitchFamily="65" charset="-120"/>
              </a:rPr>
              <a:t>2.</a:t>
            </a:r>
            <a:r>
              <a:rPr lang="zh-TW" altLang="zh-TW" sz="1800" dirty="0">
                <a:latin typeface="華康楷書體W5" pitchFamily="65" charset="-120"/>
                <a:ea typeface="華康楷書體W5" pitchFamily="65" charset="-120"/>
              </a:rPr>
              <a:t>設備組舊電腦教室</a:t>
            </a:r>
            <a:r>
              <a:rPr lang="en-US" altLang="zh-TW" sz="1800" dirty="0">
                <a:latin typeface="華康楷書體W5" pitchFamily="65" charset="-120"/>
                <a:ea typeface="華康楷書體W5" pitchFamily="65" charset="-120"/>
              </a:rPr>
              <a:t> Dell 755 </a:t>
            </a:r>
            <a:r>
              <a:rPr lang="zh-TW" altLang="zh-TW" sz="1800" dirty="0">
                <a:latin typeface="華康楷書體W5" pitchFamily="65" charset="-120"/>
                <a:ea typeface="華康楷書體W5" pitchFamily="65" charset="-120"/>
              </a:rPr>
              <a:t>硬碟整理</a:t>
            </a:r>
            <a:r>
              <a:rPr lang="en-US" altLang="zh-TW" sz="1800" dirty="0">
                <a:latin typeface="華康楷書體W5" pitchFamily="65" charset="-120"/>
                <a:ea typeface="華康楷書體W5" pitchFamily="65" charset="-120"/>
              </a:rPr>
              <a:t>7</a:t>
            </a:r>
            <a:r>
              <a:rPr lang="zh-TW" altLang="zh-TW" sz="1800" dirty="0">
                <a:latin typeface="華康楷書體W5" pitchFamily="65" charset="-120"/>
                <a:ea typeface="華康楷書體W5" pitchFamily="65" charset="-120"/>
              </a:rPr>
              <a:t>顆</a:t>
            </a:r>
            <a:r>
              <a:rPr lang="zh-TW" altLang="zh-TW" sz="1800" dirty="0" smtClean="0">
                <a:latin typeface="華康楷書體W5" pitchFamily="65" charset="-120"/>
                <a:ea typeface="華康楷書體W5" pitchFamily="65" charset="-120"/>
              </a:rPr>
              <a:t>。</a:t>
            </a:r>
            <a:endParaRPr lang="en-US" altLang="zh-TW" sz="1800" dirty="0" smtClean="0">
              <a:latin typeface="華康楷書體W5" pitchFamily="65" charset="-120"/>
              <a:ea typeface="華康楷書體W5" pitchFamily="65" charset="-120"/>
            </a:endParaRPr>
          </a:p>
          <a:p>
            <a:pPr algn="l"/>
            <a:endParaRPr lang="zh-TW" altLang="zh-TW" sz="1800" dirty="0">
              <a:latin typeface="華康楷書體W5" pitchFamily="65" charset="-120"/>
              <a:ea typeface="華康楷書體W5" pitchFamily="65" charset="-120"/>
            </a:endParaRPr>
          </a:p>
          <a:p>
            <a:pPr algn="l"/>
            <a:r>
              <a:rPr lang="en-US" altLang="zh-TW" sz="1800" dirty="0">
                <a:latin typeface="華康楷書體W5" pitchFamily="65" charset="-120"/>
                <a:ea typeface="華康楷書體W5" pitchFamily="65" charset="-120"/>
              </a:rPr>
              <a:t>3.</a:t>
            </a:r>
            <a:r>
              <a:rPr lang="zh-TW" altLang="zh-TW" sz="1800" dirty="0">
                <a:latin typeface="華康楷書體W5" pitchFamily="65" charset="-120"/>
                <a:ea typeface="華康楷書體W5" pitchFamily="65" charset="-120"/>
              </a:rPr>
              <a:t>追蹤評鑑網頁持續更新</a:t>
            </a:r>
            <a:r>
              <a:rPr lang="zh-TW" altLang="zh-TW" sz="1800" dirty="0" smtClean="0">
                <a:latin typeface="華康楷書體W5" pitchFamily="65" charset="-120"/>
                <a:ea typeface="華康楷書體W5" pitchFamily="65" charset="-120"/>
              </a:rPr>
              <a:t>。</a:t>
            </a:r>
            <a:endParaRPr lang="en-US" altLang="zh-TW" sz="1800" dirty="0" smtClean="0">
              <a:latin typeface="華康楷書體W5" pitchFamily="65" charset="-120"/>
              <a:ea typeface="華康楷書體W5" pitchFamily="65" charset="-120"/>
            </a:endParaRPr>
          </a:p>
          <a:p>
            <a:pPr algn="l"/>
            <a:endParaRPr lang="zh-TW" altLang="zh-TW" sz="1800" dirty="0">
              <a:latin typeface="華康楷書體W5" pitchFamily="65" charset="-120"/>
              <a:ea typeface="華康楷書體W5" pitchFamily="65" charset="-120"/>
            </a:endParaRPr>
          </a:p>
          <a:p>
            <a:pPr algn="l"/>
            <a:r>
              <a:rPr lang="en-US" altLang="zh-TW" sz="1800" dirty="0">
                <a:latin typeface="華康楷書體W5" pitchFamily="65" charset="-120"/>
                <a:ea typeface="華康楷書體W5" pitchFamily="65" charset="-120"/>
              </a:rPr>
              <a:t>4.102</a:t>
            </a:r>
            <a:r>
              <a:rPr lang="zh-TW" altLang="zh-TW" sz="1800" dirty="0">
                <a:latin typeface="華康楷書體W5" pitchFamily="65" charset="-120"/>
                <a:ea typeface="華康楷書體W5" pitchFamily="65" charset="-120"/>
              </a:rPr>
              <a:t>年電腦設備採購驗收完成，感謝總務處、會計室</a:t>
            </a:r>
            <a:r>
              <a:rPr lang="zh-TW" altLang="zh-TW" sz="1800" dirty="0" smtClean="0">
                <a:latin typeface="華康楷書體W5" pitchFamily="65" charset="-120"/>
                <a:ea typeface="華康楷書體W5" pitchFamily="65" charset="-120"/>
              </a:rPr>
              <a:t>。</a:t>
            </a:r>
            <a:endParaRPr lang="en-US" altLang="zh-TW" sz="1800" dirty="0" smtClean="0">
              <a:latin typeface="華康楷書體W5" pitchFamily="65" charset="-120"/>
              <a:ea typeface="華康楷書體W5" pitchFamily="65" charset="-120"/>
            </a:endParaRPr>
          </a:p>
          <a:p>
            <a:pPr algn="l"/>
            <a:endParaRPr lang="zh-TW" altLang="zh-TW" sz="1800" dirty="0">
              <a:latin typeface="華康楷書體W5" pitchFamily="65" charset="-120"/>
              <a:ea typeface="華康楷書體W5" pitchFamily="65" charset="-120"/>
            </a:endParaRPr>
          </a:p>
          <a:p>
            <a:pPr algn="l"/>
            <a:r>
              <a:rPr lang="en-US" altLang="zh-TW" sz="1800" dirty="0">
                <a:latin typeface="華康楷書體W5" pitchFamily="65" charset="-120"/>
                <a:ea typeface="華康楷書體W5" pitchFamily="65" charset="-120"/>
              </a:rPr>
              <a:t>5.</a:t>
            </a:r>
            <a:r>
              <a:rPr lang="zh-TW" altLang="zh-TW" sz="1800" dirty="0">
                <a:latin typeface="華康楷書體W5" pitchFamily="65" charset="-120"/>
                <a:ea typeface="華康楷書體W5" pitchFamily="65" charset="-120"/>
              </a:rPr>
              <a:t>科學樓各點網路確認完成</a:t>
            </a:r>
            <a:r>
              <a:rPr lang="zh-TW" altLang="zh-TW" sz="1800" dirty="0" smtClean="0">
                <a:latin typeface="華康楷書體W5" pitchFamily="65" charset="-120"/>
                <a:ea typeface="華康楷書體W5" pitchFamily="65" charset="-120"/>
              </a:rPr>
              <a:t>。</a:t>
            </a:r>
            <a:endParaRPr lang="en-US" altLang="zh-TW" sz="1800" dirty="0" smtClean="0">
              <a:latin typeface="華康楷書體W5" pitchFamily="65" charset="-120"/>
              <a:ea typeface="華康楷書體W5" pitchFamily="65" charset="-120"/>
            </a:endParaRPr>
          </a:p>
          <a:p>
            <a:pPr algn="l"/>
            <a:endParaRPr lang="zh-TW" altLang="zh-TW" sz="1800" dirty="0">
              <a:latin typeface="華康楷書體W5" pitchFamily="65" charset="-120"/>
              <a:ea typeface="華康楷書體W5" pitchFamily="65" charset="-120"/>
            </a:endParaRPr>
          </a:p>
          <a:p>
            <a:pPr algn="l"/>
            <a:r>
              <a:rPr lang="en-US" altLang="zh-TW" sz="1800" dirty="0">
                <a:latin typeface="華康楷書體W5" pitchFamily="65" charset="-120"/>
                <a:ea typeface="華康楷書體W5" pitchFamily="65" charset="-120"/>
              </a:rPr>
              <a:t>6.</a:t>
            </a:r>
            <a:r>
              <a:rPr lang="zh-TW" altLang="zh-TW" sz="1800" dirty="0">
                <a:latin typeface="華康楷書體W5" pitchFamily="65" charset="-120"/>
                <a:ea typeface="華康楷書體W5" pitchFamily="65" charset="-120"/>
              </a:rPr>
              <a:t>人事室、文書組印表機</a:t>
            </a:r>
            <a:r>
              <a:rPr lang="zh-TW" altLang="zh-TW" sz="1800" dirty="0" smtClean="0">
                <a:latin typeface="華康楷書體W5" pitchFamily="65" charset="-120"/>
                <a:ea typeface="華康楷書體W5" pitchFamily="65" charset="-120"/>
              </a:rPr>
              <a:t>。</a:t>
            </a:r>
            <a:endParaRPr lang="en-US" altLang="zh-TW" sz="1800" dirty="0" smtClean="0">
              <a:latin typeface="華康楷書體W5" pitchFamily="65" charset="-120"/>
              <a:ea typeface="華康楷書體W5" pitchFamily="65" charset="-120"/>
            </a:endParaRPr>
          </a:p>
          <a:p>
            <a:pPr algn="l"/>
            <a:endParaRPr lang="zh-TW" altLang="zh-TW" sz="1800" dirty="0">
              <a:latin typeface="華康楷書體W5" pitchFamily="65" charset="-120"/>
              <a:ea typeface="華康楷書體W5" pitchFamily="65" charset="-120"/>
            </a:endParaRPr>
          </a:p>
          <a:p>
            <a:pPr algn="l"/>
            <a:r>
              <a:rPr lang="en-US" altLang="zh-TW" sz="1800" dirty="0">
                <a:latin typeface="華康楷書體W5" pitchFamily="65" charset="-120"/>
                <a:ea typeface="華康楷書體W5" pitchFamily="65" charset="-120"/>
              </a:rPr>
              <a:t>7.</a:t>
            </a:r>
            <a:r>
              <a:rPr lang="zh-TW" altLang="zh-TW" sz="1800" dirty="0">
                <a:latin typeface="華康楷書體W5" pitchFamily="65" charset="-120"/>
                <a:ea typeface="華康楷書體W5" pitchFamily="65" charset="-120"/>
              </a:rPr>
              <a:t>學校日網頁</a:t>
            </a:r>
            <a:endParaRPr lang="zh-TW" altLang="en-US" sz="1800" dirty="0">
              <a:latin typeface="華康楷書體W5" pitchFamily="65" charset="-120"/>
              <a:ea typeface="華康楷書體W5" pitchFamily="65"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prstClr val="white"/>
                </a:solidFill>
                <a:latin typeface="華康粗黑體" pitchFamily="49" charset="-120"/>
                <a:ea typeface="華康粗黑體" pitchFamily="49" charset="-120"/>
              </a:rPr>
              <a:t>業務工作</a:t>
            </a:r>
            <a:endParaRPr lang="zh-TW" altLang="zh-TW" dirty="0">
              <a:solidFill>
                <a:prstClr val="white"/>
              </a:solidFill>
              <a:latin typeface="華康粗黑體" pitchFamily="49" charset="-120"/>
              <a:ea typeface="華康粗黑體" pitchFamily="49" charset="-120"/>
            </a:endParaRPr>
          </a:p>
        </p:txBody>
      </p:sp>
    </p:spTree>
    <p:extLst>
      <p:ext uri="{BB962C8B-B14F-4D97-AF65-F5344CB8AC3E}">
        <p14:creationId xmlns:p14="http://schemas.microsoft.com/office/powerpoint/2010/main" val="2768627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88640"/>
            <a:ext cx="9144000"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0" y="0"/>
            <a:ext cx="91440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副標題 1"/>
          <p:cNvSpPr>
            <a:spLocks noGrp="1"/>
          </p:cNvSpPr>
          <p:nvPr>
            <p:ph type="subTitle" idx="1"/>
          </p:nvPr>
        </p:nvSpPr>
        <p:spPr>
          <a:xfrm>
            <a:off x="107504" y="620688"/>
            <a:ext cx="8712968" cy="5544616"/>
          </a:xfrm>
        </p:spPr>
        <p:txBody>
          <a:bodyPr>
            <a:normAutofit/>
          </a:bodyPr>
          <a:lstStyle/>
          <a:p>
            <a:pPr algn="l"/>
            <a:r>
              <a:rPr lang="zh-TW" altLang="zh-TW" sz="2300" dirty="0">
                <a:solidFill>
                  <a:srgbClr val="FF0000"/>
                </a:solidFill>
                <a:latin typeface="華康標楷體" pitchFamily="65" charset="-120"/>
                <a:ea typeface="華康標楷體" pitchFamily="65" charset="-120"/>
              </a:rPr>
              <a:t>待辦、宣導事項</a:t>
            </a:r>
          </a:p>
          <a:p>
            <a:pPr algn="l"/>
            <a:r>
              <a:rPr lang="en-US" altLang="zh-TW" sz="1700" dirty="0">
                <a:latin typeface="華康標楷體" pitchFamily="65" charset="-120"/>
                <a:ea typeface="華康標楷體" pitchFamily="65" charset="-120"/>
              </a:rPr>
              <a:t>1.</a:t>
            </a:r>
            <a:r>
              <a:rPr lang="zh-TW" altLang="zh-TW" sz="1700" dirty="0">
                <a:latin typeface="華康標楷體" pitchFamily="65" charset="-120"/>
                <a:ea typeface="華康標楷體" pitchFamily="65" charset="-120"/>
              </a:rPr>
              <a:t>自由軟體</a:t>
            </a:r>
            <a:r>
              <a:rPr lang="en-US" altLang="zh-TW" sz="1700" dirty="0">
                <a:latin typeface="華康標楷體" pitchFamily="65" charset="-120"/>
                <a:ea typeface="華康標楷體" pitchFamily="65" charset="-120"/>
              </a:rPr>
              <a:t>Scratch</a:t>
            </a:r>
            <a:r>
              <a:rPr lang="zh-TW" altLang="zh-TW" sz="1700" dirty="0">
                <a:latin typeface="華康標楷體" pitchFamily="65" charset="-120"/>
                <a:ea typeface="華康標楷體" pitchFamily="65" charset="-120"/>
              </a:rPr>
              <a:t>教學應用與學生程式設計創作競賽，請有興趣的老師及同學參加。</a:t>
            </a:r>
          </a:p>
          <a:p>
            <a:pPr algn="l"/>
            <a:r>
              <a:rPr lang="zh-TW" altLang="zh-TW" sz="1700" dirty="0">
                <a:latin typeface="華康標楷體" pitchFamily="65" charset="-120"/>
                <a:ea typeface="華康標楷體" pitchFamily="65" charset="-120"/>
              </a:rPr>
              <a:t>詳請參閱學校網站</a:t>
            </a:r>
            <a:r>
              <a:rPr lang="en-US" altLang="zh-TW" sz="1700" dirty="0">
                <a:latin typeface="華康標楷體" pitchFamily="65" charset="-120"/>
                <a:ea typeface="華康標楷體" pitchFamily="65" charset="-120"/>
              </a:rPr>
              <a:t>\</a:t>
            </a:r>
            <a:r>
              <a:rPr lang="zh-TW" altLang="zh-TW" sz="1700" dirty="0">
                <a:latin typeface="華康標楷體" pitchFamily="65" charset="-120"/>
                <a:ea typeface="華康標楷體" pitchFamily="65" charset="-120"/>
              </a:rPr>
              <a:t>新聞公告</a:t>
            </a:r>
            <a:r>
              <a:rPr lang="en-US" altLang="zh-TW" sz="1700" dirty="0">
                <a:latin typeface="華康標楷體" pitchFamily="65" charset="-120"/>
                <a:ea typeface="華康標楷體" pitchFamily="65" charset="-120"/>
              </a:rPr>
              <a:t>\</a:t>
            </a:r>
            <a:r>
              <a:rPr lang="zh-TW" altLang="zh-TW" sz="1700" dirty="0">
                <a:latin typeface="華康標楷體" pitchFamily="65" charset="-120"/>
                <a:ea typeface="華康標楷體" pitchFamily="65" charset="-120"/>
              </a:rPr>
              <a:t>競賽活動 </a:t>
            </a:r>
            <a:r>
              <a:rPr lang="en-US" altLang="zh-TW" sz="1700" u="sng" dirty="0">
                <a:latin typeface="華康標楷體" pitchFamily="65" charset="-120"/>
                <a:ea typeface="華康標楷體" pitchFamily="65" charset="-120"/>
                <a:hlinkClick r:id="rId2"/>
              </a:rPr>
              <a:t>http://www.hmjh.tp.edu.tw/modules/tadnews/index.php?nsn=471</a:t>
            </a:r>
            <a:r>
              <a:rPr lang="zh-TW" altLang="zh-TW" sz="1700" dirty="0">
                <a:latin typeface="華康標楷體" pitchFamily="65" charset="-120"/>
                <a:ea typeface="華康標楷體" pitchFamily="65" charset="-120"/>
              </a:rPr>
              <a:t>。</a:t>
            </a:r>
          </a:p>
          <a:p>
            <a:pPr algn="l"/>
            <a:r>
              <a:rPr lang="en-US" altLang="zh-TW" sz="1700" dirty="0">
                <a:latin typeface="華康標楷體" pitchFamily="65" charset="-120"/>
                <a:ea typeface="華康標楷體" pitchFamily="65" charset="-120"/>
              </a:rPr>
              <a:t>2.102</a:t>
            </a:r>
            <a:r>
              <a:rPr lang="zh-TW" altLang="zh-TW" sz="1700" dirty="0">
                <a:latin typeface="華康標楷體" pitchFamily="65" charset="-120"/>
                <a:ea typeface="華康標楷體" pitchFamily="65" charset="-120"/>
              </a:rPr>
              <a:t>學年度資安防護學園</a:t>
            </a:r>
            <a:r>
              <a:rPr lang="en-US" altLang="zh-TW" sz="1700" dirty="0">
                <a:latin typeface="華康標楷體" pitchFamily="65" charset="-120"/>
                <a:ea typeface="華康標楷體" pitchFamily="65" charset="-120"/>
              </a:rPr>
              <a:t>-</a:t>
            </a:r>
            <a:r>
              <a:rPr lang="zh-TW" altLang="zh-TW" sz="1700" dirty="0">
                <a:latin typeface="華康標楷體" pitchFamily="65" charset="-120"/>
                <a:ea typeface="華康標楷體" pitchFamily="65" charset="-120"/>
              </a:rPr>
              <a:t>網路小鐵人錦標賽</a:t>
            </a:r>
            <a:r>
              <a:rPr lang="en-US" altLang="zh-TW" sz="1700" dirty="0">
                <a:latin typeface="華康標楷體" pitchFamily="65" charset="-120"/>
                <a:ea typeface="華康標楷體" pitchFamily="65" charset="-120"/>
              </a:rPr>
              <a:t>-</a:t>
            </a:r>
            <a:r>
              <a:rPr lang="zh-TW" altLang="zh-TW" sz="1700" dirty="0">
                <a:latin typeface="華康標楷體" pitchFamily="65" charset="-120"/>
                <a:ea typeface="華康標楷體" pitchFamily="65" charset="-120"/>
              </a:rPr>
              <a:t>請導師鼓勵同學參與</a:t>
            </a:r>
            <a:r>
              <a:rPr lang="en-US" altLang="zh-TW" sz="1700" dirty="0">
                <a:latin typeface="華康標楷體" pitchFamily="65" charset="-120"/>
                <a:ea typeface="華康標楷體" pitchFamily="65" charset="-120"/>
              </a:rPr>
              <a:t>(</a:t>
            </a:r>
            <a:r>
              <a:rPr lang="zh-TW" altLang="zh-TW" sz="1700" dirty="0">
                <a:latin typeface="華康標楷體" pitchFamily="65" charset="-120"/>
                <a:ea typeface="華康標楷體" pitchFamily="65" charset="-120"/>
              </a:rPr>
              <a:t>七年級已請電腦教師於課堂上進行</a:t>
            </a:r>
            <a:r>
              <a:rPr lang="en-US" altLang="zh-TW" sz="1700" dirty="0">
                <a:latin typeface="華康標楷體" pitchFamily="65" charset="-120"/>
                <a:ea typeface="華康標楷體" pitchFamily="65" charset="-120"/>
              </a:rPr>
              <a:t>)</a:t>
            </a:r>
            <a:r>
              <a:rPr lang="zh-TW" altLang="zh-TW" sz="1700" dirty="0">
                <a:latin typeface="華康標楷體" pitchFamily="65" charset="-120"/>
                <a:ea typeface="華康標楷體" pitchFamily="65" charset="-120"/>
              </a:rPr>
              <a:t>。</a:t>
            </a:r>
            <a:r>
              <a:rPr lang="en-US" altLang="zh-TW" sz="1700" u="sng" dirty="0">
                <a:latin typeface="華康標楷體" pitchFamily="65" charset="-120"/>
                <a:ea typeface="華康標楷體" pitchFamily="65" charset="-120"/>
                <a:hlinkClick r:id="rId3"/>
              </a:rPr>
              <a:t>http://cissnet.edu.tw/safely/</a:t>
            </a:r>
            <a:endParaRPr lang="zh-TW" altLang="zh-TW" sz="1700" dirty="0">
              <a:latin typeface="華康標楷體" pitchFamily="65" charset="-120"/>
              <a:ea typeface="華康標楷體" pitchFamily="65" charset="-120"/>
            </a:endParaRPr>
          </a:p>
          <a:p>
            <a:pPr algn="l"/>
            <a:r>
              <a:rPr lang="en-US" altLang="zh-TW" sz="1700" dirty="0">
                <a:latin typeface="華康標楷體" pitchFamily="65" charset="-120"/>
                <a:ea typeface="華康標楷體" pitchFamily="65" charset="-120"/>
              </a:rPr>
              <a:t>3.</a:t>
            </a:r>
            <a:r>
              <a:rPr lang="zh-TW" altLang="zh-TW" sz="1700" dirty="0">
                <a:latin typeface="華康標楷體" pitchFamily="65" charset="-120"/>
                <a:ea typeface="華康標楷體" pitchFamily="65" charset="-120"/>
              </a:rPr>
              <a:t>轉知教育部「行動裝置資通安全注意事項」。相關資料請上網：</a:t>
            </a:r>
            <a:r>
              <a:rPr lang="en-US" altLang="zh-TW" sz="1700" u="sng" dirty="0">
                <a:latin typeface="華康標楷體" pitchFamily="65" charset="-120"/>
                <a:ea typeface="華康標楷體" pitchFamily="65" charset="-120"/>
                <a:hlinkClick r:id="rId4"/>
              </a:rPr>
              <a:t>http://www.hmjh.tp.edu.tw/modules/tadnews/index.php?nsn=526</a:t>
            </a:r>
            <a:endParaRPr lang="zh-TW" altLang="zh-TW" sz="1700" dirty="0">
              <a:latin typeface="華康標楷體" pitchFamily="65" charset="-120"/>
              <a:ea typeface="華康標楷體" pitchFamily="65" charset="-120"/>
            </a:endParaRPr>
          </a:p>
          <a:p>
            <a:pPr algn="l"/>
            <a:r>
              <a:rPr lang="en-US" altLang="zh-TW" sz="1700" dirty="0">
                <a:latin typeface="華康標楷體" pitchFamily="65" charset="-120"/>
                <a:ea typeface="華康標楷體" pitchFamily="65" charset="-120"/>
              </a:rPr>
              <a:t>4.</a:t>
            </a:r>
            <a:r>
              <a:rPr lang="en-US" altLang="zh-TW" sz="1700" dirty="0">
                <a:latin typeface="華康標楷體" pitchFamily="65" charset="-120"/>
                <a:ea typeface="華康標楷體" pitchFamily="65" charset="-120"/>
                <a:hlinkClick r:id="rId5"/>
              </a:rPr>
              <a:t>北市政府教育局「102年度中小學資訊科技融入創意教學設計競賽」</a:t>
            </a:r>
            <a:r>
              <a:rPr lang="zh-TW" altLang="zh-TW" sz="1700" dirty="0">
                <a:latin typeface="華康標楷體" pitchFamily="65" charset="-120"/>
                <a:ea typeface="華康標楷體" pitchFamily="65" charset="-120"/>
              </a:rPr>
              <a:t>，請同仁踴躍參加。</a:t>
            </a:r>
          </a:p>
          <a:p>
            <a:pPr algn="l"/>
            <a:r>
              <a:rPr lang="en-US" altLang="zh-TW" sz="1700" u="sng" dirty="0">
                <a:latin typeface="華康標楷體" pitchFamily="65" charset="-120"/>
                <a:ea typeface="華康標楷體" pitchFamily="65" charset="-120"/>
                <a:hlinkClick r:id="rId6"/>
              </a:rPr>
              <a:t>http://etweb.tp.edu.tw/iti</a:t>
            </a:r>
            <a:r>
              <a:rPr lang="zh-TW" altLang="zh-TW" sz="1700" dirty="0">
                <a:latin typeface="華康標楷體" pitchFamily="65" charset="-120"/>
                <a:ea typeface="華康標楷體" pitchFamily="65" charset="-120"/>
              </a:rPr>
              <a:t>。</a:t>
            </a:r>
          </a:p>
          <a:p>
            <a:pPr algn="l"/>
            <a:r>
              <a:rPr lang="en-US" altLang="zh-TW" sz="1700" dirty="0">
                <a:latin typeface="華康標楷體" pitchFamily="65" charset="-120"/>
                <a:ea typeface="華康標楷體" pitchFamily="65" charset="-120"/>
              </a:rPr>
              <a:t>5.</a:t>
            </a:r>
            <a:r>
              <a:rPr lang="zh-TW" altLang="zh-TW" sz="1700" dirty="0">
                <a:latin typeface="華康標楷體" pitchFamily="65" charset="-120"/>
                <a:ea typeface="華康標楷體" pitchFamily="65" charset="-120"/>
              </a:rPr>
              <a:t>轉知教育局「請各校加強宣導於蒐集、處理及利用各項學生或家長個人資料時，應遵守個人資料保護法之規定一案」。臺北市法規查詢系統 </a:t>
            </a:r>
            <a:r>
              <a:rPr lang="en-US" altLang="zh-TW" sz="1700" u="sng" dirty="0">
                <a:latin typeface="華康標楷體" pitchFamily="65" charset="-120"/>
                <a:ea typeface="華康標楷體" pitchFamily="65" charset="-120"/>
                <a:hlinkClick r:id="rId7"/>
              </a:rPr>
              <a:t>http://www.laws.taipei.gov.tw/lawsystem</a:t>
            </a:r>
            <a:r>
              <a:rPr lang="en-US" altLang="zh-TW" sz="1700" u="sng" dirty="0" smtClean="0">
                <a:latin typeface="華康標楷體" pitchFamily="65" charset="-120"/>
                <a:ea typeface="華康標楷體" pitchFamily="65" charset="-120"/>
                <a:hlinkClick r:id="rId7"/>
              </a:rPr>
              <a:t>/</a:t>
            </a:r>
            <a:endParaRPr lang="en-US" altLang="zh-TW" sz="1700" u="sng" dirty="0" smtClean="0">
              <a:latin typeface="華康標楷體" pitchFamily="65" charset="-120"/>
              <a:ea typeface="華康標楷體" pitchFamily="65" charset="-120"/>
            </a:endParaRPr>
          </a:p>
          <a:p>
            <a:pPr algn="l"/>
            <a:r>
              <a:rPr lang="en-US" altLang="zh-TW" sz="1700" dirty="0">
                <a:latin typeface="華康標楷體" pitchFamily="65" charset="-120"/>
                <a:ea typeface="華康標楷體" pitchFamily="65" charset="-120"/>
              </a:rPr>
              <a:t>6.</a:t>
            </a:r>
            <a:r>
              <a:rPr lang="zh-TW" altLang="zh-TW" sz="1700" dirty="0">
                <a:latin typeface="華康標楷體" pitchFamily="65" charset="-120"/>
                <a:ea typeface="華康標楷體" pitchFamily="65" charset="-120"/>
              </a:rPr>
              <a:t>敬業樓各班教室網路孔請修</a:t>
            </a:r>
            <a:r>
              <a:rPr lang="zh-TW" altLang="zh-TW" sz="1700" dirty="0" smtClean="0">
                <a:latin typeface="華康標楷體" pitchFamily="65" charset="-120"/>
                <a:ea typeface="華康標楷體" pitchFamily="65" charset="-120"/>
              </a:rPr>
              <a:t>。</a:t>
            </a:r>
            <a:endParaRPr lang="en-US" altLang="zh-TW" sz="1700" dirty="0" smtClean="0">
              <a:latin typeface="華康標楷體" pitchFamily="65" charset="-120"/>
              <a:ea typeface="華康標楷體" pitchFamily="65" charset="-120"/>
            </a:endParaRPr>
          </a:p>
          <a:p>
            <a:pPr algn="l"/>
            <a:r>
              <a:rPr lang="en-US" altLang="zh-TW" sz="1800" dirty="0">
                <a:latin typeface="華康標楷體" pitchFamily="65" charset="-120"/>
                <a:ea typeface="華康標楷體" pitchFamily="65" charset="-120"/>
              </a:rPr>
              <a:t>7.102</a:t>
            </a:r>
            <a:r>
              <a:rPr lang="zh-TW" altLang="zh-TW" sz="1800" dirty="0">
                <a:latin typeface="華康標楷體" pitchFamily="65" charset="-120"/>
                <a:ea typeface="華康標楷體" pitchFamily="65" charset="-120"/>
              </a:rPr>
              <a:t>資訊費用採購</a:t>
            </a:r>
            <a:r>
              <a:rPr lang="en-US" altLang="zh-TW" sz="1800" dirty="0">
                <a:latin typeface="華康標楷體" pitchFamily="65" charset="-120"/>
                <a:ea typeface="華康標楷體" pitchFamily="65" charset="-120"/>
              </a:rPr>
              <a:t>(</a:t>
            </a:r>
            <a:r>
              <a:rPr lang="zh-TW" altLang="zh-TW" sz="1800" dirty="0">
                <a:latin typeface="華康標楷體" pitchFamily="65" charset="-120"/>
                <a:ea typeface="華康標楷體" pitchFamily="65" charset="-120"/>
              </a:rPr>
              <a:t>周邊、耗材、軟體費</a:t>
            </a:r>
            <a:r>
              <a:rPr lang="en-US" altLang="zh-TW" sz="1800" dirty="0">
                <a:latin typeface="華康標楷體" pitchFamily="65" charset="-120"/>
                <a:ea typeface="華康標楷體" pitchFamily="65" charset="-120"/>
              </a:rPr>
              <a:t>)</a:t>
            </a:r>
            <a:r>
              <a:rPr lang="zh-TW" altLang="zh-TW" sz="1800" dirty="0">
                <a:latin typeface="華康標楷體" pitchFamily="65" charset="-120"/>
                <a:ea typeface="華康標楷體" pitchFamily="65" charset="-120"/>
              </a:rPr>
              <a:t>。</a:t>
            </a:r>
          </a:p>
          <a:p>
            <a:pPr algn="l"/>
            <a:endParaRPr lang="zh-TW" altLang="zh-TW" sz="1700" dirty="0">
              <a:latin typeface="華康標楷體" pitchFamily="65" charset="-120"/>
              <a:ea typeface="華康標楷體" pitchFamily="65" charset="-120"/>
            </a:endParaRPr>
          </a:p>
          <a:p>
            <a:pPr algn="l"/>
            <a:endParaRPr lang="zh-TW" altLang="en-US" sz="2900" dirty="0">
              <a:latin typeface="華康標楷體" pitchFamily="65" charset="-120"/>
              <a:ea typeface="華康標楷體" pitchFamily="65" charset="-120"/>
            </a:endParaRPr>
          </a:p>
        </p:txBody>
      </p:sp>
    </p:spTree>
    <p:extLst>
      <p:ext uri="{BB962C8B-B14F-4D97-AF65-F5344CB8AC3E}">
        <p14:creationId xmlns:p14="http://schemas.microsoft.com/office/powerpoint/2010/main" val="3218646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88640"/>
            <a:ext cx="9144000"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0" y="0"/>
            <a:ext cx="91440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副標題 1"/>
          <p:cNvSpPr>
            <a:spLocks noGrp="1"/>
          </p:cNvSpPr>
          <p:nvPr>
            <p:ph type="subTitle" idx="1"/>
          </p:nvPr>
        </p:nvSpPr>
        <p:spPr>
          <a:xfrm>
            <a:off x="611560" y="908720"/>
            <a:ext cx="7992888" cy="5256584"/>
          </a:xfrm>
        </p:spPr>
        <p:txBody>
          <a:bodyPr>
            <a:noAutofit/>
          </a:bodyPr>
          <a:lstStyle/>
          <a:p>
            <a:pPr algn="l"/>
            <a:r>
              <a:rPr lang="en-US" altLang="zh-TW" sz="1900" dirty="0" smtClean="0">
                <a:latin typeface="華康標楷體" pitchFamily="65" charset="-120"/>
                <a:ea typeface="華康標楷體" pitchFamily="65" charset="-120"/>
              </a:rPr>
              <a:t>8</a:t>
            </a:r>
            <a:r>
              <a:rPr lang="en-US" altLang="zh-TW" sz="1900" dirty="0">
                <a:latin typeface="華康標楷體" pitchFamily="65" charset="-120"/>
                <a:ea typeface="華康標楷體" pitchFamily="65" charset="-120"/>
              </a:rPr>
              <a:t>.</a:t>
            </a:r>
            <a:r>
              <a:rPr lang="zh-TW" altLang="zh-TW" sz="1900" b="1" u="sng" dirty="0">
                <a:latin typeface="華康標楷體" pitchFamily="65" charset="-120"/>
                <a:ea typeface="華康標楷體" pitchFamily="65" charset="-120"/>
              </a:rPr>
              <a:t>資訊安全與素養宣導：</a:t>
            </a:r>
            <a:endParaRPr lang="zh-TW" altLang="zh-TW" sz="1900" dirty="0">
              <a:latin typeface="華康標楷體" pitchFamily="65" charset="-120"/>
              <a:ea typeface="華康標楷體" pitchFamily="65" charset="-120"/>
            </a:endParaRPr>
          </a:p>
          <a:p>
            <a:pPr algn="l"/>
            <a:r>
              <a:rPr lang="en-US" altLang="zh-TW" sz="1900" dirty="0">
                <a:latin typeface="華康標楷體" pitchFamily="65" charset="-120"/>
                <a:ea typeface="華康標楷體" pitchFamily="65" charset="-120"/>
              </a:rPr>
              <a:t>(1)</a:t>
            </a:r>
            <a:r>
              <a:rPr lang="zh-TW" altLang="zh-TW" sz="1900" dirty="0">
                <a:latin typeface="華康標楷體" pitchFamily="65" charset="-120"/>
                <a:ea typeface="華康標楷體" pitchFamily="65" charset="-120"/>
              </a:rPr>
              <a:t>相關資料：</a:t>
            </a:r>
          </a:p>
          <a:p>
            <a:pPr algn="l"/>
            <a:r>
              <a:rPr lang="zh-TW" altLang="zh-TW" sz="1900" dirty="0">
                <a:latin typeface="華康標楷體" pitchFamily="65" charset="-120"/>
                <a:ea typeface="華康標楷體" pitchFamily="65" charset="-120"/>
              </a:rPr>
              <a:t>新民學校日網站</a:t>
            </a:r>
            <a:r>
              <a:rPr lang="en-US" altLang="zh-TW" sz="1900" dirty="0">
                <a:latin typeface="華康標楷體" pitchFamily="65" charset="-120"/>
                <a:ea typeface="華康標楷體" pitchFamily="65" charset="-120"/>
              </a:rPr>
              <a:t> \ 102</a:t>
            </a:r>
            <a:r>
              <a:rPr lang="zh-TW" altLang="zh-TW" sz="1900" dirty="0">
                <a:latin typeface="華康標楷體" pitchFamily="65" charset="-120"/>
                <a:ea typeface="華康標楷體" pitchFamily="65" charset="-120"/>
              </a:rPr>
              <a:t>學年度第一學期學校日</a:t>
            </a:r>
            <a:r>
              <a:rPr lang="en-US" altLang="zh-TW" sz="1900" dirty="0">
                <a:latin typeface="華康標楷體" pitchFamily="65" charset="-120"/>
                <a:ea typeface="華康標楷體" pitchFamily="65" charset="-120"/>
              </a:rPr>
              <a:t> \ </a:t>
            </a:r>
            <a:r>
              <a:rPr lang="zh-TW" altLang="zh-TW" sz="1900" dirty="0">
                <a:latin typeface="華康標楷體" pitchFamily="65" charset="-120"/>
                <a:ea typeface="華康標楷體" pitchFamily="65" charset="-120"/>
              </a:rPr>
              <a:t>資訊素養宣導</a:t>
            </a:r>
            <a:r>
              <a:rPr lang="en-US" altLang="zh-TW" sz="1900" dirty="0">
                <a:latin typeface="華康標楷體" pitchFamily="65" charset="-120"/>
                <a:ea typeface="華康標楷體" pitchFamily="65" charset="-120"/>
              </a:rPr>
              <a:t> \ </a:t>
            </a:r>
            <a:r>
              <a:rPr lang="zh-TW" altLang="zh-TW" sz="1900" dirty="0">
                <a:latin typeface="華康標楷體" pitchFamily="65" charset="-120"/>
                <a:ea typeface="華康標楷體" pitchFamily="65" charset="-120"/>
              </a:rPr>
              <a:t>下項下載相關宣導資料。</a:t>
            </a:r>
          </a:p>
          <a:p>
            <a:pPr algn="l"/>
            <a:r>
              <a:rPr lang="en-US" altLang="zh-TW" sz="1900" dirty="0">
                <a:latin typeface="華康標楷體" pitchFamily="65" charset="-120"/>
                <a:ea typeface="華康標楷體" pitchFamily="65" charset="-120"/>
              </a:rPr>
              <a:t>(2)</a:t>
            </a:r>
            <a:r>
              <a:rPr lang="zh-TW" altLang="zh-TW" sz="1900" dirty="0">
                <a:latin typeface="華康標楷體" pitchFamily="65" charset="-120"/>
                <a:ea typeface="華康標楷體" pitchFamily="65" charset="-120"/>
              </a:rPr>
              <a:t>相關網站：</a:t>
            </a:r>
          </a:p>
          <a:p>
            <a:pPr algn="l"/>
            <a:r>
              <a:rPr lang="en-US" altLang="zh-TW" sz="1900" dirty="0">
                <a:latin typeface="華康標楷體" pitchFamily="65" charset="-120"/>
                <a:ea typeface="華康標楷體" pitchFamily="65" charset="-120"/>
              </a:rPr>
              <a:t>A.</a:t>
            </a:r>
            <a:r>
              <a:rPr lang="zh-TW" altLang="zh-TW" sz="1900" dirty="0">
                <a:latin typeface="華康標楷體" pitchFamily="65" charset="-120"/>
                <a:ea typeface="華康標楷體" pitchFamily="65" charset="-120"/>
              </a:rPr>
              <a:t>全民資安素養網</a:t>
            </a:r>
            <a:r>
              <a:rPr lang="en-US" altLang="zh-TW" sz="1900" u="sng" dirty="0">
                <a:latin typeface="華康標楷體" pitchFamily="65" charset="-120"/>
                <a:ea typeface="華康標楷體" pitchFamily="65" charset="-120"/>
                <a:hlinkClick r:id="rId2"/>
              </a:rPr>
              <a:t>https://isafe.moe.edu.tw/</a:t>
            </a:r>
            <a:endParaRPr lang="zh-TW" altLang="zh-TW" sz="1900" dirty="0">
              <a:latin typeface="華康標楷體" pitchFamily="65" charset="-120"/>
              <a:ea typeface="華康標楷體" pitchFamily="65" charset="-120"/>
            </a:endParaRPr>
          </a:p>
          <a:p>
            <a:pPr algn="l"/>
            <a:r>
              <a:rPr lang="en-US" altLang="zh-TW" sz="1900" dirty="0">
                <a:latin typeface="華康標楷體" pitchFamily="65" charset="-120"/>
                <a:ea typeface="華康標楷體" pitchFamily="65" charset="-120"/>
              </a:rPr>
              <a:t>B.</a:t>
            </a:r>
            <a:r>
              <a:rPr lang="zh-TW" altLang="zh-TW" sz="1900" dirty="0">
                <a:latin typeface="華康標楷體" pitchFamily="65" charset="-120"/>
                <a:ea typeface="華康標楷體" pitchFamily="65" charset="-120"/>
              </a:rPr>
              <a:t>教育部資通安全素養宣導光碟 </a:t>
            </a:r>
            <a:r>
              <a:rPr lang="en-US" altLang="zh-TW" sz="1900" u="sng" dirty="0">
                <a:latin typeface="華康標楷體" pitchFamily="65" charset="-120"/>
                <a:ea typeface="華康標楷體" pitchFamily="65" charset="-120"/>
                <a:hlinkClick r:id="rId3"/>
              </a:rPr>
              <a:t>http://moesecurity.tp.edu.tw/</a:t>
            </a:r>
            <a:endParaRPr lang="zh-TW" altLang="zh-TW" sz="1900" dirty="0">
              <a:latin typeface="華康標楷體" pitchFamily="65" charset="-120"/>
              <a:ea typeface="華康標楷體" pitchFamily="65" charset="-120"/>
            </a:endParaRPr>
          </a:p>
          <a:p>
            <a:pPr algn="l"/>
            <a:r>
              <a:rPr lang="en-US" altLang="zh-TW" sz="1900" dirty="0">
                <a:latin typeface="華康標楷體" pitchFamily="65" charset="-120"/>
                <a:ea typeface="華康標楷體" pitchFamily="65" charset="-120"/>
              </a:rPr>
              <a:t>C.</a:t>
            </a:r>
            <a:r>
              <a:rPr lang="zh-TW" altLang="zh-TW" sz="1900" dirty="0">
                <a:latin typeface="華康標楷體" pitchFamily="65" charset="-120"/>
                <a:ea typeface="華康標楷體" pitchFamily="65" charset="-120"/>
              </a:rPr>
              <a:t>教育部中小學素養與認知 </a:t>
            </a:r>
            <a:r>
              <a:rPr lang="en-US" altLang="zh-TW" sz="1900" u="sng" dirty="0">
                <a:latin typeface="華康標楷體" pitchFamily="65" charset="-120"/>
                <a:ea typeface="華康標楷體" pitchFamily="65" charset="-120"/>
                <a:hlinkClick r:id="rId4"/>
              </a:rPr>
              <a:t>http://eteacher.edu.tw/</a:t>
            </a:r>
            <a:endParaRPr lang="zh-TW" altLang="zh-TW" sz="1900" dirty="0">
              <a:latin typeface="華康標楷體" pitchFamily="65" charset="-120"/>
              <a:ea typeface="華康標楷體" pitchFamily="65" charset="-120"/>
            </a:endParaRPr>
          </a:p>
          <a:p>
            <a:pPr algn="l"/>
            <a:r>
              <a:rPr lang="en-US" altLang="zh-TW" sz="1900" dirty="0">
                <a:latin typeface="華康標楷體" pitchFamily="65" charset="-120"/>
                <a:ea typeface="華康標楷體" pitchFamily="65" charset="-120"/>
              </a:rPr>
              <a:t>D.</a:t>
            </a:r>
            <a:r>
              <a:rPr lang="zh-TW" altLang="zh-TW" sz="1900" dirty="0">
                <a:latin typeface="華康標楷體" pitchFamily="65" charset="-120"/>
                <a:ea typeface="華康標楷體" pitchFamily="65" charset="-120"/>
              </a:rPr>
              <a:t>臺北市高中職、國中小資訊素養與倫理 </a:t>
            </a:r>
            <a:r>
              <a:rPr lang="en-US" altLang="zh-TW" sz="1900" u="sng" dirty="0">
                <a:latin typeface="華康標楷體" pitchFamily="65" charset="-120"/>
                <a:ea typeface="華康標楷體" pitchFamily="65" charset="-120"/>
                <a:hlinkClick r:id="rId5"/>
              </a:rPr>
              <a:t>http://ile.tp.edu.tw/</a:t>
            </a:r>
            <a:endParaRPr lang="zh-TW" altLang="zh-TW" sz="1900" dirty="0">
              <a:latin typeface="華康標楷體" pitchFamily="65" charset="-120"/>
              <a:ea typeface="華康標楷體" pitchFamily="65" charset="-120"/>
            </a:endParaRPr>
          </a:p>
          <a:p>
            <a:pPr algn="l"/>
            <a:r>
              <a:rPr lang="en-US" altLang="zh-TW" sz="1600" dirty="0">
                <a:latin typeface="華康標楷體" pitchFamily="65" charset="-120"/>
                <a:ea typeface="華康標楷體" pitchFamily="65" charset="-120"/>
              </a:rPr>
              <a:t>  </a:t>
            </a:r>
            <a:endParaRPr lang="zh-TW" altLang="zh-TW" sz="1600" dirty="0">
              <a:latin typeface="華康標楷體" pitchFamily="65" charset="-120"/>
              <a:ea typeface="華康標楷體" pitchFamily="65" charset="-120"/>
            </a:endParaRPr>
          </a:p>
          <a:p>
            <a:pPr algn="l"/>
            <a:r>
              <a:rPr lang="zh-TW" altLang="zh-TW" sz="2300" dirty="0">
                <a:solidFill>
                  <a:srgbClr val="FF0000"/>
                </a:solidFill>
                <a:latin typeface="華康標楷體" pitchFamily="65" charset="-120"/>
                <a:ea typeface="華康標楷體" pitchFamily="65" charset="-120"/>
              </a:rPr>
              <a:t>需導師協助事項</a:t>
            </a:r>
          </a:p>
          <a:p>
            <a:pPr algn="l"/>
            <a:r>
              <a:rPr lang="en-US" altLang="zh-TW" sz="1600" dirty="0">
                <a:latin typeface="華康標楷體" pitchFamily="65" charset="-120"/>
                <a:ea typeface="華康標楷體" pitchFamily="65" charset="-120"/>
              </a:rPr>
              <a:t>1.</a:t>
            </a:r>
            <a:r>
              <a:rPr lang="zh-TW" altLang="zh-TW" sz="1600" dirty="0">
                <a:latin typeface="華康標楷體" pitchFamily="65" charset="-120"/>
                <a:ea typeface="華康標楷體" pitchFamily="65" charset="-120"/>
              </a:rPr>
              <a:t>電腦資訊設備如有問題，請先詢問資訊組，切勿自行更換、拆解零件，以免造成設備喪失保固。</a:t>
            </a:r>
          </a:p>
          <a:p>
            <a:pPr algn="l"/>
            <a:endParaRPr lang="zh-TW" altLang="en-US" sz="1600" dirty="0">
              <a:latin typeface="華康標楷體" pitchFamily="65" charset="-120"/>
              <a:ea typeface="華康標楷體" pitchFamily="65" charset="-120"/>
            </a:endParaRPr>
          </a:p>
        </p:txBody>
      </p:sp>
    </p:spTree>
    <p:extLst>
      <p:ext uri="{BB962C8B-B14F-4D97-AF65-F5344CB8AC3E}">
        <p14:creationId xmlns:p14="http://schemas.microsoft.com/office/powerpoint/2010/main" val="2861933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8021"/>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solidFill>
                  <a:prstClr val="white"/>
                </a:solidFill>
                <a:latin typeface="華康中黑體" pitchFamily="49" charset="-120"/>
                <a:ea typeface="華康中黑體" pitchFamily="49" charset="-120"/>
              </a:rPr>
              <a:t>設備組</a:t>
            </a:r>
            <a:endParaRPr lang="zh-TW" altLang="en-US" sz="4800" dirty="0">
              <a:solidFill>
                <a:prstClr val="white"/>
              </a:solidFill>
              <a:latin typeface="華康中黑體" pitchFamily="49" charset="-120"/>
              <a:ea typeface="華康中黑體" pitchFamily="49" charset="-120"/>
            </a:endParaRPr>
          </a:p>
        </p:txBody>
      </p:sp>
      <p:sp>
        <p:nvSpPr>
          <p:cNvPr id="5" name="副標題 4"/>
          <p:cNvSpPr>
            <a:spLocks noGrp="1"/>
          </p:cNvSpPr>
          <p:nvPr>
            <p:ph type="subTitle" idx="1"/>
          </p:nvPr>
        </p:nvSpPr>
        <p:spPr>
          <a:xfrm>
            <a:off x="107504" y="1844824"/>
            <a:ext cx="8928992" cy="4824536"/>
          </a:xfrm>
        </p:spPr>
        <p:txBody>
          <a:bodyPr>
            <a:normAutofit lnSpcReduction="10000"/>
          </a:bodyPr>
          <a:lstStyle/>
          <a:p>
            <a:pPr algn="l"/>
            <a:r>
              <a:rPr lang="en-US" altLang="zh-TW" sz="1800" dirty="0" smtClean="0">
                <a:latin typeface="標楷體" pitchFamily="65" charset="-120"/>
                <a:ea typeface="標楷體" pitchFamily="65" charset="-120"/>
              </a:rPr>
              <a:t>1.</a:t>
            </a:r>
            <a:r>
              <a:rPr lang="zh-TW" altLang="zh-TW" sz="1800" dirty="0" smtClean="0">
                <a:latin typeface="標楷體" pitchFamily="65" charset="-120"/>
                <a:ea typeface="標楷體" pitchFamily="65" charset="-120"/>
              </a:rPr>
              <a:t>設備</a:t>
            </a:r>
            <a:r>
              <a:rPr lang="zh-TW" altLang="zh-TW" sz="1800" dirty="0">
                <a:latin typeface="標楷體" pitchFamily="65" charset="-120"/>
                <a:ea typeface="標楷體" pitchFamily="65" charset="-120"/>
              </a:rPr>
              <a:t>組將於近日內公布圖書室招募小義工計畫，可給予學生服務學習證明，煩請</a:t>
            </a:r>
            <a:r>
              <a:rPr lang="zh-TW" altLang="zh-TW" sz="1800" dirty="0" smtClean="0">
                <a:latin typeface="標楷體" pitchFamily="65" charset="-120"/>
                <a:ea typeface="標楷體" pitchFamily="65" charset="-120"/>
              </a:rPr>
              <a:t>導師</a:t>
            </a:r>
            <a:endParaRPr lang="en-US" altLang="zh-TW" sz="1800" dirty="0" smtClean="0">
              <a:latin typeface="標楷體" pitchFamily="65" charset="-120"/>
              <a:ea typeface="標楷體" pitchFamily="65" charset="-120"/>
            </a:endParaRPr>
          </a:p>
          <a:p>
            <a:pPr algn="l"/>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們</a:t>
            </a:r>
            <a:r>
              <a:rPr lang="zh-TW" altLang="zh-TW" sz="1800" dirty="0">
                <a:latin typeface="標楷體" pitchFamily="65" charset="-120"/>
                <a:ea typeface="標楷體" pitchFamily="65" charset="-120"/>
              </a:rPr>
              <a:t>鼓勵學生參與</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endParaRPr lang="zh-TW" altLang="zh-TW" sz="1800" dirty="0">
              <a:latin typeface="標楷體" pitchFamily="65" charset="-120"/>
              <a:ea typeface="標楷體" pitchFamily="65" charset="-120"/>
            </a:endParaRPr>
          </a:p>
          <a:p>
            <a:pPr algn="l"/>
            <a:r>
              <a:rPr lang="en-US" altLang="zh-TW" sz="1800" dirty="0" smtClean="0">
                <a:latin typeface="標楷體" pitchFamily="65" charset="-120"/>
                <a:ea typeface="標楷體" pitchFamily="65" charset="-120"/>
              </a:rPr>
              <a:t>2.</a:t>
            </a:r>
            <a:r>
              <a:rPr lang="zh-TW" altLang="zh-TW" sz="1800" dirty="0" smtClean="0">
                <a:latin typeface="標楷體" pitchFamily="65" charset="-120"/>
                <a:ea typeface="標楷體" pitchFamily="65" charset="-120"/>
              </a:rPr>
              <a:t>本</a:t>
            </a:r>
            <a:r>
              <a:rPr lang="zh-TW" altLang="zh-TW" sz="1800" dirty="0">
                <a:latin typeface="標楷體" pitchFamily="65" charset="-120"/>
                <a:ea typeface="標楷體" pitchFamily="65" charset="-120"/>
              </a:rPr>
              <a:t>學期全校將舉辦閱讀推動計畫，規畫每星期一、三會晨讀時間</a:t>
            </a:r>
            <a:r>
              <a:rPr lang="en-US" altLang="zh-TW" sz="1800" b="1" dirty="0">
                <a:latin typeface="標楷體" pitchFamily="65" charset="-120"/>
                <a:ea typeface="標楷體" pitchFamily="65" charset="-120"/>
              </a:rPr>
              <a:t>(7:50-8:20)</a:t>
            </a:r>
            <a:r>
              <a:rPr lang="zh-TW" altLang="zh-TW" sz="18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rPr>
              <a:t> </a:t>
            </a:r>
            <a:r>
              <a:rPr lang="zh-TW" altLang="en-US" sz="1800" dirty="0" smtClean="0">
                <a:latin typeface="標楷體" pitchFamily="65" charset="-120"/>
                <a:ea typeface="標楷體" pitchFamily="65" charset="-120"/>
              </a:rPr>
              <a:t> </a:t>
            </a:r>
            <a:endParaRPr lang="en-US" altLang="zh-TW" sz="1800" dirty="0" smtClean="0">
              <a:latin typeface="標楷體" pitchFamily="65" charset="-120"/>
              <a:ea typeface="標楷體" pitchFamily="65" charset="-120"/>
            </a:endParaRPr>
          </a:p>
          <a:p>
            <a:pPr algn="l"/>
            <a:r>
              <a:rPr lang="en-US" altLang="zh-TW" sz="1800" dirty="0">
                <a:latin typeface="標楷體" pitchFamily="65" charset="-120"/>
                <a:ea typeface="標楷體" pitchFamily="65" charset="-120"/>
              </a:rPr>
              <a:t> </a:t>
            </a:r>
            <a:r>
              <a:rPr lang="en-US" altLang="zh-TW"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以</a:t>
            </a:r>
            <a:r>
              <a:rPr lang="zh-TW" altLang="zh-TW" sz="1800" dirty="0">
                <a:latin typeface="標楷體" pitchFamily="65" charset="-120"/>
                <a:ea typeface="標楷體" pitchFamily="65" charset="-120"/>
              </a:rPr>
              <a:t>國語日報的中學生周報為主，煩請導師們一起來推動</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endParaRPr lang="zh-TW" altLang="zh-TW" sz="1800" dirty="0">
              <a:latin typeface="標楷體" pitchFamily="65" charset="-120"/>
              <a:ea typeface="標楷體" pitchFamily="65" charset="-120"/>
            </a:endParaRPr>
          </a:p>
          <a:p>
            <a:pPr algn="l"/>
            <a:r>
              <a:rPr lang="en-US" altLang="zh-TW" sz="1800" dirty="0" smtClean="0">
                <a:latin typeface="標楷體" pitchFamily="65" charset="-120"/>
                <a:ea typeface="標楷體" pitchFamily="65" charset="-120"/>
              </a:rPr>
              <a:t>3.</a:t>
            </a:r>
            <a:r>
              <a:rPr lang="zh-TW" altLang="zh-TW" sz="1800" dirty="0" smtClean="0">
                <a:latin typeface="標楷體" pitchFamily="65" charset="-120"/>
                <a:ea typeface="標楷體" pitchFamily="65" charset="-120"/>
              </a:rPr>
              <a:t>本</a:t>
            </a:r>
            <a:r>
              <a:rPr lang="zh-TW" altLang="zh-TW" sz="1800" dirty="0">
                <a:latin typeface="標楷體" pitchFamily="65" charset="-120"/>
                <a:ea typeface="標楷體" pitchFamily="65" charset="-120"/>
              </a:rPr>
              <a:t>學年校內科學展覽，</a:t>
            </a:r>
            <a:r>
              <a:rPr lang="zh-TW" altLang="zh-TW" sz="1800" b="1" dirty="0">
                <a:latin typeface="標楷體" pitchFamily="65" charset="-120"/>
                <a:ea typeface="標楷體" pitchFamily="65" charset="-120"/>
              </a:rPr>
              <a:t>七、八年級每班務必至少參加一件</a:t>
            </a:r>
            <a:r>
              <a:rPr lang="zh-TW" altLang="zh-TW" sz="1800" dirty="0">
                <a:latin typeface="標楷體" pitchFamily="65" charset="-120"/>
                <a:ea typeface="標楷體" pitchFamily="65" charset="-120"/>
              </a:rPr>
              <a:t>，體育班及九年級可自由</a:t>
            </a:r>
            <a:r>
              <a:rPr lang="zh-TW" altLang="zh-TW" sz="1800" dirty="0" smtClean="0">
                <a:latin typeface="標楷體" pitchFamily="65" charset="-120"/>
                <a:ea typeface="標楷體" pitchFamily="65" charset="-120"/>
              </a:rPr>
              <a:t>參</a:t>
            </a:r>
            <a:endParaRPr lang="en-US" altLang="zh-TW" sz="1800" dirty="0" smtClean="0">
              <a:latin typeface="標楷體" pitchFamily="65" charset="-120"/>
              <a:ea typeface="標楷體" pitchFamily="65" charset="-120"/>
            </a:endParaRPr>
          </a:p>
          <a:p>
            <a:pPr algn="l"/>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加。</a:t>
            </a:r>
            <a:endParaRPr lang="en-US" altLang="zh-TW" sz="1800" dirty="0" smtClean="0">
              <a:latin typeface="標楷體" pitchFamily="65" charset="-120"/>
              <a:ea typeface="標楷體" pitchFamily="65" charset="-120"/>
            </a:endParaRPr>
          </a:p>
          <a:p>
            <a:pPr algn="l"/>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辦法</a:t>
            </a:r>
            <a:r>
              <a:rPr lang="zh-TW" altLang="zh-TW" sz="1800" dirty="0">
                <a:latin typeface="標楷體" pitchFamily="65" charset="-120"/>
                <a:ea typeface="標楷體" pitchFamily="65" charset="-120"/>
              </a:rPr>
              <a:t>即日公告，</a:t>
            </a:r>
            <a:r>
              <a:rPr lang="en-US" altLang="zh-TW" sz="1800" b="1" u="sng" dirty="0">
                <a:latin typeface="標楷體" pitchFamily="65" charset="-120"/>
                <a:ea typeface="標楷體" pitchFamily="65" charset="-120"/>
              </a:rPr>
              <a:t>102</a:t>
            </a:r>
            <a:r>
              <a:rPr lang="zh-TW" altLang="zh-TW" sz="1800" b="1" u="sng" dirty="0">
                <a:latin typeface="標楷體" pitchFamily="65" charset="-120"/>
                <a:ea typeface="標楷體" pitchFamily="65" charset="-120"/>
              </a:rPr>
              <a:t>年</a:t>
            </a:r>
            <a:r>
              <a:rPr lang="en-US" altLang="zh-TW" sz="1800" b="1" u="sng" dirty="0">
                <a:latin typeface="標楷體" pitchFamily="65" charset="-120"/>
                <a:ea typeface="標楷體" pitchFamily="65" charset="-120"/>
              </a:rPr>
              <a:t>10</a:t>
            </a:r>
            <a:r>
              <a:rPr lang="zh-TW" altLang="zh-TW" sz="1800" b="1" u="sng" dirty="0">
                <a:latin typeface="標楷體" pitchFamily="65" charset="-120"/>
                <a:ea typeface="標楷體" pitchFamily="65" charset="-120"/>
              </a:rPr>
              <a:t>月</a:t>
            </a:r>
            <a:r>
              <a:rPr lang="en-US" altLang="zh-TW" sz="1800" b="1" u="sng" dirty="0">
                <a:latin typeface="標楷體" pitchFamily="65" charset="-120"/>
                <a:ea typeface="標楷體" pitchFamily="65" charset="-120"/>
              </a:rPr>
              <a:t>9</a:t>
            </a:r>
            <a:r>
              <a:rPr lang="zh-TW" altLang="zh-TW" sz="1800" b="1" u="sng" dirty="0">
                <a:latin typeface="標楷體" pitchFamily="65" charset="-120"/>
                <a:ea typeface="標楷體" pitchFamily="65" charset="-120"/>
              </a:rPr>
              <a:t>日前報名</a:t>
            </a:r>
            <a:r>
              <a:rPr lang="zh-TW" altLang="zh-TW" sz="1800" dirty="0">
                <a:latin typeface="標楷體" pitchFamily="65" charset="-120"/>
                <a:ea typeface="標楷體" pitchFamily="65" charset="-120"/>
              </a:rPr>
              <a:t>，指導老師</a:t>
            </a:r>
            <a:r>
              <a:rPr lang="en-US" altLang="zh-TW" sz="1800" dirty="0">
                <a:latin typeface="標楷體" pitchFamily="65" charset="-120"/>
                <a:ea typeface="標楷體" pitchFamily="65" charset="-120"/>
              </a:rPr>
              <a:t>1</a:t>
            </a:r>
            <a:r>
              <a:rPr lang="zh-TW" altLang="zh-TW" sz="1800" dirty="0">
                <a:latin typeface="標楷體" pitchFamily="65" charset="-120"/>
                <a:ea typeface="標楷體" pitchFamily="65" charset="-120"/>
              </a:rPr>
              <a:t>至</a:t>
            </a:r>
            <a:r>
              <a:rPr lang="en-US" altLang="zh-TW" sz="1800" dirty="0">
                <a:latin typeface="標楷體" pitchFamily="65" charset="-120"/>
                <a:ea typeface="標楷體" pitchFamily="65" charset="-120"/>
              </a:rPr>
              <a:t>2</a:t>
            </a:r>
            <a:r>
              <a:rPr lang="zh-TW" altLang="zh-TW" sz="1800" dirty="0">
                <a:latin typeface="標楷體" pitchFamily="65" charset="-120"/>
                <a:ea typeface="標楷體" pitchFamily="65" charset="-120"/>
              </a:rPr>
              <a:t>名，學生</a:t>
            </a:r>
            <a:r>
              <a:rPr lang="en-US" altLang="zh-TW" sz="1800" dirty="0">
                <a:latin typeface="標楷體" pitchFamily="65" charset="-120"/>
                <a:ea typeface="標楷體" pitchFamily="65" charset="-120"/>
              </a:rPr>
              <a:t>1-3</a:t>
            </a:r>
            <a:r>
              <a:rPr lang="zh-TW" altLang="zh-TW" sz="1800" dirty="0">
                <a:latin typeface="標楷體" pitchFamily="65" charset="-120"/>
                <a:ea typeface="標楷體" pitchFamily="65" charset="-120"/>
              </a:rPr>
              <a:t>名</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參展</a:t>
            </a:r>
            <a:r>
              <a:rPr lang="zh-TW" altLang="zh-TW" sz="1800" dirty="0">
                <a:latin typeface="標楷體" pitchFamily="65" charset="-120"/>
                <a:ea typeface="標楷體" pitchFamily="65" charset="-120"/>
              </a:rPr>
              <a:t>組別</a:t>
            </a:r>
            <a:r>
              <a:rPr lang="zh-TW" altLang="zh-TW" sz="1800" dirty="0" smtClean="0">
                <a:latin typeface="標楷體" pitchFamily="65" charset="-120"/>
                <a:ea typeface="標楷體" pitchFamily="65" charset="-120"/>
              </a:rPr>
              <a:t>包含</a:t>
            </a:r>
            <a:r>
              <a:rPr lang="zh-TW" altLang="en-US" sz="1800" dirty="0" smtClean="0">
                <a:latin typeface="標楷體" pitchFamily="65" charset="-120"/>
                <a:ea typeface="標楷體" pitchFamily="65" charset="-120"/>
              </a:rPr>
              <a:t> </a:t>
            </a:r>
            <a:r>
              <a:rPr lang="zh-TW" altLang="zh-TW" sz="1800" b="1" dirty="0" smtClean="0">
                <a:solidFill>
                  <a:srgbClr val="FF0000"/>
                </a:solidFill>
                <a:latin typeface="標楷體" pitchFamily="65" charset="-120"/>
                <a:ea typeface="標楷體" pitchFamily="65" charset="-120"/>
              </a:rPr>
              <a:t>物理</a:t>
            </a:r>
            <a:r>
              <a:rPr lang="zh-TW" altLang="zh-TW" sz="1800" b="1" dirty="0">
                <a:solidFill>
                  <a:srgbClr val="FF0000"/>
                </a:solidFill>
                <a:latin typeface="標楷體" pitchFamily="65" charset="-120"/>
                <a:ea typeface="標楷體" pitchFamily="65" charset="-120"/>
              </a:rPr>
              <a:t>、化學、生物、數學、地球科學、生活</a:t>
            </a:r>
            <a:r>
              <a:rPr lang="zh-TW" altLang="zh-TW" sz="1800" b="1" dirty="0" smtClean="0">
                <a:solidFill>
                  <a:srgbClr val="FF0000"/>
                </a:solidFill>
                <a:latin typeface="標楷體" pitchFamily="65" charset="-120"/>
                <a:ea typeface="標楷體" pitchFamily="65" charset="-120"/>
              </a:rPr>
              <a:t>應用科學</a:t>
            </a:r>
            <a:r>
              <a:rPr lang="zh-TW" altLang="en-US" sz="1800" b="1" dirty="0" smtClean="0">
                <a:solidFill>
                  <a:srgbClr val="FF0000"/>
                </a:solidFill>
                <a:latin typeface="標楷體" pitchFamily="65" charset="-120"/>
                <a:ea typeface="標楷體" pitchFamily="65" charset="-120"/>
              </a:rPr>
              <a:t> </a:t>
            </a:r>
            <a:r>
              <a:rPr lang="zh-TW" altLang="zh-TW" sz="1800" dirty="0" smtClean="0">
                <a:latin typeface="標楷體" pitchFamily="65" charset="-120"/>
                <a:ea typeface="標楷體" pitchFamily="65" charset="-120"/>
              </a:rPr>
              <a:t>六</a:t>
            </a:r>
            <a:r>
              <a:rPr lang="zh-TW" altLang="zh-TW" sz="1800" dirty="0">
                <a:latin typeface="標楷體" pitchFamily="65" charset="-120"/>
                <a:ea typeface="標楷體" pitchFamily="65" charset="-120"/>
              </a:rPr>
              <a:t>組</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endParaRPr lang="en-US" altLang="zh-TW" sz="1800" dirty="0">
              <a:latin typeface="標楷體" pitchFamily="65" charset="-120"/>
              <a:ea typeface="標楷體" pitchFamily="65" charset="-120"/>
            </a:endParaRPr>
          </a:p>
          <a:p>
            <a:pPr algn="l"/>
            <a:r>
              <a:rPr lang="zh-TW" altLang="zh-TW" sz="1800" dirty="0" smtClean="0">
                <a:latin typeface="標楷體" pitchFamily="65" charset="-120"/>
                <a:ea typeface="標楷體" pitchFamily="65" charset="-120"/>
              </a:rPr>
              <a:t> </a:t>
            </a:r>
            <a:r>
              <a:rPr lang="en-US" altLang="zh-TW"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收件</a:t>
            </a:r>
            <a:r>
              <a:rPr lang="zh-TW" altLang="zh-TW" sz="1800" dirty="0">
                <a:latin typeface="標楷體" pitchFamily="65" charset="-120"/>
                <a:ea typeface="標楷體" pitchFamily="65" charset="-120"/>
              </a:rPr>
              <a:t>評審</a:t>
            </a:r>
            <a:r>
              <a:rPr lang="en-US" altLang="zh-TW" sz="1800" dirty="0">
                <a:latin typeface="標楷體" pitchFamily="65" charset="-120"/>
                <a:ea typeface="標楷體" pitchFamily="65" charset="-120"/>
              </a:rPr>
              <a:t>102</a:t>
            </a:r>
            <a:r>
              <a:rPr lang="zh-TW" altLang="zh-TW" sz="1800" dirty="0">
                <a:latin typeface="標楷體" pitchFamily="65" charset="-120"/>
                <a:ea typeface="標楷體" pitchFamily="65" charset="-120"/>
              </a:rPr>
              <a:t>年</a:t>
            </a:r>
            <a:r>
              <a:rPr lang="en-US" altLang="zh-TW" sz="1800" dirty="0">
                <a:latin typeface="標楷體" pitchFamily="65" charset="-120"/>
                <a:ea typeface="標楷體" pitchFamily="65" charset="-120"/>
              </a:rPr>
              <a:t>12</a:t>
            </a:r>
            <a:r>
              <a:rPr lang="zh-TW" altLang="zh-TW" sz="1800" dirty="0">
                <a:latin typeface="標楷體" pitchFamily="65" charset="-120"/>
                <a:ea typeface="標楷體" pitchFamily="65" charset="-120"/>
              </a:rPr>
              <a:t>月</a:t>
            </a:r>
            <a:r>
              <a:rPr lang="en-US" altLang="zh-TW" sz="1800" dirty="0">
                <a:latin typeface="標楷體" pitchFamily="65" charset="-120"/>
                <a:ea typeface="標楷體" pitchFamily="65" charset="-120"/>
              </a:rPr>
              <a:t>18-20</a:t>
            </a:r>
            <a:r>
              <a:rPr lang="zh-TW" altLang="zh-TW" sz="1800" dirty="0">
                <a:latin typeface="標楷體" pitchFamily="65" charset="-120"/>
                <a:ea typeface="標楷體" pitchFamily="65" charset="-120"/>
              </a:rPr>
              <a:t>日收件，</a:t>
            </a:r>
            <a:r>
              <a:rPr lang="en-US" altLang="zh-TW" sz="1800" dirty="0">
                <a:latin typeface="標楷體" pitchFamily="65" charset="-120"/>
                <a:ea typeface="標楷體" pitchFamily="65" charset="-120"/>
              </a:rPr>
              <a:t>12</a:t>
            </a:r>
            <a:r>
              <a:rPr lang="zh-TW" altLang="zh-TW" sz="1800" dirty="0">
                <a:latin typeface="標楷體" pitchFamily="65" charset="-120"/>
                <a:ea typeface="標楷體" pitchFamily="65" charset="-120"/>
              </a:rPr>
              <a:t>月</a:t>
            </a:r>
            <a:r>
              <a:rPr lang="en-US" altLang="zh-TW" sz="1800" dirty="0">
                <a:latin typeface="標楷體" pitchFamily="65" charset="-120"/>
                <a:ea typeface="標楷體" pitchFamily="65" charset="-120"/>
              </a:rPr>
              <a:t>24</a:t>
            </a:r>
            <a:r>
              <a:rPr lang="zh-TW" altLang="zh-TW" sz="1800" dirty="0">
                <a:latin typeface="標楷體" pitchFamily="65" charset="-120"/>
                <a:ea typeface="標楷體" pitchFamily="65" charset="-120"/>
              </a:rPr>
              <a:t>日評審，請導師及自然科、數學科教師</a:t>
            </a:r>
            <a:r>
              <a:rPr lang="zh-TW" altLang="zh-TW" sz="1800" dirty="0" smtClean="0">
                <a:latin typeface="標楷體" pitchFamily="65" charset="-120"/>
                <a:ea typeface="標楷體" pitchFamily="65" charset="-120"/>
              </a:rPr>
              <a:t>鼓勵</a:t>
            </a:r>
            <a:r>
              <a:rPr lang="zh-TW" altLang="en-US" sz="1800" dirty="0" smtClean="0">
                <a:latin typeface="標楷體" pitchFamily="65" charset="-120"/>
                <a:ea typeface="標楷體" pitchFamily="65" charset="-120"/>
              </a:rPr>
              <a:t> </a:t>
            </a:r>
            <a:endParaRPr lang="en-US" altLang="zh-TW" sz="1800" dirty="0" smtClean="0">
              <a:latin typeface="標楷體" pitchFamily="65" charset="-120"/>
              <a:ea typeface="標楷體" pitchFamily="65" charset="-120"/>
            </a:endParaRPr>
          </a:p>
          <a:p>
            <a:pPr algn="l"/>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同學</a:t>
            </a:r>
            <a:r>
              <a:rPr lang="zh-TW" altLang="zh-TW" sz="1800" dirty="0">
                <a:latin typeface="標楷體" pitchFamily="65" charset="-120"/>
                <a:ea typeface="標楷體" pitchFamily="65" charset="-120"/>
              </a:rPr>
              <a:t>參加，校內科展優秀者將推薦參加北市科展。</a:t>
            </a:r>
          </a:p>
          <a:p>
            <a:pPr algn="l"/>
            <a:r>
              <a:rPr lang="en-US" altLang="zh-TW" sz="1800" dirty="0">
                <a:latin typeface="標楷體" pitchFamily="65" charset="-120"/>
                <a:ea typeface="標楷體" pitchFamily="65" charset="-120"/>
              </a:rPr>
              <a:t> </a:t>
            </a:r>
            <a:endParaRPr lang="zh-TW" altLang="zh-TW" sz="1800" dirty="0">
              <a:latin typeface="標楷體" pitchFamily="65" charset="-120"/>
              <a:ea typeface="標楷體" pitchFamily="65" charset="-120"/>
            </a:endParaRPr>
          </a:p>
          <a:p>
            <a:pPr algn="l"/>
            <a:endParaRPr lang="zh-TW" altLang="en-US" sz="1800" dirty="0">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prstClr val="white"/>
                </a:solidFill>
                <a:latin typeface="華康粗黑體" pitchFamily="49" charset="-120"/>
                <a:ea typeface="華康粗黑體" pitchFamily="49" charset="-120"/>
              </a:rPr>
              <a:t>業務工作</a:t>
            </a:r>
            <a:endParaRPr lang="zh-TW" altLang="zh-TW" dirty="0">
              <a:solidFill>
                <a:prstClr val="white"/>
              </a:solidFill>
              <a:latin typeface="華康粗黑體" pitchFamily="49" charset="-120"/>
              <a:ea typeface="華康粗黑體" pitchFamily="49" charset="-120"/>
            </a:endParaRPr>
          </a:p>
        </p:txBody>
      </p:sp>
    </p:spTree>
    <p:extLst>
      <p:ext uri="{BB962C8B-B14F-4D97-AF65-F5344CB8AC3E}">
        <p14:creationId xmlns:p14="http://schemas.microsoft.com/office/powerpoint/2010/main" val="2768627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sp>
        <p:nvSpPr>
          <p:cNvPr id="2" name="標題 1"/>
          <p:cNvSpPr>
            <a:spLocks noGrp="1"/>
          </p:cNvSpPr>
          <p:nvPr>
            <p:ph type="ctrTitle"/>
          </p:nvPr>
        </p:nvSpPr>
        <p:spPr/>
        <p:txBody>
          <a:bodyPr>
            <a:normAutofit/>
          </a:bodyPr>
          <a:lstStyle/>
          <a:p>
            <a:r>
              <a:rPr lang="zh-TW" altLang="en-US" sz="4400" dirty="0" smtClean="0">
                <a:latin typeface="華康中黑體" pitchFamily="49" charset="-120"/>
                <a:ea typeface="華康中黑體" pitchFamily="49" charset="-120"/>
              </a:rPr>
              <a:t>訓 導 處</a:t>
            </a:r>
            <a:endParaRPr lang="zh-TW" altLang="en-US" sz="4400" dirty="0">
              <a:latin typeface="華康中黑體" pitchFamily="49" charset="-120"/>
              <a:ea typeface="華康中黑體" pitchFamily="49" charset="-120"/>
            </a:endParaRPr>
          </a:p>
        </p:txBody>
      </p:sp>
    </p:spTree>
    <p:extLst>
      <p:ext uri="{BB962C8B-B14F-4D97-AF65-F5344CB8AC3E}">
        <p14:creationId xmlns:p14="http://schemas.microsoft.com/office/powerpoint/2010/main" val="1517337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latin typeface="華康中黑體" pitchFamily="49" charset="-120"/>
                <a:ea typeface="華康中黑體" pitchFamily="49" charset="-120"/>
              </a:rPr>
              <a:t>訓育組</a:t>
            </a:r>
            <a:endParaRPr lang="zh-TW" altLang="en-US" sz="4800" dirty="0">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schemeClr val="bg1"/>
                </a:solidFill>
                <a:latin typeface="華康粗黑體" pitchFamily="49" charset="-120"/>
                <a:ea typeface="華康粗黑體" pitchFamily="49" charset="-120"/>
              </a:rPr>
              <a:t>業務工作</a:t>
            </a:r>
            <a:endParaRPr lang="zh-TW" altLang="zh-TW" dirty="0">
              <a:solidFill>
                <a:schemeClr val="bg1"/>
              </a:solidFill>
              <a:latin typeface="華康粗黑體" pitchFamily="49" charset="-120"/>
              <a:ea typeface="華康粗黑體" pitchFamily="49" charset="-120"/>
            </a:endParaRPr>
          </a:p>
        </p:txBody>
      </p:sp>
      <p:sp>
        <p:nvSpPr>
          <p:cNvPr id="3" name="副標題 2"/>
          <p:cNvSpPr>
            <a:spLocks noGrp="1"/>
          </p:cNvSpPr>
          <p:nvPr>
            <p:ph type="subTitle" idx="1"/>
          </p:nvPr>
        </p:nvSpPr>
        <p:spPr>
          <a:xfrm>
            <a:off x="179512" y="1844824"/>
            <a:ext cx="8424936" cy="4608512"/>
          </a:xfrm>
        </p:spPr>
        <p:txBody>
          <a:bodyPr>
            <a:normAutofit fontScale="25000" lnSpcReduction="20000"/>
          </a:bodyPr>
          <a:lstStyle/>
          <a:p>
            <a:pPr algn="l"/>
            <a:r>
              <a:rPr lang="zh-TW" altLang="zh-TW" sz="9200" dirty="0">
                <a:solidFill>
                  <a:srgbClr val="FF0000"/>
                </a:solidFill>
                <a:latin typeface="華康標楷體" pitchFamily="65" charset="-120"/>
                <a:ea typeface="華康標楷體" pitchFamily="65" charset="-120"/>
              </a:rPr>
              <a:t>已完成事項</a:t>
            </a:r>
          </a:p>
          <a:p>
            <a:pPr lvl="0" algn="l"/>
            <a:r>
              <a:rPr lang="en-US" altLang="zh-TW" sz="6800" dirty="0" smtClean="0">
                <a:latin typeface="華康標楷體" pitchFamily="65" charset="-120"/>
                <a:ea typeface="華康標楷體" pitchFamily="65" charset="-120"/>
              </a:rPr>
              <a:t>1.9/9</a:t>
            </a:r>
            <a:r>
              <a:rPr lang="zh-TW" altLang="zh-TW" sz="6800" dirty="0">
                <a:latin typeface="華康標楷體" pitchFamily="65" charset="-120"/>
                <a:ea typeface="華康標楷體" pitchFamily="65" charset="-120"/>
              </a:rPr>
              <a:t>分組活動選組分組：本學期共分成</a:t>
            </a:r>
            <a:r>
              <a:rPr lang="en-US" altLang="zh-TW" sz="6800" dirty="0">
                <a:latin typeface="華康標楷體" pitchFamily="65" charset="-120"/>
                <a:ea typeface="華康標楷體" pitchFamily="65" charset="-120"/>
              </a:rPr>
              <a:t>13</a:t>
            </a:r>
            <a:r>
              <a:rPr lang="zh-TW" altLang="zh-TW" sz="6800" dirty="0">
                <a:latin typeface="華康標楷體" pitchFamily="65" charset="-120"/>
                <a:ea typeface="華康標楷體" pitchFamily="65" charset="-120"/>
              </a:rPr>
              <a:t>個社團</a:t>
            </a:r>
          </a:p>
          <a:p>
            <a:pPr lvl="0" algn="l"/>
            <a:r>
              <a:rPr lang="en-US" altLang="zh-TW" sz="6800" dirty="0" smtClean="0">
                <a:latin typeface="華康標楷體" pitchFamily="65" charset="-120"/>
                <a:ea typeface="華康標楷體" pitchFamily="65" charset="-120"/>
              </a:rPr>
              <a:t>2.9/11-13</a:t>
            </a:r>
            <a:r>
              <a:rPr lang="zh-TW" altLang="zh-TW" sz="6800" dirty="0">
                <a:latin typeface="華康標楷體" pitchFamily="65" charset="-120"/>
                <a:ea typeface="華康標楷體" pitchFamily="65" charset="-120"/>
              </a:rPr>
              <a:t>九年級校外教學：參加學生共</a:t>
            </a:r>
            <a:r>
              <a:rPr lang="en-US" altLang="zh-TW" sz="6800" dirty="0">
                <a:latin typeface="華康標楷體" pitchFamily="65" charset="-120"/>
                <a:ea typeface="華康標楷體" pitchFamily="65" charset="-120"/>
              </a:rPr>
              <a:t>109</a:t>
            </a:r>
            <a:r>
              <a:rPr lang="zh-TW" altLang="zh-TW" sz="6800" dirty="0">
                <a:latin typeface="華康標楷體" pitchFamily="65" charset="-120"/>
                <a:ea typeface="華康標楷體" pitchFamily="65" charset="-120"/>
              </a:rPr>
              <a:t>人，師長</a:t>
            </a:r>
            <a:r>
              <a:rPr lang="en-US" altLang="zh-TW" sz="6800" dirty="0">
                <a:latin typeface="華康標楷體" pitchFamily="65" charset="-120"/>
                <a:ea typeface="華康標楷體" pitchFamily="65" charset="-120"/>
              </a:rPr>
              <a:t>10</a:t>
            </a:r>
            <a:r>
              <a:rPr lang="zh-TW" altLang="zh-TW" sz="6800" dirty="0">
                <a:latin typeface="華康標楷體" pitchFamily="65" charset="-120"/>
                <a:ea typeface="華康標楷體" pitchFamily="65" charset="-120"/>
              </a:rPr>
              <a:t>人。</a:t>
            </a:r>
          </a:p>
          <a:p>
            <a:pPr lvl="0" algn="l"/>
            <a:r>
              <a:rPr lang="en-US" altLang="zh-TW" sz="6800" dirty="0" smtClean="0">
                <a:latin typeface="華康標楷體" pitchFamily="65" charset="-120"/>
                <a:ea typeface="華康標楷體" pitchFamily="65" charset="-120"/>
              </a:rPr>
              <a:t>3.9/16</a:t>
            </a:r>
            <a:r>
              <a:rPr lang="zh-TW" altLang="zh-TW" sz="6800" dirty="0">
                <a:latin typeface="華康標楷體" pitchFamily="65" charset="-120"/>
                <a:ea typeface="華康標楷體" pitchFamily="65" charset="-120"/>
              </a:rPr>
              <a:t>導師輪替委員會：討論協助行政的地位</a:t>
            </a:r>
          </a:p>
          <a:p>
            <a:pPr lvl="0" algn="l"/>
            <a:r>
              <a:rPr lang="en-US" altLang="zh-TW" sz="6800" dirty="0" smtClean="0">
                <a:latin typeface="華康標楷體" pitchFamily="65" charset="-120"/>
                <a:ea typeface="華康標楷體" pitchFamily="65" charset="-120"/>
              </a:rPr>
              <a:t>4.9/17</a:t>
            </a:r>
            <a:r>
              <a:rPr lang="zh-TW" altLang="zh-TW" sz="6800" dirty="0">
                <a:latin typeface="華康標楷體" pitchFamily="65" charset="-120"/>
                <a:ea typeface="華康標楷體" pitchFamily="65" charset="-120"/>
              </a:rPr>
              <a:t>教育儲蓄戶籌備會：辦法人員確定</a:t>
            </a:r>
          </a:p>
          <a:p>
            <a:pPr lvl="0" algn="l"/>
            <a:r>
              <a:rPr lang="en-US" altLang="zh-TW" sz="6800" dirty="0" smtClean="0">
                <a:latin typeface="華康標楷體" pitchFamily="65" charset="-120"/>
                <a:ea typeface="華康標楷體" pitchFamily="65" charset="-120"/>
              </a:rPr>
              <a:t>5.9/24</a:t>
            </a:r>
            <a:r>
              <a:rPr lang="zh-TW" altLang="zh-TW" sz="6800" dirty="0">
                <a:latin typeface="華康標楷體" pitchFamily="65" charset="-120"/>
                <a:ea typeface="華康標楷體" pitchFamily="65" charset="-120"/>
              </a:rPr>
              <a:t>朝會辦理敬師活動：敬師留言版製作與展示</a:t>
            </a:r>
          </a:p>
          <a:p>
            <a:pPr lvl="0" algn="l"/>
            <a:r>
              <a:rPr lang="en-US" altLang="zh-TW" sz="6800" dirty="0" smtClean="0">
                <a:latin typeface="華康標楷體" pitchFamily="65" charset="-120"/>
                <a:ea typeface="華康標楷體" pitchFamily="65" charset="-120"/>
              </a:rPr>
              <a:t>6.</a:t>
            </a:r>
            <a:r>
              <a:rPr lang="zh-TW" altLang="zh-TW" sz="6800" dirty="0" smtClean="0">
                <a:latin typeface="華康標楷體" pitchFamily="65" charset="-120"/>
                <a:ea typeface="華康標楷體" pitchFamily="65" charset="-120"/>
              </a:rPr>
              <a:t>臺北市</a:t>
            </a:r>
            <a:r>
              <a:rPr lang="zh-TW" altLang="zh-TW" sz="6800" dirty="0">
                <a:latin typeface="華康標楷體" pitchFamily="65" charset="-120"/>
                <a:ea typeface="華康標楷體" pitchFamily="65" charset="-120"/>
              </a:rPr>
              <a:t>音樂比賽報名：</a:t>
            </a:r>
            <a:r>
              <a:rPr lang="en-US" altLang="zh-TW" sz="6800" dirty="0">
                <a:latin typeface="華康標楷體" pitchFamily="65" charset="-120"/>
                <a:ea typeface="華康標楷體" pitchFamily="65" charset="-120"/>
              </a:rPr>
              <a:t>9/17</a:t>
            </a:r>
            <a:r>
              <a:rPr lang="zh-TW" altLang="zh-TW" sz="6800" dirty="0">
                <a:latin typeface="華康標楷體" pitchFamily="65" charset="-120"/>
                <a:ea typeface="華康標楷體" pitchFamily="65" charset="-120"/>
              </a:rPr>
              <a:t>網路報名、</a:t>
            </a:r>
            <a:r>
              <a:rPr lang="en-US" altLang="zh-TW" sz="6800" dirty="0">
                <a:latin typeface="華康標楷體" pitchFamily="65" charset="-120"/>
                <a:ea typeface="華康標楷體" pitchFamily="65" charset="-120"/>
              </a:rPr>
              <a:t>9/24</a:t>
            </a:r>
            <a:r>
              <a:rPr lang="zh-TW" altLang="zh-TW" sz="6800" dirty="0">
                <a:latin typeface="華康標楷體" pitchFamily="65" charset="-120"/>
                <a:ea typeface="華康標楷體" pitchFamily="65" charset="-120"/>
              </a:rPr>
              <a:t>建成國中送件，目前由</a:t>
            </a:r>
            <a:r>
              <a:rPr lang="en-US" altLang="zh-TW" sz="6800" dirty="0">
                <a:latin typeface="華康標楷體" pitchFamily="65" charset="-120"/>
                <a:ea typeface="華康標楷體" pitchFamily="65" charset="-120"/>
              </a:rPr>
              <a:t>804</a:t>
            </a:r>
            <a:r>
              <a:rPr lang="zh-TW" altLang="zh-TW" sz="6800" dirty="0">
                <a:latin typeface="華康標楷體" pitchFamily="65" charset="-120"/>
                <a:ea typeface="華康標楷體" pitchFamily="65" charset="-120"/>
              </a:rPr>
              <a:t>劉宇城報名鋼琴獨奏</a:t>
            </a:r>
          </a:p>
          <a:p>
            <a:pPr lvl="0" algn="l"/>
            <a:r>
              <a:rPr lang="en-US" altLang="zh-TW" sz="6800" dirty="0" smtClean="0">
                <a:latin typeface="華康標楷體" pitchFamily="65" charset="-120"/>
                <a:ea typeface="華康標楷體" pitchFamily="65" charset="-120"/>
              </a:rPr>
              <a:t>7.</a:t>
            </a:r>
            <a:r>
              <a:rPr lang="zh-TW" altLang="zh-TW" sz="6800" dirty="0" smtClean="0">
                <a:latin typeface="華康標楷體" pitchFamily="65" charset="-120"/>
                <a:ea typeface="華康標楷體" pitchFamily="65" charset="-120"/>
              </a:rPr>
              <a:t>學校</a:t>
            </a:r>
            <a:r>
              <a:rPr lang="zh-TW" altLang="zh-TW" sz="6800" dirty="0">
                <a:latin typeface="華康標楷體" pitchFamily="65" charset="-120"/>
                <a:ea typeface="華康標楷體" pitchFamily="65" charset="-120"/>
              </a:rPr>
              <a:t>日各班班級經營計畫整理、家長委員選舉選票製作</a:t>
            </a:r>
          </a:p>
          <a:p>
            <a:pPr lvl="0" algn="l"/>
            <a:r>
              <a:rPr lang="en-US" altLang="zh-TW" sz="6800" dirty="0" smtClean="0">
                <a:latin typeface="華康標楷體" pitchFamily="65" charset="-120"/>
                <a:ea typeface="華康標楷體" pitchFamily="65" charset="-120"/>
              </a:rPr>
              <a:t>8.9/27</a:t>
            </a:r>
            <a:r>
              <a:rPr lang="zh-TW" altLang="zh-TW" sz="6800" dirty="0">
                <a:latin typeface="華康標楷體" pitchFamily="65" charset="-120"/>
                <a:ea typeface="華康標楷體" pitchFamily="65" charset="-120"/>
              </a:rPr>
              <a:t>九年級校外教學驗收</a:t>
            </a:r>
            <a:r>
              <a:rPr lang="zh-TW" altLang="zh-TW" sz="6800" dirty="0" smtClean="0">
                <a:latin typeface="華康標楷體" pitchFamily="65" charset="-120"/>
                <a:ea typeface="華康標楷體" pitchFamily="65" charset="-120"/>
              </a:rPr>
              <a:t>會議</a:t>
            </a:r>
            <a:endParaRPr lang="en-US" altLang="zh-TW" sz="6800" dirty="0" smtClean="0">
              <a:latin typeface="華康標楷體" pitchFamily="65" charset="-120"/>
              <a:ea typeface="華康標楷體" pitchFamily="65" charset="-120"/>
            </a:endParaRPr>
          </a:p>
          <a:p>
            <a:pPr algn="l"/>
            <a:r>
              <a:rPr lang="zh-TW" altLang="zh-TW" sz="9200" dirty="0" smtClean="0">
                <a:solidFill>
                  <a:srgbClr val="FF0000"/>
                </a:solidFill>
                <a:latin typeface="華康標楷體" pitchFamily="65" charset="-120"/>
                <a:ea typeface="華康標楷體" pitchFamily="65" charset="-120"/>
              </a:rPr>
              <a:t>待</a:t>
            </a:r>
            <a:r>
              <a:rPr lang="zh-TW" altLang="zh-TW" sz="9200" dirty="0">
                <a:solidFill>
                  <a:srgbClr val="FF0000"/>
                </a:solidFill>
                <a:latin typeface="華康標楷體" pitchFamily="65" charset="-120"/>
                <a:ea typeface="華康標楷體" pitchFamily="65" charset="-120"/>
              </a:rPr>
              <a:t>完成事項</a:t>
            </a:r>
          </a:p>
          <a:p>
            <a:pPr lvl="0" algn="l"/>
            <a:r>
              <a:rPr lang="en-US" altLang="zh-TW" sz="6800" dirty="0" smtClean="0">
                <a:latin typeface="華康標楷體" pitchFamily="65" charset="-120"/>
                <a:ea typeface="華康標楷體" pitchFamily="65" charset="-120"/>
              </a:rPr>
              <a:t>1.</a:t>
            </a:r>
            <a:r>
              <a:rPr lang="zh-TW" altLang="zh-TW" sz="6800" dirty="0" smtClean="0">
                <a:latin typeface="華康標楷體" pitchFamily="65" charset="-120"/>
                <a:ea typeface="華康標楷體" pitchFamily="65" charset="-120"/>
              </a:rPr>
              <a:t>典禮</a:t>
            </a:r>
            <a:r>
              <a:rPr lang="zh-TW" altLang="zh-TW" sz="6800" dirty="0">
                <a:latin typeface="華康標楷體" pitchFamily="65" charset="-120"/>
                <a:ea typeface="華康標楷體" pitchFamily="65" charset="-120"/>
              </a:rPr>
              <a:t>組人員甄選</a:t>
            </a:r>
          </a:p>
          <a:p>
            <a:pPr lvl="0" algn="l"/>
            <a:r>
              <a:rPr lang="en-US" altLang="zh-TW" sz="6800" dirty="0" smtClean="0">
                <a:latin typeface="華康標楷體" pitchFamily="65" charset="-120"/>
                <a:ea typeface="華康標楷體" pitchFamily="65" charset="-120"/>
              </a:rPr>
              <a:t>2.</a:t>
            </a:r>
            <a:r>
              <a:rPr lang="zh-TW" altLang="zh-TW" sz="6800" dirty="0" smtClean="0">
                <a:latin typeface="華康標楷體" pitchFamily="65" charset="-120"/>
                <a:ea typeface="華康標楷體" pitchFamily="65" charset="-120"/>
              </a:rPr>
              <a:t>八</a:t>
            </a:r>
            <a:r>
              <a:rPr lang="zh-TW" altLang="zh-TW" sz="6800" dirty="0">
                <a:latin typeface="華康標楷體" pitchFamily="65" charset="-120"/>
                <a:ea typeface="華康標楷體" pitchFamily="65" charset="-120"/>
              </a:rPr>
              <a:t>年級校外教學調查</a:t>
            </a:r>
          </a:p>
          <a:p>
            <a:pPr lvl="0" algn="l"/>
            <a:r>
              <a:rPr lang="en-US" altLang="zh-TW" sz="6800" dirty="0" smtClean="0">
                <a:latin typeface="華康標楷體" pitchFamily="65" charset="-120"/>
                <a:ea typeface="華康標楷體" pitchFamily="65" charset="-120"/>
              </a:rPr>
              <a:t>3.10/4</a:t>
            </a:r>
            <a:r>
              <a:rPr lang="zh-TW" altLang="zh-TW" sz="6800" dirty="0">
                <a:latin typeface="華康標楷體" pitchFamily="65" charset="-120"/>
                <a:ea typeface="華康標楷體" pitchFamily="65" charset="-120"/>
              </a:rPr>
              <a:t>優良學生競選，八年級主題：健康促進，九年級主題：環境</a:t>
            </a:r>
            <a:r>
              <a:rPr lang="zh-TW" altLang="zh-TW" sz="6800" dirty="0" smtClean="0">
                <a:latin typeface="華康標楷體" pitchFamily="65" charset="-120"/>
                <a:ea typeface="華康標楷體" pitchFamily="65" charset="-120"/>
              </a:rPr>
              <a:t>教育</a:t>
            </a:r>
            <a:endParaRPr lang="en-US" altLang="zh-TW" sz="6800" dirty="0" smtClean="0">
              <a:latin typeface="華康標楷體" pitchFamily="65" charset="-120"/>
              <a:ea typeface="華康標楷體" pitchFamily="65" charset="-120"/>
            </a:endParaRPr>
          </a:p>
          <a:p>
            <a:pPr lvl="0" algn="l"/>
            <a:r>
              <a:rPr lang="en-US" altLang="zh-TW" sz="6800" dirty="0" smtClean="0">
                <a:latin typeface="華康標楷體" pitchFamily="65" charset="-120"/>
                <a:ea typeface="華康標楷體" pitchFamily="65" charset="-120"/>
              </a:rPr>
              <a:t>4.10/9</a:t>
            </a:r>
            <a:r>
              <a:rPr lang="zh-TW" altLang="zh-TW" sz="6800" dirty="0">
                <a:latin typeface="華康標楷體" pitchFamily="65" charset="-120"/>
                <a:ea typeface="華康標楷體" pitchFamily="65" charset="-120"/>
              </a:rPr>
              <a:t>優良學生投票</a:t>
            </a:r>
          </a:p>
          <a:p>
            <a:pPr lvl="0" algn="l"/>
            <a:r>
              <a:rPr lang="zh-TW" altLang="zh-TW" sz="6800" dirty="0" smtClean="0">
                <a:latin typeface="華康標楷體" pitchFamily="65" charset="-120"/>
                <a:ea typeface="華康標楷體" pitchFamily="65" charset="-120"/>
              </a:rPr>
              <a:t>畢業</a:t>
            </a:r>
            <a:r>
              <a:rPr lang="zh-TW" altLang="zh-TW" sz="6800" dirty="0">
                <a:latin typeface="華康標楷體" pitchFamily="65" charset="-120"/>
                <a:ea typeface="華康標楷體" pitchFamily="65" charset="-120"/>
              </a:rPr>
              <a:t>紀念冊簽約</a:t>
            </a:r>
          </a:p>
        </p:txBody>
      </p:sp>
    </p:spTree>
    <p:extLst>
      <p:ext uri="{BB962C8B-B14F-4D97-AF65-F5344CB8AC3E}">
        <p14:creationId xmlns:p14="http://schemas.microsoft.com/office/powerpoint/2010/main" val="3868879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8021"/>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solidFill>
                  <a:prstClr val="white"/>
                </a:solidFill>
                <a:latin typeface="華康中黑體" pitchFamily="49" charset="-120"/>
                <a:ea typeface="華康中黑體" pitchFamily="49" charset="-120"/>
              </a:rPr>
              <a:t>生教組</a:t>
            </a:r>
            <a:endParaRPr lang="zh-TW" altLang="en-US" sz="4800" dirty="0">
              <a:solidFill>
                <a:prstClr val="white"/>
              </a:solidFill>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prstClr val="white"/>
                </a:solidFill>
                <a:latin typeface="華康粗黑體" pitchFamily="49" charset="-120"/>
                <a:ea typeface="華康粗黑體" pitchFamily="49" charset="-120"/>
              </a:rPr>
              <a:t>業務工作</a:t>
            </a:r>
            <a:endParaRPr lang="zh-TW" altLang="zh-TW" dirty="0">
              <a:solidFill>
                <a:prstClr val="white"/>
              </a:solidFill>
              <a:latin typeface="華康粗黑體" pitchFamily="49" charset="-120"/>
              <a:ea typeface="華康粗黑體" pitchFamily="49" charset="-120"/>
            </a:endParaRPr>
          </a:p>
        </p:txBody>
      </p:sp>
      <p:sp>
        <p:nvSpPr>
          <p:cNvPr id="3" name="副標題 2"/>
          <p:cNvSpPr>
            <a:spLocks noGrp="1"/>
          </p:cNvSpPr>
          <p:nvPr>
            <p:ph type="subTitle" idx="1"/>
          </p:nvPr>
        </p:nvSpPr>
        <p:spPr>
          <a:xfrm>
            <a:off x="539552" y="1772816"/>
            <a:ext cx="7776864" cy="4752528"/>
          </a:xfrm>
        </p:spPr>
        <p:txBody>
          <a:bodyPr>
            <a:normAutofit fontScale="77500" lnSpcReduction="20000"/>
          </a:bodyPr>
          <a:lstStyle/>
          <a:p>
            <a:pPr algn="l"/>
            <a:r>
              <a:rPr lang="en-US" altLang="zh-TW" dirty="0">
                <a:latin typeface="華康標楷體" pitchFamily="65" charset="-120"/>
                <a:ea typeface="華康標楷體" pitchFamily="65" charset="-120"/>
              </a:rPr>
              <a:t>1.</a:t>
            </a:r>
            <a:r>
              <a:rPr lang="zh-TW" altLang="zh-TW" dirty="0">
                <a:latin typeface="華康標楷體" pitchFamily="65" charset="-120"/>
                <a:ea typeface="華康標楷體" pitchFamily="65" charset="-120"/>
              </a:rPr>
              <a:t>近期工作事項</a:t>
            </a:r>
          </a:p>
          <a:p>
            <a:pPr algn="l"/>
            <a:r>
              <a:rPr lang="en-US" altLang="zh-TW" dirty="0">
                <a:latin typeface="華康標楷體" pitchFamily="65" charset="-120"/>
                <a:ea typeface="華康標楷體" pitchFamily="65" charset="-120"/>
              </a:rPr>
              <a:t>(1).9/16</a:t>
            </a:r>
            <a:r>
              <a:rPr lang="zh-TW" altLang="zh-TW" dirty="0">
                <a:latin typeface="華康標楷體" pitchFamily="65" charset="-120"/>
                <a:ea typeface="華康標楷體" pitchFamily="65" charset="-120"/>
              </a:rPr>
              <a:t>實施服儀檢查、落實女生綁頭髮。</a:t>
            </a:r>
          </a:p>
          <a:p>
            <a:pPr algn="l"/>
            <a:r>
              <a:rPr lang="en-US" altLang="zh-TW" dirty="0">
                <a:latin typeface="華康標楷體" pitchFamily="65" charset="-120"/>
                <a:ea typeface="華康標楷體" pitchFamily="65" charset="-120"/>
              </a:rPr>
              <a:t>(2).</a:t>
            </a:r>
            <a:r>
              <a:rPr lang="zh-TW" altLang="zh-TW" dirty="0">
                <a:latin typeface="華康標楷體" pitchFamily="65" charset="-120"/>
                <a:ea typeface="華康標楷體" pitchFamily="65" charset="-120"/>
              </a:rPr>
              <a:t>加強宣導禮貌運動、督促學生口不出惡言。</a:t>
            </a:r>
          </a:p>
          <a:p>
            <a:pPr algn="l"/>
            <a:r>
              <a:rPr lang="en-US" altLang="zh-TW" dirty="0">
                <a:latin typeface="華康標楷體" pitchFamily="65" charset="-120"/>
                <a:ea typeface="華康標楷體" pitchFamily="65" charset="-120"/>
              </a:rPr>
              <a:t>(3).</a:t>
            </a:r>
            <a:r>
              <a:rPr lang="zh-TW" altLang="zh-TW" dirty="0">
                <a:latin typeface="華康標楷體" pitchFamily="65" charset="-120"/>
                <a:ea typeface="華康標楷體" pitchFamily="65" charset="-120"/>
              </a:rPr>
              <a:t>加強查核各班出缺勤狀況以及學生</a:t>
            </a:r>
            <a:r>
              <a:rPr lang="zh-TW" altLang="zh-TW" dirty="0" smtClean="0">
                <a:latin typeface="華康標楷體" pitchFamily="65" charset="-120"/>
                <a:ea typeface="華康標楷體" pitchFamily="65" charset="-120"/>
              </a:rPr>
              <a:t>上學</a:t>
            </a:r>
            <a:r>
              <a:rPr lang="zh-TW" altLang="zh-TW" dirty="0">
                <a:solidFill>
                  <a:srgbClr val="FF0000"/>
                </a:solidFill>
                <a:latin typeface="華康標楷體" pitchFamily="65" charset="-120"/>
                <a:ea typeface="華康標楷體" pitchFamily="65" charset="-120"/>
              </a:rPr>
              <a:t>刷卡</a:t>
            </a:r>
            <a:r>
              <a:rPr lang="zh-TW" altLang="zh-TW" dirty="0">
                <a:latin typeface="華康標楷體" pitchFamily="65" charset="-120"/>
                <a:ea typeface="華康標楷體" pitchFamily="65" charset="-120"/>
              </a:rPr>
              <a:t>。</a:t>
            </a:r>
          </a:p>
          <a:p>
            <a:pPr algn="l"/>
            <a:r>
              <a:rPr lang="en-US" altLang="zh-TW" dirty="0">
                <a:latin typeface="華康標楷體" pitchFamily="65" charset="-120"/>
                <a:ea typeface="華康標楷體" pitchFamily="65" charset="-120"/>
              </a:rPr>
              <a:t>(4).</a:t>
            </a:r>
            <a:r>
              <a:rPr lang="zh-TW" altLang="zh-TW" dirty="0">
                <a:latin typeface="華康標楷體" pitchFamily="65" charset="-120"/>
                <a:ea typeface="華康標楷體" pitchFamily="65" charset="-120"/>
              </a:rPr>
              <a:t>積極維護學生上下學路口交通安全。</a:t>
            </a:r>
          </a:p>
          <a:p>
            <a:pPr algn="l"/>
            <a:r>
              <a:rPr lang="en-US" altLang="zh-TW" dirty="0">
                <a:latin typeface="華康標楷體" pitchFamily="65" charset="-120"/>
                <a:ea typeface="華康標楷體" pitchFamily="65" charset="-120"/>
              </a:rPr>
              <a:t>(5)</a:t>
            </a:r>
            <a:r>
              <a:rPr lang="zh-TW" altLang="zh-TW" dirty="0">
                <a:latin typeface="華康標楷體" pitchFamily="65" charset="-120"/>
                <a:ea typeface="華康標楷體" pitchFamily="65" charset="-120"/>
              </a:rPr>
              <a:t>反霸凌宣導。</a:t>
            </a:r>
          </a:p>
          <a:p>
            <a:pPr algn="l"/>
            <a:r>
              <a:rPr lang="en-US" altLang="zh-TW" dirty="0">
                <a:latin typeface="華康標楷體" pitchFamily="65" charset="-120"/>
                <a:ea typeface="華康標楷體" pitchFamily="65" charset="-120"/>
              </a:rPr>
              <a:t>(6)</a:t>
            </a:r>
            <a:r>
              <a:rPr lang="zh-TW" altLang="zh-TW" dirty="0">
                <a:latin typeface="華康標楷體" pitchFamily="65" charset="-120"/>
                <a:ea typeface="華康標楷體" pitchFamily="65" charset="-120"/>
              </a:rPr>
              <a:t>落實校園內上課準時進</a:t>
            </a:r>
            <a:r>
              <a:rPr lang="zh-TW" altLang="zh-TW" dirty="0" smtClean="0">
                <a:latin typeface="華康標楷體" pitchFamily="65" charset="-120"/>
                <a:ea typeface="華康標楷體" pitchFamily="65" charset="-120"/>
              </a:rPr>
              <a:t>教室</a:t>
            </a:r>
            <a:endParaRPr lang="en-US" altLang="zh-TW" dirty="0" smtClean="0">
              <a:latin typeface="華康標楷體" pitchFamily="65" charset="-120"/>
              <a:ea typeface="華康標楷體" pitchFamily="65" charset="-120"/>
            </a:endParaRPr>
          </a:p>
          <a:p>
            <a:pPr algn="l"/>
            <a:endParaRPr lang="zh-TW" altLang="zh-TW" dirty="0">
              <a:latin typeface="華康標楷體" pitchFamily="65" charset="-120"/>
              <a:ea typeface="華康標楷體" pitchFamily="65" charset="-120"/>
            </a:endParaRPr>
          </a:p>
          <a:p>
            <a:pPr algn="l"/>
            <a:r>
              <a:rPr lang="en-US" altLang="zh-TW" dirty="0">
                <a:latin typeface="華康標楷體" pitchFamily="65" charset="-120"/>
                <a:ea typeface="華康標楷體" pitchFamily="65" charset="-120"/>
              </a:rPr>
              <a:t>2.</a:t>
            </a:r>
            <a:r>
              <a:rPr lang="zh-TW" altLang="zh-TW" dirty="0">
                <a:latin typeface="華康標楷體" pitchFamily="65" charset="-120"/>
                <a:ea typeface="華康標楷體" pitchFamily="65" charset="-120"/>
              </a:rPr>
              <a:t>未來工作報告</a:t>
            </a:r>
          </a:p>
          <a:p>
            <a:pPr algn="l"/>
            <a:r>
              <a:rPr lang="en-US" altLang="zh-TW" dirty="0">
                <a:latin typeface="華康標楷體" pitchFamily="65" charset="-120"/>
                <a:ea typeface="華康標楷體" pitchFamily="65" charset="-120"/>
              </a:rPr>
              <a:t>(1)</a:t>
            </a:r>
            <a:r>
              <a:rPr lang="zh-TW" altLang="zh-TW" dirty="0">
                <a:latin typeface="華康標楷體" pitchFamily="65" charset="-120"/>
                <a:ea typeface="華康標楷體" pitchFamily="65" charset="-120"/>
              </a:rPr>
              <a:t>持續要求女生</a:t>
            </a:r>
            <a:r>
              <a:rPr lang="zh-TW" altLang="zh-TW" dirty="0">
                <a:solidFill>
                  <a:srgbClr val="FF0000"/>
                </a:solidFill>
                <a:latin typeface="華康標楷體" pitchFamily="65" charset="-120"/>
                <a:ea typeface="華康標楷體" pitchFamily="65" charset="-120"/>
              </a:rPr>
              <a:t>綁頭髮</a:t>
            </a:r>
            <a:r>
              <a:rPr lang="zh-TW" altLang="zh-TW" dirty="0">
                <a:latin typeface="華康標楷體" pitchFamily="65" charset="-120"/>
                <a:ea typeface="華康標楷體" pitchFamily="65" charset="-120"/>
              </a:rPr>
              <a:t>及修整個人服裝儀容。</a:t>
            </a:r>
          </a:p>
          <a:p>
            <a:pPr algn="l"/>
            <a:r>
              <a:rPr lang="en-US" altLang="zh-TW" dirty="0">
                <a:latin typeface="華康標楷體" pitchFamily="65" charset="-120"/>
                <a:ea typeface="華康標楷體" pitchFamily="65" charset="-120"/>
              </a:rPr>
              <a:t>(2).</a:t>
            </a:r>
            <a:r>
              <a:rPr lang="zh-TW" altLang="zh-TW" dirty="0">
                <a:latin typeface="華康標楷體" pitchFamily="65" charset="-120"/>
                <a:ea typeface="華康標楷體" pitchFamily="65" charset="-120"/>
              </a:rPr>
              <a:t>隨時叮嚀並制止學生口出惡言。</a:t>
            </a:r>
          </a:p>
          <a:p>
            <a:pPr algn="l"/>
            <a:r>
              <a:rPr lang="en-US" altLang="zh-TW" dirty="0">
                <a:latin typeface="華康標楷體" pitchFamily="65" charset="-120"/>
                <a:ea typeface="華康標楷體" pitchFamily="65" charset="-120"/>
              </a:rPr>
              <a:t>(3).</a:t>
            </a:r>
            <a:r>
              <a:rPr lang="zh-TW" altLang="zh-TW" dirty="0">
                <a:latin typeface="華康標楷體" pitchFamily="65" charset="-120"/>
                <a:ea typeface="華康標楷體" pitchFamily="65" charset="-120"/>
              </a:rPr>
              <a:t>持續要求各班</a:t>
            </a:r>
            <a:r>
              <a:rPr lang="zh-TW" altLang="zh-TW" dirty="0">
                <a:solidFill>
                  <a:srgbClr val="FF0000"/>
                </a:solidFill>
                <a:latin typeface="華康標楷體" pitchFamily="65" charset="-120"/>
                <a:ea typeface="華康標楷體" pitchFamily="65" charset="-120"/>
              </a:rPr>
              <a:t>落實點名</a:t>
            </a:r>
            <a:r>
              <a:rPr lang="zh-TW" altLang="zh-TW" dirty="0">
                <a:latin typeface="華康標楷體" pitchFamily="65" charset="-120"/>
                <a:ea typeface="華康標楷體" pitchFamily="65" charset="-120"/>
              </a:rPr>
              <a:t>工作、以利充分掌握學生出缺勤狀況。</a:t>
            </a:r>
          </a:p>
          <a:p>
            <a:pPr algn="l"/>
            <a:r>
              <a:rPr lang="en-US" altLang="zh-TW" dirty="0">
                <a:latin typeface="華康標楷體" pitchFamily="65" charset="-120"/>
                <a:ea typeface="華康標楷體" pitchFamily="65" charset="-120"/>
              </a:rPr>
              <a:t>(4).</a:t>
            </a:r>
            <a:r>
              <a:rPr lang="zh-TW" altLang="zh-TW" dirty="0">
                <a:latin typeface="華康標楷體" pitchFamily="65" charset="-120"/>
                <a:ea typeface="華康標楷體" pitchFamily="65" charset="-120"/>
              </a:rPr>
              <a:t>聯繫區公所及交通單位評估新民路</a:t>
            </a:r>
            <a:r>
              <a:rPr lang="en-US" altLang="zh-TW" dirty="0">
                <a:latin typeface="華康標楷體" pitchFamily="65" charset="-120"/>
                <a:ea typeface="華康標楷體" pitchFamily="65" charset="-120"/>
              </a:rPr>
              <a:t>22</a:t>
            </a:r>
            <a:r>
              <a:rPr lang="zh-TW" altLang="zh-TW" dirty="0">
                <a:latin typeface="華康標楷體" pitchFamily="65" charset="-120"/>
                <a:ea typeface="華康標楷體" pitchFamily="65" charset="-120"/>
              </a:rPr>
              <a:t>巷口增設交通號</a:t>
            </a:r>
            <a:r>
              <a:rPr lang="zh-TW" altLang="zh-TW" dirty="0" smtClean="0">
                <a:latin typeface="華康標楷體" pitchFamily="65" charset="-120"/>
                <a:ea typeface="華康標楷體" pitchFamily="65" charset="-120"/>
              </a:rPr>
              <a:t>誌</a:t>
            </a:r>
            <a:r>
              <a:rPr lang="en-US" altLang="zh-TW" dirty="0" smtClean="0">
                <a:latin typeface="華康標楷體" pitchFamily="65" charset="-120"/>
                <a:ea typeface="華康標楷體" pitchFamily="65" charset="-120"/>
              </a:rPr>
              <a:t>,</a:t>
            </a:r>
            <a:r>
              <a:rPr lang="zh-TW" altLang="zh-TW" dirty="0" smtClean="0">
                <a:latin typeface="華康標楷體" pitchFamily="65" charset="-120"/>
                <a:ea typeface="華康標楷體" pitchFamily="65" charset="-120"/>
              </a:rPr>
              <a:t>以</a:t>
            </a:r>
            <a:r>
              <a:rPr lang="zh-TW" altLang="zh-TW" dirty="0">
                <a:latin typeface="華康標楷體" pitchFamily="65" charset="-120"/>
                <a:ea typeface="華康標楷體" pitchFamily="65" charset="-120"/>
              </a:rPr>
              <a:t>利本校學生上下學安全。</a:t>
            </a:r>
          </a:p>
          <a:p>
            <a:endParaRPr lang="zh-TW" altLang="en-US" dirty="0"/>
          </a:p>
        </p:txBody>
      </p:sp>
    </p:spTree>
    <p:extLst>
      <p:ext uri="{BB962C8B-B14F-4D97-AF65-F5344CB8AC3E}">
        <p14:creationId xmlns:p14="http://schemas.microsoft.com/office/powerpoint/2010/main" val="3061961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latin typeface="華康中黑體" pitchFamily="49" charset="-120"/>
                <a:ea typeface="華康中黑體" pitchFamily="49" charset="-120"/>
              </a:rPr>
              <a:t>體育組</a:t>
            </a:r>
            <a:endParaRPr lang="zh-TW" altLang="en-US" sz="4800" dirty="0">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schemeClr val="bg1"/>
                </a:solidFill>
                <a:latin typeface="華康粗黑體" pitchFamily="49" charset="-120"/>
                <a:ea typeface="華康粗黑體" pitchFamily="49" charset="-120"/>
              </a:rPr>
              <a:t>業務工作</a:t>
            </a:r>
            <a:endParaRPr lang="zh-TW" altLang="zh-TW" dirty="0">
              <a:solidFill>
                <a:schemeClr val="bg1"/>
              </a:solidFill>
              <a:latin typeface="華康粗黑體" pitchFamily="49" charset="-120"/>
              <a:ea typeface="華康粗黑體" pitchFamily="49" charset="-120"/>
            </a:endParaRPr>
          </a:p>
        </p:txBody>
      </p:sp>
      <p:sp>
        <p:nvSpPr>
          <p:cNvPr id="3" name="副標題 2"/>
          <p:cNvSpPr>
            <a:spLocks noGrp="1"/>
          </p:cNvSpPr>
          <p:nvPr>
            <p:ph type="subTitle" idx="1"/>
          </p:nvPr>
        </p:nvSpPr>
        <p:spPr>
          <a:xfrm>
            <a:off x="323528" y="1916832"/>
            <a:ext cx="8352928" cy="4248472"/>
          </a:xfrm>
        </p:spPr>
        <p:txBody>
          <a:bodyPr>
            <a:normAutofit lnSpcReduction="10000"/>
          </a:bodyPr>
          <a:lstStyle/>
          <a:p>
            <a:pPr marL="342900" indent="-342900" algn="l">
              <a:buFont typeface="Wingdings 2"/>
              <a:buAutoNum type="arabicPeriod"/>
            </a:pPr>
            <a:r>
              <a:rPr lang="zh-TW" altLang="zh-TW" sz="1900" dirty="0" smtClean="0">
                <a:latin typeface="華康標楷體" pitchFamily="65" charset="-120"/>
                <a:ea typeface="華康標楷體" pitchFamily="65" charset="-120"/>
              </a:rPr>
              <a:t>校慶</a:t>
            </a:r>
            <a:r>
              <a:rPr lang="zh-TW" altLang="zh-TW" sz="1900" dirty="0">
                <a:latin typeface="華康標楷體" pitchFamily="65" charset="-120"/>
                <a:ea typeface="華康標楷體" pitchFamily="65" charset="-120"/>
              </a:rPr>
              <a:t>運動會將</a:t>
            </a:r>
            <a:r>
              <a:rPr lang="zh-TW" altLang="zh-TW" sz="1900" dirty="0" smtClean="0">
                <a:latin typeface="華康標楷體" pitchFamily="65" charset="-120"/>
                <a:ea typeface="華康標楷體" pitchFamily="65" charset="-120"/>
              </a:rPr>
              <a:t>舉辦</a:t>
            </a:r>
            <a:r>
              <a:rPr lang="zh-TW" altLang="zh-TW" sz="1900" dirty="0" smtClean="0">
                <a:solidFill>
                  <a:srgbClr val="FF0000"/>
                </a:solidFill>
                <a:latin typeface="華康標楷體" pitchFamily="65" charset="-120"/>
                <a:ea typeface="華康標楷體" pitchFamily="65" charset="-120"/>
              </a:rPr>
              <a:t>教職員工</a:t>
            </a:r>
            <a:r>
              <a:rPr lang="zh-TW" altLang="en-US" sz="1900" dirty="0" smtClean="0">
                <a:solidFill>
                  <a:srgbClr val="FF0000"/>
                </a:solidFill>
                <a:latin typeface="華康標楷體" pitchFamily="65" charset="-120"/>
                <a:ea typeface="華康標楷體" pitchFamily="65" charset="-120"/>
              </a:rPr>
              <a:t>趣</a:t>
            </a:r>
            <a:r>
              <a:rPr lang="zh-TW" altLang="zh-TW" sz="1900" dirty="0" smtClean="0">
                <a:solidFill>
                  <a:srgbClr val="FF0000"/>
                </a:solidFill>
                <a:latin typeface="華康標楷體" pitchFamily="65" charset="-120"/>
                <a:ea typeface="華康標楷體" pitchFamily="65" charset="-120"/>
              </a:rPr>
              <a:t>味競賽</a:t>
            </a:r>
            <a:r>
              <a:rPr lang="zh-TW" altLang="en-US" sz="1900" dirty="0">
                <a:latin typeface="華康標楷體" pitchFamily="65" charset="-120"/>
                <a:ea typeface="華康標楷體" pitchFamily="65" charset="-120"/>
              </a:rPr>
              <a:t>及</a:t>
            </a:r>
            <a:r>
              <a:rPr lang="zh-TW" altLang="en-US" sz="1900" dirty="0">
                <a:solidFill>
                  <a:srgbClr val="FF0000"/>
                </a:solidFill>
                <a:latin typeface="華康標楷體" pitchFamily="65" charset="-120"/>
                <a:ea typeface="華康標楷體" pitchFamily="65" charset="-120"/>
              </a:rPr>
              <a:t>學生大隊接力</a:t>
            </a:r>
            <a:r>
              <a:rPr lang="en-US" altLang="zh-TW" sz="1900" dirty="0" smtClean="0">
                <a:latin typeface="華康標楷體" pitchFamily="65" charset="-120"/>
                <a:ea typeface="華康標楷體" pitchFamily="65" charset="-120"/>
              </a:rPr>
              <a:t>,</a:t>
            </a:r>
            <a:r>
              <a:rPr lang="zh-TW" altLang="zh-TW" sz="1900" dirty="0">
                <a:latin typeface="華康標楷體" pitchFamily="65" charset="-120"/>
                <a:ea typeface="華康標楷體" pitchFamily="65" charset="-120"/>
              </a:rPr>
              <a:t>請各位同仁踴躍</a:t>
            </a:r>
            <a:r>
              <a:rPr lang="zh-TW" altLang="zh-TW" sz="1900" dirty="0" smtClean="0">
                <a:latin typeface="華康標楷體" pitchFamily="65" charset="-120"/>
                <a:ea typeface="華康標楷體" pitchFamily="65" charset="-120"/>
              </a:rPr>
              <a:t>參加</a:t>
            </a:r>
            <a:r>
              <a:rPr lang="zh-TW" altLang="en-US" sz="1900" dirty="0" smtClean="0">
                <a:latin typeface="華康標楷體" pitchFamily="65" charset="-120"/>
                <a:ea typeface="華康標楷體" pitchFamily="65" charset="-120"/>
              </a:rPr>
              <a:t>。</a:t>
            </a:r>
            <a:endParaRPr lang="en-US" altLang="zh-TW" sz="1900" dirty="0" smtClean="0">
              <a:latin typeface="華康標楷體" pitchFamily="65" charset="-120"/>
              <a:ea typeface="華康標楷體" pitchFamily="65" charset="-120"/>
            </a:endParaRPr>
          </a:p>
          <a:p>
            <a:pPr marL="342900" indent="-342900" algn="l">
              <a:buFont typeface="Wingdings 2"/>
              <a:buAutoNum type="arabicPeriod"/>
            </a:pPr>
            <a:endParaRPr lang="en-US" altLang="zh-TW" sz="1900" dirty="0">
              <a:latin typeface="華康標楷體" pitchFamily="65" charset="-120"/>
              <a:ea typeface="華康標楷體" pitchFamily="65" charset="-120"/>
            </a:endParaRPr>
          </a:p>
          <a:p>
            <a:pPr algn="l"/>
            <a:r>
              <a:rPr lang="en-US" altLang="zh-TW" sz="1900" dirty="0" smtClean="0">
                <a:latin typeface="華康標楷體" pitchFamily="65" charset="-120"/>
                <a:ea typeface="華康標楷體" pitchFamily="65" charset="-120"/>
              </a:rPr>
              <a:t>2.</a:t>
            </a:r>
            <a:r>
              <a:rPr lang="zh-TW" altLang="en-US" sz="1900" dirty="0" smtClean="0">
                <a:latin typeface="華康標楷體" pitchFamily="65" charset="-120"/>
                <a:ea typeface="華康標楷體" pitchFamily="65" charset="-120"/>
              </a:rPr>
              <a:t>班際競賽活動</a:t>
            </a:r>
            <a:r>
              <a:rPr lang="en-US" altLang="zh-TW" sz="1900" dirty="0" smtClean="0">
                <a:latin typeface="華康標楷體" pitchFamily="65" charset="-120"/>
                <a:ea typeface="華康標楷體" pitchFamily="65" charset="-120"/>
              </a:rPr>
              <a:t>:</a:t>
            </a:r>
          </a:p>
          <a:p>
            <a:pPr algn="l"/>
            <a:r>
              <a:rPr lang="zh-TW" altLang="en-US" sz="1900" dirty="0">
                <a:latin typeface="華康標楷體" pitchFamily="65" charset="-120"/>
                <a:ea typeface="華康標楷體" pitchFamily="65" charset="-120"/>
              </a:rPr>
              <a:t> </a:t>
            </a:r>
            <a:r>
              <a:rPr lang="zh-TW" altLang="en-US" sz="1900" dirty="0" smtClean="0">
                <a:latin typeface="華康標楷體" pitchFamily="65" charset="-120"/>
                <a:ea typeface="華康標楷體" pitchFamily="65" charset="-120"/>
              </a:rPr>
              <a:t> </a:t>
            </a:r>
            <a:r>
              <a:rPr lang="en-US" altLang="zh-TW" sz="1900" dirty="0" smtClean="0">
                <a:latin typeface="華康標楷體" pitchFamily="65" charset="-120"/>
                <a:ea typeface="華康標楷體" pitchFamily="65" charset="-120"/>
              </a:rPr>
              <a:t>(1)</a:t>
            </a:r>
            <a:r>
              <a:rPr lang="zh-TW" altLang="en-US" sz="1900" dirty="0" smtClean="0">
                <a:solidFill>
                  <a:srgbClr val="FF0000"/>
                </a:solidFill>
                <a:latin typeface="華康標楷體" pitchFamily="65" charset="-120"/>
                <a:ea typeface="華康標楷體" pitchFamily="65" charset="-120"/>
              </a:rPr>
              <a:t>拔河</a:t>
            </a:r>
            <a:r>
              <a:rPr lang="zh-TW" altLang="en-US" sz="1900" dirty="0" smtClean="0">
                <a:latin typeface="華康標楷體" pitchFamily="65" charset="-120"/>
                <a:ea typeface="華康標楷體" pitchFamily="65" charset="-120"/>
              </a:rPr>
              <a:t>比賽</a:t>
            </a:r>
            <a:r>
              <a:rPr lang="en-US" altLang="zh-TW" sz="1900" dirty="0" smtClean="0">
                <a:latin typeface="華康標楷體" pitchFamily="65" charset="-120"/>
                <a:ea typeface="華康標楷體" pitchFamily="65" charset="-120"/>
              </a:rPr>
              <a:t>:10/21~10/25</a:t>
            </a:r>
            <a:r>
              <a:rPr lang="zh-TW" altLang="en-US" sz="1900" dirty="0" smtClean="0">
                <a:latin typeface="華康標楷體" pitchFamily="65" charset="-120"/>
                <a:ea typeface="華康標楷體" pitchFamily="65" charset="-120"/>
              </a:rPr>
              <a:t>預賽</a:t>
            </a:r>
            <a:r>
              <a:rPr lang="zh-TW" altLang="en-US" sz="1900" dirty="0" smtClean="0">
                <a:latin typeface="華康標楷體"/>
                <a:ea typeface="華康標楷體"/>
              </a:rPr>
              <a:t>，</a:t>
            </a:r>
            <a:r>
              <a:rPr lang="en-US" altLang="zh-TW" sz="1900" dirty="0" smtClean="0">
                <a:latin typeface="華康標楷體"/>
                <a:ea typeface="華康標楷體"/>
              </a:rPr>
              <a:t>12/4</a:t>
            </a:r>
            <a:r>
              <a:rPr lang="zh-TW" altLang="en-US" sz="1900" dirty="0" smtClean="0">
                <a:latin typeface="華康標楷體"/>
                <a:ea typeface="華康標楷體"/>
              </a:rPr>
              <a:t>決賽。</a:t>
            </a:r>
            <a:endParaRPr lang="en-US" altLang="zh-TW" sz="1900" dirty="0" smtClean="0">
              <a:latin typeface="華康標楷體"/>
              <a:ea typeface="華康標楷體"/>
            </a:endParaRPr>
          </a:p>
          <a:p>
            <a:pPr algn="l"/>
            <a:r>
              <a:rPr lang="zh-TW" altLang="en-US" sz="1900" dirty="0">
                <a:latin typeface="華康標楷體"/>
                <a:ea typeface="華康標楷體"/>
              </a:rPr>
              <a:t> </a:t>
            </a:r>
            <a:r>
              <a:rPr lang="zh-TW" altLang="en-US" sz="1900" dirty="0" smtClean="0">
                <a:latin typeface="華康標楷體"/>
                <a:ea typeface="華康標楷體"/>
              </a:rPr>
              <a:t> </a:t>
            </a:r>
            <a:r>
              <a:rPr lang="en-US" altLang="zh-TW" sz="1900" dirty="0" smtClean="0">
                <a:latin typeface="華康標楷體"/>
                <a:ea typeface="華康標楷體"/>
              </a:rPr>
              <a:t>(2)</a:t>
            </a:r>
            <a:r>
              <a:rPr lang="zh-TW" altLang="en-US" sz="1900" dirty="0" smtClean="0">
                <a:solidFill>
                  <a:srgbClr val="FF0000"/>
                </a:solidFill>
                <a:latin typeface="華康標楷體"/>
                <a:ea typeface="華康標楷體"/>
              </a:rPr>
              <a:t>跳繩</a:t>
            </a:r>
            <a:r>
              <a:rPr lang="zh-TW" altLang="en-US" sz="1900" dirty="0" smtClean="0">
                <a:latin typeface="華康標楷體"/>
                <a:ea typeface="華康標楷體"/>
              </a:rPr>
              <a:t>比賽</a:t>
            </a:r>
            <a:r>
              <a:rPr lang="en-US" altLang="zh-TW" sz="1900" dirty="0" smtClean="0">
                <a:latin typeface="華康標楷體"/>
                <a:ea typeface="華康標楷體"/>
              </a:rPr>
              <a:t>:11/18~11/25</a:t>
            </a:r>
            <a:r>
              <a:rPr lang="zh-TW" altLang="en-US" sz="1900" dirty="0" smtClean="0">
                <a:latin typeface="華康標楷體"/>
                <a:ea typeface="華康標楷體"/>
              </a:rPr>
              <a:t>預賽，</a:t>
            </a:r>
            <a:r>
              <a:rPr lang="en-US" altLang="zh-TW" sz="1900" dirty="0" smtClean="0">
                <a:latin typeface="華康標楷體"/>
                <a:ea typeface="華康標楷體"/>
              </a:rPr>
              <a:t>12/6</a:t>
            </a:r>
            <a:r>
              <a:rPr lang="zh-TW" altLang="en-US" sz="1900" dirty="0" smtClean="0">
                <a:latin typeface="華康標楷體"/>
                <a:ea typeface="華康標楷體"/>
              </a:rPr>
              <a:t>決賽。</a:t>
            </a:r>
            <a:endParaRPr lang="en-US" altLang="zh-TW" sz="1900" dirty="0" smtClean="0">
              <a:latin typeface="華康標楷體"/>
              <a:ea typeface="華康標楷體"/>
            </a:endParaRPr>
          </a:p>
          <a:p>
            <a:pPr algn="l"/>
            <a:r>
              <a:rPr lang="zh-TW" altLang="en-US" sz="1900" dirty="0" smtClean="0">
                <a:latin typeface="華康標楷體" pitchFamily="65" charset="-120"/>
                <a:ea typeface="華康標楷體" pitchFamily="65" charset="-120"/>
              </a:rPr>
              <a:t>   </a:t>
            </a:r>
            <a:r>
              <a:rPr lang="zh-TW" altLang="zh-TW" sz="1900" dirty="0" smtClean="0">
                <a:latin typeface="華康標楷體" pitchFamily="65" charset="-120"/>
                <a:ea typeface="華康標楷體" pitchFamily="65" charset="-120"/>
              </a:rPr>
              <a:t>請</a:t>
            </a:r>
            <a:r>
              <a:rPr lang="zh-TW" altLang="zh-TW" sz="1900" dirty="0">
                <a:latin typeface="華康標楷體" pitchFamily="65" charset="-120"/>
                <a:ea typeface="華康標楷體" pitchFamily="65" charset="-120"/>
              </a:rPr>
              <a:t>各位師長多多鼓勵學生參加班</a:t>
            </a:r>
            <a:r>
              <a:rPr lang="zh-TW" altLang="zh-TW" sz="1900" dirty="0" smtClean="0">
                <a:latin typeface="華康標楷體" pitchFamily="65" charset="-120"/>
                <a:ea typeface="華康標楷體" pitchFamily="65" charset="-120"/>
              </a:rPr>
              <a:t>際比賽</a:t>
            </a:r>
            <a:r>
              <a:rPr lang="zh-TW" altLang="en-US" sz="1900" dirty="0" smtClean="0">
                <a:latin typeface="華康標楷體" pitchFamily="65" charset="-120"/>
                <a:ea typeface="華康標楷體" pitchFamily="65" charset="-120"/>
              </a:rPr>
              <a:t>。</a:t>
            </a:r>
            <a:endParaRPr lang="en-US" altLang="zh-TW" sz="1900" dirty="0" smtClean="0">
              <a:latin typeface="華康標楷體" pitchFamily="65" charset="-120"/>
              <a:ea typeface="華康標楷體" pitchFamily="65" charset="-120"/>
            </a:endParaRPr>
          </a:p>
          <a:p>
            <a:pPr algn="l"/>
            <a:endParaRPr lang="zh-TW" altLang="zh-TW" sz="1900" dirty="0">
              <a:solidFill>
                <a:srgbClr val="FF0000"/>
              </a:solidFill>
              <a:latin typeface="華康標楷體" pitchFamily="65" charset="-120"/>
              <a:ea typeface="華康標楷體" pitchFamily="65" charset="-120"/>
            </a:endParaRPr>
          </a:p>
          <a:p>
            <a:pPr algn="l"/>
            <a:r>
              <a:rPr lang="en-US" altLang="zh-TW" sz="1900" dirty="0" smtClean="0">
                <a:latin typeface="華康標楷體"/>
                <a:ea typeface="華康標楷體"/>
              </a:rPr>
              <a:t>3.</a:t>
            </a:r>
            <a:r>
              <a:rPr lang="zh-TW" altLang="zh-TW" sz="1900" dirty="0">
                <a:latin typeface="華康標楷體" pitchFamily="65" charset="-120"/>
                <a:ea typeface="華康標楷體" pitchFamily="65" charset="-120"/>
              </a:rPr>
              <a:t>課間跑步運動於</a:t>
            </a:r>
            <a:r>
              <a:rPr lang="en-US" altLang="zh-TW" sz="1900" dirty="0">
                <a:latin typeface="華康標楷體" pitchFamily="65" charset="-120"/>
                <a:ea typeface="華康標楷體" pitchFamily="65" charset="-120"/>
              </a:rPr>
              <a:t>10/7</a:t>
            </a:r>
            <a:r>
              <a:rPr lang="zh-TW" altLang="zh-TW" sz="1900" dirty="0" smtClean="0">
                <a:latin typeface="華康標楷體" pitchFamily="65" charset="-120"/>
                <a:ea typeface="華康標楷體" pitchFamily="65" charset="-120"/>
              </a:rPr>
              <a:t>開始</a:t>
            </a:r>
            <a:r>
              <a:rPr lang="zh-TW" altLang="en-US" sz="1900" dirty="0" smtClean="0">
                <a:latin typeface="華康標楷體" pitchFamily="65" charset="-120"/>
                <a:ea typeface="華康標楷體" pitchFamily="65" charset="-120"/>
              </a:rPr>
              <a:t>實施</a:t>
            </a:r>
            <a:r>
              <a:rPr lang="en-US" altLang="zh-TW" sz="1900" dirty="0" smtClean="0">
                <a:latin typeface="華康標楷體" pitchFamily="65" charset="-120"/>
                <a:ea typeface="華康標楷體" pitchFamily="65" charset="-120"/>
              </a:rPr>
              <a:t>,</a:t>
            </a:r>
            <a:r>
              <a:rPr lang="zh-TW" altLang="en-US" sz="1900" dirty="0" smtClean="0">
                <a:latin typeface="華康標楷體" pitchFamily="65" charset="-120"/>
                <a:ea typeface="華康標楷體" pitchFamily="65" charset="-120"/>
              </a:rPr>
              <a:t>七年級於每星期</a:t>
            </a:r>
            <a:r>
              <a:rPr lang="zh-TW" altLang="en-US" sz="1900" dirty="0" smtClean="0">
                <a:solidFill>
                  <a:srgbClr val="FF0000"/>
                </a:solidFill>
                <a:latin typeface="華康標楷體" pitchFamily="65" charset="-120"/>
                <a:ea typeface="華康標楷體" pitchFamily="65" charset="-120"/>
              </a:rPr>
              <a:t>一</a:t>
            </a:r>
            <a:r>
              <a:rPr lang="zh-TW" altLang="en-US" sz="1900" dirty="0" smtClean="0">
                <a:latin typeface="華康標楷體"/>
                <a:ea typeface="華康標楷體"/>
              </a:rPr>
              <a:t>，八年級於每星期</a:t>
            </a:r>
            <a:r>
              <a:rPr lang="zh-TW" altLang="en-US" sz="1900" dirty="0" smtClean="0">
                <a:solidFill>
                  <a:srgbClr val="FF0000"/>
                </a:solidFill>
                <a:latin typeface="華康標楷體"/>
                <a:ea typeface="華康標楷體"/>
              </a:rPr>
              <a:t>三</a:t>
            </a:r>
            <a:r>
              <a:rPr lang="zh-TW" altLang="en-US" sz="1900" dirty="0" smtClean="0">
                <a:latin typeface="華康標楷體"/>
                <a:ea typeface="華康標楷體"/>
              </a:rPr>
              <a:t>，九年級於每星期</a:t>
            </a:r>
            <a:r>
              <a:rPr lang="zh-TW" altLang="en-US" sz="1900" dirty="0" smtClean="0">
                <a:solidFill>
                  <a:srgbClr val="FF0000"/>
                </a:solidFill>
                <a:latin typeface="華康標楷體"/>
                <a:ea typeface="華康標楷體"/>
              </a:rPr>
              <a:t>五</a:t>
            </a:r>
            <a:r>
              <a:rPr lang="zh-TW" altLang="en-US" sz="1900" dirty="0" smtClean="0">
                <a:latin typeface="華康標楷體"/>
                <a:ea typeface="華康標楷體"/>
              </a:rPr>
              <a:t>第二節下課跑步，</a:t>
            </a:r>
            <a:r>
              <a:rPr lang="zh-TW" altLang="zh-TW" sz="1900" dirty="0" smtClean="0">
                <a:latin typeface="華康標楷體" pitchFamily="65" charset="-120"/>
                <a:ea typeface="華康標楷體" pitchFamily="65" charset="-120"/>
              </a:rPr>
              <a:t>請</a:t>
            </a:r>
            <a:r>
              <a:rPr lang="zh-TW" altLang="zh-TW" sz="1900" dirty="0">
                <a:latin typeface="華康標楷體" pitchFamily="65" charset="-120"/>
                <a:ea typeface="華康標楷體" pitchFamily="65" charset="-120"/>
              </a:rPr>
              <a:t>各班導師協助課間跑步之</a:t>
            </a:r>
            <a:r>
              <a:rPr lang="zh-TW" altLang="zh-TW" sz="1900" dirty="0" smtClean="0">
                <a:latin typeface="華康標楷體" pitchFamily="65" charset="-120"/>
                <a:ea typeface="華康標楷體" pitchFamily="65" charset="-120"/>
              </a:rPr>
              <a:t>管理</a:t>
            </a:r>
            <a:r>
              <a:rPr lang="zh-TW" altLang="en-US" sz="1900" dirty="0" smtClean="0">
                <a:latin typeface="華康標楷體" pitchFamily="65" charset="-120"/>
                <a:ea typeface="華康標楷體" pitchFamily="65" charset="-120"/>
              </a:rPr>
              <a:t>。</a:t>
            </a:r>
            <a:endParaRPr lang="en-US" altLang="zh-TW" sz="1900" dirty="0" smtClean="0">
              <a:latin typeface="華康標楷體" pitchFamily="65" charset="-120"/>
              <a:ea typeface="華康標楷體" pitchFamily="65" charset="-120"/>
            </a:endParaRPr>
          </a:p>
          <a:p>
            <a:pPr algn="l"/>
            <a:endParaRPr lang="en-US" altLang="zh-TW" sz="1900" dirty="0">
              <a:latin typeface="華康標楷體" pitchFamily="65" charset="-120"/>
              <a:ea typeface="華康標楷體" pitchFamily="65" charset="-120"/>
            </a:endParaRPr>
          </a:p>
          <a:p>
            <a:pPr algn="l"/>
            <a:r>
              <a:rPr lang="en-US" altLang="zh-TW" sz="1900" dirty="0" smtClean="0">
                <a:latin typeface="華康標楷體" pitchFamily="65" charset="-120"/>
                <a:ea typeface="華康標楷體" pitchFamily="65" charset="-120"/>
              </a:rPr>
              <a:t>4.</a:t>
            </a:r>
            <a:r>
              <a:rPr lang="zh-TW" altLang="zh-TW" sz="1900" dirty="0" smtClean="0">
                <a:latin typeface="華康標楷體" pitchFamily="65" charset="-120"/>
                <a:ea typeface="華康標楷體" pitchFamily="65" charset="-120"/>
              </a:rPr>
              <a:t>游泳</a:t>
            </a:r>
            <a:r>
              <a:rPr lang="zh-TW" altLang="zh-TW" sz="1900" dirty="0">
                <a:latin typeface="華康標楷體" pitchFamily="65" charset="-120"/>
                <a:ea typeface="華康標楷體" pitchFamily="65" charset="-120"/>
              </a:rPr>
              <a:t>教學起訖時間</a:t>
            </a:r>
            <a:r>
              <a:rPr lang="en-US" altLang="zh-TW" sz="1900" dirty="0" smtClean="0">
                <a:latin typeface="華康標楷體" pitchFamily="65" charset="-120"/>
                <a:ea typeface="華康標楷體" pitchFamily="65" charset="-120"/>
              </a:rPr>
              <a:t>9/14~11/1</a:t>
            </a:r>
            <a:r>
              <a:rPr lang="zh-TW" altLang="en-US" sz="1900" dirty="0" smtClean="0">
                <a:latin typeface="華康標楷體"/>
                <a:ea typeface="華康標楷體"/>
              </a:rPr>
              <a:t>，</a:t>
            </a:r>
            <a:r>
              <a:rPr lang="zh-TW" altLang="zh-TW" sz="1900" dirty="0" smtClean="0">
                <a:latin typeface="華康標楷體" pitchFamily="65" charset="-120"/>
                <a:ea typeface="華康標楷體" pitchFamily="65" charset="-120"/>
              </a:rPr>
              <a:t>防</a:t>
            </a:r>
            <a:r>
              <a:rPr lang="zh-TW" altLang="zh-TW" sz="1900" dirty="0">
                <a:latin typeface="華康標楷體" pitchFamily="65" charset="-120"/>
                <a:ea typeface="華康標楷體" pitchFamily="65" charset="-120"/>
              </a:rPr>
              <a:t>溺宣導</a:t>
            </a:r>
            <a:r>
              <a:rPr lang="zh-TW" altLang="zh-TW" sz="1900" dirty="0" smtClean="0">
                <a:latin typeface="華康標楷體" pitchFamily="65" charset="-120"/>
                <a:ea typeface="華康標楷體" pitchFamily="65" charset="-120"/>
              </a:rPr>
              <a:t>活動</a:t>
            </a:r>
            <a:r>
              <a:rPr lang="zh-TW" altLang="en-US" sz="1900" dirty="0" smtClean="0">
                <a:latin typeface="華康標楷體" pitchFamily="65" charset="-120"/>
                <a:ea typeface="華康標楷體" pitchFamily="65" charset="-120"/>
              </a:rPr>
              <a:t>競賽活動預訂於</a:t>
            </a:r>
            <a:r>
              <a:rPr lang="en-US" altLang="zh-TW" sz="1900" dirty="0" smtClean="0">
                <a:latin typeface="華康標楷體" pitchFamily="65" charset="-120"/>
                <a:ea typeface="華康標楷體" pitchFamily="65" charset="-120"/>
              </a:rPr>
              <a:t>10</a:t>
            </a:r>
            <a:r>
              <a:rPr lang="zh-TW" altLang="en-US" sz="1900" dirty="0" smtClean="0">
                <a:latin typeface="華康標楷體" pitchFamily="65" charset="-120"/>
                <a:ea typeface="華康標楷體" pitchFamily="65" charset="-120"/>
              </a:rPr>
              <a:t>或</a:t>
            </a:r>
            <a:r>
              <a:rPr lang="en-US" altLang="zh-TW" sz="1900" dirty="0" smtClean="0">
                <a:latin typeface="華康標楷體" pitchFamily="65" charset="-120"/>
                <a:ea typeface="華康標楷體" pitchFamily="65" charset="-120"/>
              </a:rPr>
              <a:t>11</a:t>
            </a:r>
            <a:r>
              <a:rPr lang="zh-TW" altLang="en-US" sz="1900" dirty="0" smtClean="0">
                <a:latin typeface="華康標楷體" pitchFamily="65" charset="-120"/>
                <a:ea typeface="華康標楷體" pitchFamily="65" charset="-120"/>
              </a:rPr>
              <a:t>月舉行。</a:t>
            </a:r>
            <a:endParaRPr lang="en-US" altLang="zh-TW" sz="1900" dirty="0" smtClean="0">
              <a:latin typeface="華康標楷體" pitchFamily="65" charset="-120"/>
              <a:ea typeface="華康標楷體" pitchFamily="65" charset="-120"/>
            </a:endParaRPr>
          </a:p>
          <a:p>
            <a:pPr algn="l"/>
            <a:endParaRPr lang="zh-TW" altLang="zh-TW" sz="1900" dirty="0">
              <a:latin typeface="華康標楷體" pitchFamily="65" charset="-120"/>
              <a:ea typeface="華康標楷體" pitchFamily="65" charset="-120"/>
            </a:endParaRPr>
          </a:p>
          <a:p>
            <a:pPr algn="l"/>
            <a:endParaRPr lang="zh-TW" altLang="zh-TW" sz="1900" dirty="0">
              <a:latin typeface="華康標楷體" pitchFamily="65" charset="-120"/>
              <a:ea typeface="華康標楷體" pitchFamily="65" charset="-120"/>
            </a:endParaRPr>
          </a:p>
          <a:p>
            <a:pPr algn="l"/>
            <a:endParaRPr lang="zh-TW" altLang="zh-TW" sz="1900" dirty="0">
              <a:latin typeface="華康標楷體" pitchFamily="65" charset="-120"/>
              <a:ea typeface="華康標楷體" pitchFamily="65" charset="-120"/>
            </a:endParaRPr>
          </a:p>
          <a:p>
            <a:pPr algn="l"/>
            <a:endParaRPr lang="zh-TW" altLang="en-US" dirty="0"/>
          </a:p>
        </p:txBody>
      </p:sp>
    </p:spTree>
    <p:extLst>
      <p:ext uri="{BB962C8B-B14F-4D97-AF65-F5344CB8AC3E}">
        <p14:creationId xmlns:p14="http://schemas.microsoft.com/office/powerpoint/2010/main" val="2070038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8021"/>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solidFill>
                  <a:prstClr val="white"/>
                </a:solidFill>
                <a:latin typeface="華康中黑體" pitchFamily="49" charset="-120"/>
                <a:ea typeface="華康中黑體" pitchFamily="49" charset="-120"/>
              </a:rPr>
              <a:t>衛生組</a:t>
            </a:r>
            <a:endParaRPr lang="zh-TW" altLang="en-US" sz="4800" dirty="0">
              <a:solidFill>
                <a:prstClr val="white"/>
              </a:solidFill>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prstClr val="white"/>
                </a:solidFill>
                <a:latin typeface="華康粗黑體" pitchFamily="49" charset="-120"/>
                <a:ea typeface="華康粗黑體" pitchFamily="49" charset="-120"/>
              </a:rPr>
              <a:t>業務工作</a:t>
            </a:r>
            <a:endParaRPr lang="zh-TW" altLang="zh-TW" dirty="0">
              <a:solidFill>
                <a:prstClr val="white"/>
              </a:solidFill>
              <a:latin typeface="華康粗黑體" pitchFamily="49" charset="-120"/>
              <a:ea typeface="華康粗黑體" pitchFamily="49" charset="-120"/>
            </a:endParaRPr>
          </a:p>
        </p:txBody>
      </p:sp>
      <p:sp>
        <p:nvSpPr>
          <p:cNvPr id="6" name="副標題 5"/>
          <p:cNvSpPr>
            <a:spLocks noGrp="1"/>
          </p:cNvSpPr>
          <p:nvPr>
            <p:ph type="subTitle" idx="1"/>
          </p:nvPr>
        </p:nvSpPr>
        <p:spPr>
          <a:xfrm>
            <a:off x="539552" y="1988840"/>
            <a:ext cx="7992888" cy="4248472"/>
          </a:xfrm>
        </p:spPr>
        <p:txBody>
          <a:bodyPr>
            <a:normAutofit/>
          </a:bodyPr>
          <a:lstStyle/>
          <a:p>
            <a:pPr lvl="0" algn="l"/>
            <a:r>
              <a:rPr lang="en-US" altLang="zh-TW" sz="1900" dirty="0" smtClean="0">
                <a:latin typeface="華康標楷體" pitchFamily="65" charset="-120"/>
                <a:ea typeface="華康標楷體" pitchFamily="65" charset="-120"/>
              </a:rPr>
              <a:t>1.</a:t>
            </a:r>
            <a:r>
              <a:rPr lang="zh-TW" altLang="zh-TW" sz="1900" dirty="0" smtClean="0">
                <a:latin typeface="華康標楷體" pitchFamily="65" charset="-120"/>
                <a:ea typeface="華康標楷體" pitchFamily="65" charset="-120"/>
              </a:rPr>
              <a:t>教育局</a:t>
            </a:r>
            <a:r>
              <a:rPr lang="zh-TW" altLang="zh-TW" sz="1900" dirty="0">
                <a:latin typeface="華康標楷體" pitchFamily="65" charset="-120"/>
                <a:ea typeface="華康標楷體" pitchFamily="65" charset="-120"/>
              </a:rPr>
              <a:t>來文為了學生健康，</a:t>
            </a:r>
            <a:r>
              <a:rPr lang="zh-TW" altLang="zh-TW" sz="1900" dirty="0">
                <a:solidFill>
                  <a:srgbClr val="FF0000"/>
                </a:solidFill>
                <a:latin typeface="華康標楷體" pitchFamily="65" charset="-120"/>
                <a:ea typeface="華康標楷體" pitchFamily="65" charset="-120"/>
              </a:rPr>
              <a:t>勿以含糖飲料及零食</a:t>
            </a:r>
            <a:r>
              <a:rPr lang="zh-TW" altLang="zh-TW" sz="1900" dirty="0">
                <a:latin typeface="華康標楷體" pitchFamily="65" charset="-120"/>
                <a:ea typeface="華康標楷體" pitchFamily="65" charset="-120"/>
              </a:rPr>
              <a:t>獎勵學生</a:t>
            </a:r>
            <a:r>
              <a:rPr lang="zh-TW" altLang="zh-TW" sz="1900" dirty="0" smtClean="0">
                <a:latin typeface="華康標楷體" pitchFamily="65" charset="-120"/>
                <a:ea typeface="華康標楷體" pitchFamily="65" charset="-120"/>
              </a:rPr>
              <a:t>。</a:t>
            </a:r>
            <a:endParaRPr lang="en-US" altLang="zh-TW" sz="1900" dirty="0" smtClean="0">
              <a:latin typeface="華康標楷體" pitchFamily="65" charset="-120"/>
              <a:ea typeface="華康標楷體" pitchFamily="65" charset="-120"/>
            </a:endParaRPr>
          </a:p>
          <a:p>
            <a:pPr lvl="0" algn="l"/>
            <a:endParaRPr lang="zh-TW" altLang="zh-TW" sz="1900" dirty="0">
              <a:latin typeface="華康標楷體" pitchFamily="65" charset="-120"/>
              <a:ea typeface="華康標楷體" pitchFamily="65" charset="-120"/>
            </a:endParaRPr>
          </a:p>
          <a:p>
            <a:pPr lvl="0" algn="l"/>
            <a:r>
              <a:rPr lang="en-US" altLang="zh-TW" sz="1900" dirty="0" smtClean="0">
                <a:latin typeface="華康標楷體" pitchFamily="65" charset="-120"/>
                <a:ea typeface="華康標楷體" pitchFamily="65" charset="-120"/>
              </a:rPr>
              <a:t>2.</a:t>
            </a:r>
            <a:r>
              <a:rPr lang="zh-TW" altLang="zh-TW" sz="1900" dirty="0" smtClean="0">
                <a:latin typeface="華康標楷體" pitchFamily="65" charset="-120"/>
                <a:ea typeface="華康標楷體" pitchFamily="65" charset="-120"/>
              </a:rPr>
              <a:t>整潔</a:t>
            </a:r>
            <a:r>
              <a:rPr lang="zh-TW" altLang="zh-TW" sz="1900" dirty="0">
                <a:latin typeface="華康標楷體" pitchFamily="65" charset="-120"/>
                <a:ea typeface="華康標楷體" pitchFamily="65" charset="-120"/>
              </a:rPr>
              <a:t>評分辦法修改。現行辦法只有內掃評分，為每節任課老師評分，現擬加入</a:t>
            </a:r>
            <a:r>
              <a:rPr lang="zh-TW" altLang="zh-TW" sz="1900" dirty="0">
                <a:solidFill>
                  <a:srgbClr val="FF0000"/>
                </a:solidFill>
                <a:latin typeface="華康標楷體" pitchFamily="65" charset="-120"/>
                <a:ea typeface="華康標楷體" pitchFamily="65" charset="-120"/>
              </a:rPr>
              <a:t>外掃</a:t>
            </a:r>
            <a:r>
              <a:rPr lang="zh-TW" altLang="zh-TW" sz="1900" dirty="0">
                <a:latin typeface="華康標楷體" pitchFamily="65" charset="-120"/>
                <a:ea typeface="華康標楷體" pitchFamily="65" charset="-120"/>
              </a:rPr>
              <a:t>區域評分，內掃佔</a:t>
            </a:r>
            <a:r>
              <a:rPr lang="en-US" altLang="zh-TW" sz="1900" dirty="0">
                <a:latin typeface="華康標楷體" pitchFamily="65" charset="-120"/>
                <a:ea typeface="華康標楷體" pitchFamily="65" charset="-120"/>
              </a:rPr>
              <a:t>30%</a:t>
            </a:r>
            <a:r>
              <a:rPr lang="zh-TW" altLang="zh-TW" sz="1900" dirty="0">
                <a:latin typeface="華康標楷體" pitchFamily="65" charset="-120"/>
                <a:ea typeface="華康標楷體" pitchFamily="65" charset="-120"/>
              </a:rPr>
              <a:t>，外掃佔</a:t>
            </a:r>
            <a:r>
              <a:rPr lang="en-US" altLang="zh-TW" sz="1900" dirty="0">
                <a:latin typeface="華康標楷體" pitchFamily="65" charset="-120"/>
                <a:ea typeface="華康標楷體" pitchFamily="65" charset="-120"/>
              </a:rPr>
              <a:t>30%</a:t>
            </a:r>
            <a:r>
              <a:rPr lang="zh-TW" altLang="zh-TW" sz="1900" dirty="0">
                <a:latin typeface="華康標楷體" pitchFamily="65" charset="-120"/>
                <a:ea typeface="華康標楷體" pitchFamily="65" charset="-120"/>
              </a:rPr>
              <a:t>，廁所佔</a:t>
            </a:r>
            <a:r>
              <a:rPr lang="en-US" altLang="zh-TW" sz="1900" dirty="0">
                <a:latin typeface="華康標楷體" pitchFamily="65" charset="-120"/>
                <a:ea typeface="華康標楷體" pitchFamily="65" charset="-120"/>
              </a:rPr>
              <a:t>30%</a:t>
            </a:r>
            <a:r>
              <a:rPr lang="zh-TW" altLang="zh-TW" sz="1900" dirty="0">
                <a:latin typeface="華康標楷體" pitchFamily="65" charset="-120"/>
                <a:ea typeface="華康標楷體" pitchFamily="65" charset="-120"/>
              </a:rPr>
              <a:t>，回收佔</a:t>
            </a:r>
            <a:r>
              <a:rPr lang="en-US" altLang="zh-TW" sz="1900" dirty="0">
                <a:latin typeface="華康標楷體" pitchFamily="65" charset="-120"/>
                <a:ea typeface="華康標楷體" pitchFamily="65" charset="-120"/>
              </a:rPr>
              <a:t>10%</a:t>
            </a:r>
            <a:r>
              <a:rPr lang="zh-TW" altLang="zh-TW" sz="1900" dirty="0" smtClean="0">
                <a:latin typeface="華康標楷體" pitchFamily="65" charset="-120"/>
                <a:ea typeface="華康標楷體" pitchFamily="65" charset="-120"/>
              </a:rPr>
              <a:t>。</a:t>
            </a:r>
            <a:endParaRPr lang="en-US" altLang="zh-TW" sz="1900" dirty="0" smtClean="0">
              <a:latin typeface="華康標楷體" pitchFamily="65" charset="-120"/>
              <a:ea typeface="華康標楷體" pitchFamily="65" charset="-120"/>
            </a:endParaRPr>
          </a:p>
          <a:p>
            <a:pPr lvl="0" algn="l"/>
            <a:endParaRPr lang="zh-TW" altLang="zh-TW" sz="1900" dirty="0">
              <a:latin typeface="華康標楷體" pitchFamily="65" charset="-120"/>
              <a:ea typeface="華康標楷體" pitchFamily="65" charset="-120"/>
            </a:endParaRPr>
          </a:p>
          <a:p>
            <a:pPr lvl="0" algn="l"/>
            <a:r>
              <a:rPr lang="en-US" altLang="zh-TW" sz="1900" dirty="0" smtClean="0">
                <a:latin typeface="華康標楷體" pitchFamily="65" charset="-120"/>
                <a:ea typeface="華康標楷體" pitchFamily="65" charset="-120"/>
              </a:rPr>
              <a:t>3.</a:t>
            </a:r>
            <a:r>
              <a:rPr lang="zh-TW" altLang="zh-TW" sz="1900" dirty="0" smtClean="0">
                <a:latin typeface="華康標楷體" pitchFamily="65" charset="-120"/>
                <a:ea typeface="華康標楷體" pitchFamily="65" charset="-120"/>
              </a:rPr>
              <a:t>全</a:t>
            </a:r>
            <a:r>
              <a:rPr lang="zh-TW" altLang="zh-TW" sz="1900" dirty="0">
                <a:latin typeface="華康標楷體" pitchFamily="65" charset="-120"/>
                <a:ea typeface="華康標楷體" pitchFamily="65" charset="-120"/>
              </a:rPr>
              <a:t>校資源回收工作於</a:t>
            </a:r>
            <a:r>
              <a:rPr lang="zh-TW" altLang="zh-TW" sz="1900" dirty="0">
                <a:solidFill>
                  <a:srgbClr val="FF0000"/>
                </a:solidFill>
                <a:latin typeface="華康標楷體" pitchFamily="65" charset="-120"/>
                <a:ea typeface="華康標楷體" pitchFamily="65" charset="-120"/>
              </a:rPr>
              <a:t>星期三、五</a:t>
            </a:r>
            <a:r>
              <a:rPr lang="zh-TW" altLang="zh-TW" sz="1900" dirty="0">
                <a:latin typeface="華康標楷體" pitchFamily="65" charset="-120"/>
                <a:ea typeface="華康標楷體" pitchFamily="65" charset="-120"/>
              </a:rPr>
              <a:t>，中午</a:t>
            </a:r>
            <a:r>
              <a:rPr lang="en-US" altLang="zh-TW" sz="1900" dirty="0">
                <a:solidFill>
                  <a:srgbClr val="FF0000"/>
                </a:solidFill>
                <a:latin typeface="華康標楷體" pitchFamily="65" charset="-120"/>
                <a:ea typeface="華康標楷體" pitchFamily="65" charset="-120"/>
              </a:rPr>
              <a:t>12:40~13:00</a:t>
            </a:r>
            <a:r>
              <a:rPr lang="zh-TW" altLang="zh-TW" sz="1900" dirty="0">
                <a:latin typeface="華康標楷體" pitchFamily="65" charset="-120"/>
                <a:ea typeface="華康標楷體" pitchFamily="65" charset="-120"/>
              </a:rPr>
              <a:t>進行，目前仍缺</a:t>
            </a:r>
            <a:r>
              <a:rPr lang="zh-TW" altLang="zh-TW" sz="1900" dirty="0">
                <a:solidFill>
                  <a:srgbClr val="FF0000"/>
                </a:solidFill>
                <a:latin typeface="華康標楷體" pitchFamily="65" charset="-120"/>
                <a:ea typeface="華康標楷體" pitchFamily="65" charset="-120"/>
              </a:rPr>
              <a:t>環保小義工</a:t>
            </a:r>
            <a:r>
              <a:rPr lang="zh-TW" altLang="zh-TW" sz="1900" dirty="0">
                <a:latin typeface="華康標楷體" pitchFamily="65" charset="-120"/>
                <a:ea typeface="華康標楷體" pitchFamily="65" charset="-120"/>
              </a:rPr>
              <a:t>，期以七、八年級為主，請導師鼓勵學生報名</a:t>
            </a:r>
            <a:r>
              <a:rPr lang="zh-TW" altLang="zh-TW" sz="1900" dirty="0" smtClean="0">
                <a:latin typeface="華康標楷體" pitchFamily="65" charset="-120"/>
                <a:ea typeface="華康標楷體" pitchFamily="65" charset="-120"/>
              </a:rPr>
              <a:t>。</a:t>
            </a:r>
            <a:endParaRPr lang="en-US" altLang="zh-TW" sz="1900" dirty="0" smtClean="0">
              <a:latin typeface="華康標楷體" pitchFamily="65" charset="-120"/>
              <a:ea typeface="華康標楷體" pitchFamily="65" charset="-120"/>
            </a:endParaRPr>
          </a:p>
          <a:p>
            <a:pPr lvl="0" algn="l"/>
            <a:endParaRPr lang="zh-TW" altLang="zh-TW" sz="1900" dirty="0">
              <a:latin typeface="華康標楷體" pitchFamily="65" charset="-120"/>
              <a:ea typeface="華康標楷體" pitchFamily="65" charset="-120"/>
            </a:endParaRPr>
          </a:p>
          <a:p>
            <a:pPr lvl="0" algn="l"/>
            <a:r>
              <a:rPr lang="en-US" altLang="zh-TW" sz="1900" dirty="0" smtClean="0">
                <a:latin typeface="華康標楷體" pitchFamily="65" charset="-120"/>
                <a:ea typeface="華康標楷體" pitchFamily="65" charset="-120"/>
              </a:rPr>
              <a:t>4.</a:t>
            </a:r>
            <a:r>
              <a:rPr lang="zh-TW" altLang="zh-TW" sz="1900" dirty="0" smtClean="0">
                <a:latin typeface="華康標楷體" pitchFamily="65" charset="-120"/>
                <a:ea typeface="華康標楷體" pitchFamily="65" charset="-120"/>
              </a:rPr>
              <a:t>護</a:t>
            </a:r>
            <a:r>
              <a:rPr lang="zh-TW" altLang="zh-TW" sz="1900" dirty="0">
                <a:latin typeface="華康標楷體" pitchFamily="65" charset="-120"/>
                <a:ea typeface="華康標楷體" pitchFamily="65" charset="-120"/>
              </a:rPr>
              <a:t>眼操實施請協助班級進行，歡迎一同操作，愛護您的</a:t>
            </a:r>
            <a:r>
              <a:rPr lang="zh-TW" altLang="zh-TW" sz="1900" dirty="0" smtClean="0">
                <a:latin typeface="華康標楷體" pitchFamily="65" charset="-120"/>
                <a:ea typeface="華康標楷體" pitchFamily="65" charset="-120"/>
              </a:rPr>
              <a:t>雙眼</a:t>
            </a:r>
            <a:r>
              <a:rPr lang="zh-TW" altLang="zh-TW" sz="1900" dirty="0">
                <a:latin typeface="華康標楷體" pitchFamily="65" charset="-120"/>
                <a:ea typeface="華康標楷體" pitchFamily="65" charset="-120"/>
              </a:rPr>
              <a:t>，衛生組關心您</a:t>
            </a:r>
            <a:r>
              <a:rPr lang="zh-TW" altLang="zh-TW" sz="1900" dirty="0" smtClean="0">
                <a:latin typeface="華康標楷體" pitchFamily="65" charset="-120"/>
                <a:ea typeface="華康標楷體" pitchFamily="65" charset="-120"/>
              </a:rPr>
              <a:t>。</a:t>
            </a:r>
            <a:endParaRPr lang="en-US" altLang="zh-TW" sz="1900" dirty="0" smtClean="0">
              <a:latin typeface="華康標楷體" pitchFamily="65" charset="-120"/>
              <a:ea typeface="華康標楷體" pitchFamily="65" charset="-120"/>
            </a:endParaRPr>
          </a:p>
          <a:p>
            <a:pPr lvl="0" algn="l"/>
            <a:endParaRPr lang="zh-TW" altLang="zh-TW" sz="1900" dirty="0">
              <a:latin typeface="華康標楷體" pitchFamily="65" charset="-120"/>
              <a:ea typeface="華康標楷體" pitchFamily="65" charset="-120"/>
            </a:endParaRPr>
          </a:p>
          <a:p>
            <a:pPr lvl="0" algn="l"/>
            <a:r>
              <a:rPr lang="en-US" altLang="zh-TW" sz="1900" dirty="0" smtClean="0">
                <a:latin typeface="華康標楷體" pitchFamily="65" charset="-120"/>
                <a:ea typeface="華康標楷體" pitchFamily="65" charset="-120"/>
              </a:rPr>
              <a:t>5.</a:t>
            </a:r>
            <a:r>
              <a:rPr lang="zh-TW" altLang="zh-TW" sz="1900" dirty="0" smtClean="0">
                <a:latin typeface="華康標楷體" pitchFamily="65" charset="-120"/>
                <a:ea typeface="華康標楷體" pitchFamily="65" charset="-120"/>
              </a:rPr>
              <a:t>訂</a:t>
            </a:r>
            <a:r>
              <a:rPr lang="zh-TW" altLang="en-US" sz="1900" dirty="0" smtClean="0">
                <a:latin typeface="華康標楷體" pitchFamily="65" charset="-120"/>
                <a:ea typeface="華康標楷體" pitchFamily="65" charset="-120"/>
              </a:rPr>
              <a:t>購</a:t>
            </a:r>
            <a:r>
              <a:rPr lang="zh-TW" altLang="zh-TW" sz="1900" dirty="0" smtClean="0">
                <a:latin typeface="華康標楷體" pitchFamily="65" charset="-120"/>
                <a:ea typeface="華康標楷體" pitchFamily="65" charset="-120"/>
              </a:rPr>
              <a:t>營養午餐</a:t>
            </a:r>
            <a:r>
              <a:rPr lang="zh-TW" altLang="en-US" sz="1900" dirty="0" smtClean="0">
                <a:latin typeface="華康標楷體" pitchFamily="65" charset="-120"/>
                <a:ea typeface="華康標楷體" pitchFamily="65" charset="-120"/>
              </a:rPr>
              <a:t>同學若需</a:t>
            </a:r>
            <a:r>
              <a:rPr lang="zh-TW" altLang="zh-TW" sz="1900" dirty="0" smtClean="0">
                <a:latin typeface="華康標楷體" pitchFamily="65" charset="-120"/>
                <a:ea typeface="華康標楷體" pitchFamily="65" charset="-120"/>
              </a:rPr>
              <a:t>請假退費</a:t>
            </a:r>
            <a:r>
              <a:rPr lang="zh-TW" altLang="en-US" sz="1900" dirty="0" smtClean="0">
                <a:latin typeface="華康標楷體" pitchFamily="65" charset="-120"/>
                <a:ea typeface="華康標楷體" pitchFamily="65" charset="-120"/>
              </a:rPr>
              <a:t>，</a:t>
            </a:r>
            <a:r>
              <a:rPr lang="zh-TW" altLang="zh-TW" sz="1900" dirty="0" smtClean="0">
                <a:latin typeface="華康標楷體" pitchFamily="65" charset="-120"/>
                <a:ea typeface="華康標楷體" pitchFamily="65" charset="-120"/>
              </a:rPr>
              <a:t>請</a:t>
            </a:r>
            <a:r>
              <a:rPr lang="zh-TW" altLang="zh-TW" sz="1900" dirty="0">
                <a:latin typeface="華康標楷體" pitchFamily="65" charset="-120"/>
                <a:ea typeface="華康標楷體" pitchFamily="65" charset="-120"/>
              </a:rPr>
              <a:t>於</a:t>
            </a:r>
            <a:r>
              <a:rPr lang="zh-TW" altLang="zh-TW" sz="1900" dirty="0">
                <a:solidFill>
                  <a:srgbClr val="FF0000"/>
                </a:solidFill>
                <a:latin typeface="華康標楷體" pitchFamily="65" charset="-120"/>
                <a:ea typeface="華康標楷體" pitchFamily="65" charset="-120"/>
              </a:rPr>
              <a:t>一週前</a:t>
            </a:r>
            <a:r>
              <a:rPr lang="zh-TW" altLang="zh-TW" sz="1900" dirty="0">
                <a:latin typeface="華康標楷體" pitchFamily="65" charset="-120"/>
                <a:ea typeface="華康標楷體" pitchFamily="65" charset="-120"/>
              </a:rPr>
              <a:t>至訓導處衛生組登記。</a:t>
            </a:r>
          </a:p>
          <a:p>
            <a:pPr algn="l"/>
            <a:endParaRPr lang="zh-TW" altLang="en-US" sz="1900" dirty="0"/>
          </a:p>
        </p:txBody>
      </p:sp>
    </p:spTree>
    <p:extLst>
      <p:ext uri="{BB962C8B-B14F-4D97-AF65-F5344CB8AC3E}">
        <p14:creationId xmlns:p14="http://schemas.microsoft.com/office/powerpoint/2010/main" val="4273120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sp>
        <p:nvSpPr>
          <p:cNvPr id="2" name="標題 1"/>
          <p:cNvSpPr>
            <a:spLocks noGrp="1"/>
          </p:cNvSpPr>
          <p:nvPr>
            <p:ph type="ctrTitle"/>
          </p:nvPr>
        </p:nvSpPr>
        <p:spPr/>
        <p:txBody>
          <a:bodyPr>
            <a:normAutofit/>
          </a:bodyPr>
          <a:lstStyle/>
          <a:p>
            <a:r>
              <a:rPr lang="zh-TW" altLang="en-US" sz="4400" dirty="0" smtClean="0">
                <a:latin typeface="華康中黑體" pitchFamily="49" charset="-120"/>
                <a:ea typeface="華康中黑體" pitchFamily="49" charset="-120"/>
              </a:rPr>
              <a:t>總 務 處</a:t>
            </a:r>
            <a:endParaRPr lang="zh-TW" altLang="en-US" sz="4400" dirty="0">
              <a:latin typeface="華康中黑體" pitchFamily="49" charset="-120"/>
              <a:ea typeface="華康中黑體" pitchFamily="49" charset="-120"/>
            </a:endParaRPr>
          </a:p>
        </p:txBody>
      </p:sp>
    </p:spTree>
    <p:extLst>
      <p:ext uri="{BB962C8B-B14F-4D97-AF65-F5344CB8AC3E}">
        <p14:creationId xmlns:p14="http://schemas.microsoft.com/office/powerpoint/2010/main" val="1517337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sp>
        <p:nvSpPr>
          <p:cNvPr id="2" name="標題 1"/>
          <p:cNvSpPr>
            <a:spLocks noGrp="1"/>
          </p:cNvSpPr>
          <p:nvPr>
            <p:ph type="ctrTitle"/>
          </p:nvPr>
        </p:nvSpPr>
        <p:spPr/>
        <p:txBody>
          <a:bodyPr>
            <a:normAutofit/>
          </a:bodyPr>
          <a:lstStyle/>
          <a:p>
            <a:r>
              <a:rPr lang="zh-TW" altLang="en-US" sz="4400" dirty="0" smtClean="0">
                <a:latin typeface="華康中黑體" pitchFamily="49" charset="-120"/>
                <a:ea typeface="華康中黑體" pitchFamily="49" charset="-120"/>
              </a:rPr>
              <a:t>一</a:t>
            </a:r>
            <a:r>
              <a:rPr lang="en-US" altLang="zh-TW" sz="4400" dirty="0" smtClean="0">
                <a:latin typeface="華康中黑體" pitchFamily="49" charset="-120"/>
                <a:ea typeface="華康中黑體" pitchFamily="49" charset="-120"/>
              </a:rPr>
              <a:t>.</a:t>
            </a:r>
            <a:r>
              <a:rPr lang="zh-TW" altLang="en-US" sz="4400" dirty="0" smtClean="0">
                <a:latin typeface="華康中黑體" pitchFamily="49" charset="-120"/>
                <a:ea typeface="華康中黑體" pitchFamily="49" charset="-120"/>
              </a:rPr>
              <a:t>主席報告</a:t>
            </a:r>
            <a:endParaRPr lang="zh-TW" altLang="en-US" sz="4400" dirty="0">
              <a:latin typeface="華康中黑體" pitchFamily="49" charset="-120"/>
              <a:ea typeface="華康中黑體" pitchFamily="49" charset="-120"/>
            </a:endParaRPr>
          </a:p>
        </p:txBody>
      </p:sp>
    </p:spTree>
    <p:extLst>
      <p:ext uri="{BB962C8B-B14F-4D97-AF65-F5344CB8AC3E}">
        <p14:creationId xmlns:p14="http://schemas.microsoft.com/office/powerpoint/2010/main" val="3984991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8021"/>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solidFill>
                  <a:prstClr val="white"/>
                </a:solidFill>
                <a:latin typeface="華康中黑體" pitchFamily="49" charset="-120"/>
                <a:ea typeface="華康中黑體" pitchFamily="49" charset="-120"/>
              </a:rPr>
              <a:t>事務組</a:t>
            </a:r>
            <a:endParaRPr lang="zh-TW" altLang="en-US" sz="4800" dirty="0">
              <a:solidFill>
                <a:prstClr val="white"/>
              </a:solidFill>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prstClr val="white"/>
                </a:solidFill>
                <a:latin typeface="華康粗黑體" pitchFamily="49" charset="-120"/>
                <a:ea typeface="華康粗黑體" pitchFamily="49" charset="-120"/>
              </a:rPr>
              <a:t>業務工作</a:t>
            </a:r>
            <a:endParaRPr lang="zh-TW" altLang="zh-TW" dirty="0">
              <a:solidFill>
                <a:prstClr val="white"/>
              </a:solidFill>
              <a:latin typeface="華康粗黑體" pitchFamily="49" charset="-120"/>
              <a:ea typeface="華康粗黑體" pitchFamily="49" charset="-120"/>
            </a:endParaRPr>
          </a:p>
        </p:txBody>
      </p:sp>
      <p:sp>
        <p:nvSpPr>
          <p:cNvPr id="5" name="副標題 4"/>
          <p:cNvSpPr>
            <a:spLocks noGrp="1"/>
          </p:cNvSpPr>
          <p:nvPr>
            <p:ph type="subTitle" idx="1"/>
          </p:nvPr>
        </p:nvSpPr>
        <p:spPr>
          <a:xfrm>
            <a:off x="395536" y="1844824"/>
            <a:ext cx="8136904" cy="4536504"/>
          </a:xfrm>
        </p:spPr>
        <p:txBody>
          <a:bodyPr>
            <a:normAutofit fontScale="70000" lnSpcReduction="20000"/>
          </a:bodyPr>
          <a:lstStyle/>
          <a:p>
            <a:pPr algn="l"/>
            <a:r>
              <a:rPr lang="zh-TW" altLang="zh-TW" sz="3000" dirty="0">
                <a:solidFill>
                  <a:srgbClr val="FF0000"/>
                </a:solidFill>
                <a:latin typeface="華康標楷體" pitchFamily="65" charset="-120"/>
                <a:ea typeface="華康標楷體" pitchFamily="65" charset="-120"/>
              </a:rPr>
              <a:t>已完成事項</a:t>
            </a:r>
          </a:p>
          <a:p>
            <a:pPr algn="l"/>
            <a:r>
              <a:rPr lang="en-US" altLang="zh-TW" dirty="0">
                <a:latin typeface="華康標楷體" pitchFamily="65" charset="-120"/>
                <a:ea typeface="華康標楷體" pitchFamily="65" charset="-120"/>
              </a:rPr>
              <a:t>1.</a:t>
            </a:r>
            <a:r>
              <a:rPr lang="zh-TW" altLang="zh-TW" dirty="0">
                <a:latin typeface="華康標楷體" pitchFamily="65" charset="-120"/>
                <a:ea typeface="華康標楷體" pitchFamily="65" charset="-120"/>
              </a:rPr>
              <a:t>科學樓二耐震補強工程完成竣工查驗、全校廣播音響改善工程已完成驗收及校園人工跑道</a:t>
            </a:r>
            <a:r>
              <a:rPr lang="en-US" altLang="zh-TW" dirty="0">
                <a:latin typeface="華康標楷體" pitchFamily="65" charset="-120"/>
                <a:ea typeface="華康標楷體" pitchFamily="65" charset="-120"/>
              </a:rPr>
              <a:t>(</a:t>
            </a:r>
            <a:r>
              <a:rPr lang="zh-TW" altLang="zh-TW" dirty="0">
                <a:latin typeface="華康標楷體" pitchFamily="65" charset="-120"/>
                <a:ea typeface="華康標楷體" pitchFamily="65" charset="-120"/>
              </a:rPr>
              <a:t>紅土、草皮</a:t>
            </a:r>
            <a:r>
              <a:rPr lang="en-US" altLang="zh-TW" dirty="0">
                <a:latin typeface="華康標楷體" pitchFamily="65" charset="-120"/>
                <a:ea typeface="華康標楷體" pitchFamily="65" charset="-120"/>
              </a:rPr>
              <a:t>)</a:t>
            </a:r>
            <a:r>
              <a:rPr lang="zh-TW" altLang="zh-TW" dirty="0">
                <a:latin typeface="華康標楷體" pitchFamily="65" charset="-120"/>
                <a:ea typeface="華康標楷體" pitchFamily="65" charset="-120"/>
              </a:rPr>
              <a:t>工程完成竣工查驗、</a:t>
            </a:r>
            <a:r>
              <a:rPr lang="en-US" altLang="zh-TW" dirty="0">
                <a:latin typeface="華康標楷體" pitchFamily="65" charset="-120"/>
                <a:ea typeface="華康標楷體" pitchFamily="65" charset="-120"/>
              </a:rPr>
              <a:t>102</a:t>
            </a:r>
            <a:r>
              <a:rPr lang="zh-TW" altLang="zh-TW" dirty="0">
                <a:latin typeface="華康標楷體" pitchFamily="65" charset="-120"/>
                <a:ea typeface="華康標楷體" pitchFamily="65" charset="-120"/>
              </a:rPr>
              <a:t>年度褐根病防治工程正施作中，已完成褐根病防治工程檢體檢測結果樹木和根病菌在分離路為</a:t>
            </a:r>
            <a:r>
              <a:rPr lang="en-US" altLang="zh-TW" dirty="0">
                <a:latin typeface="華康標楷體" pitchFamily="65" charset="-120"/>
                <a:ea typeface="華康標楷體" pitchFamily="65" charset="-120"/>
              </a:rPr>
              <a:t>0</a:t>
            </a:r>
            <a:r>
              <a:rPr lang="zh-TW" altLang="zh-TW" dirty="0">
                <a:latin typeface="華康標楷體" pitchFamily="65" charset="-120"/>
                <a:ea typeface="華康標楷體" pitchFamily="65" charset="-120"/>
              </a:rPr>
              <a:t>。</a:t>
            </a:r>
          </a:p>
          <a:p>
            <a:pPr algn="l"/>
            <a:r>
              <a:rPr lang="en-US" altLang="zh-TW" dirty="0">
                <a:latin typeface="華康標楷體" pitchFamily="65" charset="-120"/>
                <a:ea typeface="華康標楷體" pitchFamily="65" charset="-120"/>
              </a:rPr>
              <a:t>2.</a:t>
            </a:r>
            <a:r>
              <a:rPr lang="zh-TW" altLang="zh-TW" dirty="0">
                <a:latin typeface="華康標楷體" pitchFamily="65" charset="-120"/>
                <a:ea typeface="華康標楷體" pitchFamily="65" charset="-120"/>
              </a:rPr>
              <a:t>游泳池屋頂整修工程</a:t>
            </a:r>
            <a:r>
              <a:rPr lang="en-US" altLang="zh-TW" dirty="0">
                <a:latin typeface="華康標楷體" pitchFamily="65" charset="-120"/>
                <a:ea typeface="華康標楷體" pitchFamily="65" charset="-120"/>
              </a:rPr>
              <a:t>8/19</a:t>
            </a:r>
            <a:r>
              <a:rPr lang="zh-TW" altLang="zh-TW" dirty="0">
                <a:latin typeface="華康標楷體" pitchFamily="65" charset="-120"/>
                <a:ea typeface="華康標楷體" pitchFamily="65" charset="-120"/>
              </a:rPr>
              <a:t>承商已完成缺失改善驗收。</a:t>
            </a:r>
          </a:p>
          <a:p>
            <a:pPr algn="l"/>
            <a:r>
              <a:rPr lang="en-US" altLang="zh-TW" dirty="0">
                <a:latin typeface="華康標楷體" pitchFamily="65" charset="-120"/>
                <a:ea typeface="華康標楷體" pitchFamily="65" charset="-120"/>
              </a:rPr>
              <a:t>3.</a:t>
            </a:r>
            <a:r>
              <a:rPr lang="zh-TW" altLang="zh-TW" dirty="0">
                <a:latin typeface="華康標楷體" pitchFamily="65" charset="-120"/>
                <a:ea typeface="華康標楷體" pitchFamily="65" charset="-120"/>
              </a:rPr>
              <a:t>午餐桶餐已開始正常供餐。</a:t>
            </a:r>
          </a:p>
          <a:p>
            <a:pPr algn="l"/>
            <a:r>
              <a:rPr lang="zh-TW" altLang="zh-TW" sz="3300" dirty="0">
                <a:solidFill>
                  <a:srgbClr val="FF0000"/>
                </a:solidFill>
                <a:latin typeface="華康標楷體" pitchFamily="65" charset="-120"/>
                <a:ea typeface="華康標楷體" pitchFamily="65" charset="-120"/>
              </a:rPr>
              <a:t>待辦事項</a:t>
            </a:r>
          </a:p>
          <a:p>
            <a:pPr algn="l"/>
            <a:r>
              <a:rPr lang="en-US" altLang="zh-TW" dirty="0">
                <a:latin typeface="華康標楷體" pitchFamily="65" charset="-120"/>
                <a:ea typeface="華康標楷體" pitchFamily="65" charset="-120"/>
              </a:rPr>
              <a:t>1.</a:t>
            </a:r>
            <a:r>
              <a:rPr lang="zh-TW" altLang="zh-TW" dirty="0">
                <a:latin typeface="華康標楷體" pitchFamily="65" charset="-120"/>
                <a:ea typeface="華康標楷體" pitchFamily="65" charset="-120"/>
              </a:rPr>
              <a:t>科學樓二耐震補強工程</a:t>
            </a:r>
            <a:r>
              <a:rPr lang="en-US" altLang="zh-TW" dirty="0">
                <a:latin typeface="華康標楷體" pitchFamily="65" charset="-120"/>
                <a:ea typeface="華康標楷體" pitchFamily="65" charset="-120"/>
              </a:rPr>
              <a:t>9/30</a:t>
            </a:r>
            <a:r>
              <a:rPr lang="zh-TW" altLang="zh-TW" dirty="0">
                <a:latin typeface="華康標楷體" pitchFamily="65" charset="-120"/>
                <a:ea typeface="華康標楷體" pitchFamily="65" charset="-120"/>
              </a:rPr>
              <a:t>辦理驗收、全校廣播音響改善工程二周內缺失改善再驗收及人工跑道</a:t>
            </a:r>
            <a:r>
              <a:rPr lang="en-US" altLang="zh-TW" dirty="0">
                <a:latin typeface="華康標楷體" pitchFamily="65" charset="-120"/>
                <a:ea typeface="華康標楷體" pitchFamily="65" charset="-120"/>
              </a:rPr>
              <a:t>(</a:t>
            </a:r>
            <a:r>
              <a:rPr lang="zh-TW" altLang="zh-TW" dirty="0">
                <a:latin typeface="華康標楷體" pitchFamily="65" charset="-120"/>
                <a:ea typeface="華康標楷體" pitchFamily="65" charset="-120"/>
              </a:rPr>
              <a:t>紅土、草皮</a:t>
            </a:r>
            <a:r>
              <a:rPr lang="en-US" altLang="zh-TW" dirty="0">
                <a:latin typeface="華康標楷體" pitchFamily="65" charset="-120"/>
                <a:ea typeface="華康標楷體" pitchFamily="65" charset="-120"/>
              </a:rPr>
              <a:t>)</a:t>
            </a:r>
            <a:r>
              <a:rPr lang="zh-TW" altLang="zh-TW" dirty="0">
                <a:latin typeface="華康標楷體" pitchFamily="65" charset="-120"/>
                <a:ea typeface="華康標楷體" pitchFamily="65" charset="-120"/>
              </a:rPr>
              <a:t>工程</a:t>
            </a:r>
            <a:r>
              <a:rPr lang="en-US" altLang="zh-TW" dirty="0">
                <a:latin typeface="華康標楷體" pitchFamily="65" charset="-120"/>
                <a:ea typeface="華康標楷體" pitchFamily="65" charset="-120"/>
              </a:rPr>
              <a:t>10/3</a:t>
            </a:r>
            <a:r>
              <a:rPr lang="zh-TW" altLang="zh-TW" dirty="0">
                <a:latin typeface="華康標楷體" pitchFamily="65" charset="-120"/>
                <a:ea typeface="華康標楷體" pitchFamily="65" charset="-120"/>
              </a:rPr>
              <a:t>辦理驗收。</a:t>
            </a:r>
          </a:p>
          <a:p>
            <a:pPr algn="l"/>
            <a:r>
              <a:rPr lang="en-US" altLang="zh-TW" dirty="0">
                <a:latin typeface="華康標楷體" pitchFamily="65" charset="-120"/>
                <a:ea typeface="華康標楷體" pitchFamily="65" charset="-120"/>
              </a:rPr>
              <a:t>2.</a:t>
            </a:r>
            <a:r>
              <a:rPr lang="zh-TW" altLang="zh-TW" dirty="0">
                <a:latin typeface="華康標楷體" pitchFamily="65" charset="-120"/>
                <a:ea typeface="華康標楷體" pitchFamily="65" charset="-120"/>
              </a:rPr>
              <a:t>游泳池屋頂整修工程辦理付款程序。</a:t>
            </a:r>
          </a:p>
          <a:p>
            <a:pPr algn="l"/>
            <a:r>
              <a:rPr lang="en-US" altLang="zh-TW" dirty="0">
                <a:latin typeface="華康標楷體" pitchFamily="65" charset="-120"/>
                <a:ea typeface="華康標楷體" pitchFamily="65" charset="-120"/>
              </a:rPr>
              <a:t>3.</a:t>
            </a:r>
            <a:r>
              <a:rPr lang="zh-TW" altLang="zh-TW" dirty="0">
                <a:latin typeface="華康標楷體" pitchFamily="65" charset="-120"/>
                <a:ea typeface="華康標楷體" pitchFamily="65" charset="-120"/>
              </a:rPr>
              <a:t>校園樹木修剪整理，正請購陳核，俟完成陳核程序後，請承商施作，相信會有煥然一新的感受。</a:t>
            </a:r>
          </a:p>
          <a:p>
            <a:pPr algn="l"/>
            <a:r>
              <a:rPr lang="en-US" altLang="zh-TW" dirty="0">
                <a:latin typeface="華康標楷體" pitchFamily="65" charset="-120"/>
                <a:ea typeface="華康標楷體" pitchFamily="65" charset="-120"/>
              </a:rPr>
              <a:t>4.102</a:t>
            </a:r>
            <a:r>
              <a:rPr lang="zh-TW" altLang="zh-TW" dirty="0">
                <a:latin typeface="華康標楷體" pitchFamily="65" charset="-120"/>
                <a:ea typeface="華康標楷體" pitchFamily="65" charset="-120"/>
              </a:rPr>
              <a:t>年褐根病防治工程將種植流蘇</a:t>
            </a:r>
            <a:r>
              <a:rPr lang="en-US" altLang="zh-TW" dirty="0">
                <a:latin typeface="華康標楷體" pitchFamily="65" charset="-120"/>
                <a:ea typeface="華康標楷體" pitchFamily="65" charset="-120"/>
              </a:rPr>
              <a:t>5</a:t>
            </a:r>
            <a:r>
              <a:rPr lang="zh-TW" altLang="zh-TW" dirty="0">
                <a:latin typeface="華康標楷體" pitchFamily="65" charset="-120"/>
                <a:ea typeface="華康標楷體" pitchFamily="65" charset="-120"/>
              </a:rPr>
              <a:t>棵及矮仙丹</a:t>
            </a:r>
            <a:r>
              <a:rPr lang="en-US" altLang="zh-TW" dirty="0">
                <a:latin typeface="華康標楷體" pitchFamily="65" charset="-120"/>
                <a:ea typeface="華康標楷體" pitchFamily="65" charset="-120"/>
              </a:rPr>
              <a:t>400</a:t>
            </a:r>
            <a:r>
              <a:rPr lang="zh-TW" altLang="zh-TW" dirty="0">
                <a:latin typeface="華康標楷體" pitchFamily="65" charset="-120"/>
                <a:ea typeface="華康標楷體" pitchFamily="65" charset="-120"/>
              </a:rPr>
              <a:t>棵。</a:t>
            </a:r>
          </a:p>
          <a:p>
            <a:pPr algn="l"/>
            <a:r>
              <a:rPr lang="en-US" altLang="zh-TW" dirty="0">
                <a:latin typeface="華康標楷體" pitchFamily="65" charset="-120"/>
                <a:ea typeface="華康標楷體" pitchFamily="65" charset="-120"/>
              </a:rPr>
              <a:t>5. </a:t>
            </a:r>
            <a:r>
              <a:rPr lang="zh-TW" altLang="zh-TW" dirty="0">
                <a:latin typeface="華康標楷體" pitchFamily="65" charset="-120"/>
                <a:ea typeface="華康標楷體" pitchFamily="65" charset="-120"/>
              </a:rPr>
              <a:t>有關本校受保護楓香（編號</a:t>
            </a:r>
            <a:r>
              <a:rPr lang="en-US" altLang="zh-TW" dirty="0">
                <a:latin typeface="華康標楷體" pitchFamily="65" charset="-120"/>
                <a:ea typeface="華康標楷體" pitchFamily="65" charset="-120"/>
              </a:rPr>
              <a:t>1010</a:t>
            </a:r>
            <a:r>
              <a:rPr lang="zh-TW" altLang="zh-TW" dirty="0">
                <a:latin typeface="華康標楷體" pitchFamily="65" charset="-120"/>
                <a:ea typeface="華康標楷體" pitchFamily="65" charset="-120"/>
              </a:rPr>
              <a:t>）因感染白紋羽病枯死，臺北市政府文化局來函要求本校</a:t>
            </a:r>
            <a:r>
              <a:rPr lang="en-US" altLang="zh-TW" dirty="0">
                <a:latin typeface="華康標楷體" pitchFamily="65" charset="-120"/>
                <a:ea typeface="華康標楷體" pitchFamily="65" charset="-120"/>
              </a:rPr>
              <a:t>2</a:t>
            </a:r>
            <a:r>
              <a:rPr lang="zh-TW" altLang="zh-TW" dirty="0">
                <a:latin typeface="華康標楷體" pitchFamily="65" charset="-120"/>
                <a:ea typeface="華康標楷體" pitchFamily="65" charset="-120"/>
              </a:rPr>
              <a:t>周內處理殘留樹頭。</a:t>
            </a:r>
          </a:p>
          <a:p>
            <a:pPr algn="l"/>
            <a:endParaRPr lang="zh-TW" altLang="en-US" dirty="0">
              <a:latin typeface="華康標楷體" pitchFamily="65" charset="-120"/>
              <a:ea typeface="華康標楷體" pitchFamily="65" charset="-120"/>
            </a:endParaRPr>
          </a:p>
          <a:p>
            <a:endParaRPr lang="zh-TW" altLang="en-US" dirty="0"/>
          </a:p>
        </p:txBody>
      </p:sp>
    </p:spTree>
    <p:extLst>
      <p:ext uri="{BB962C8B-B14F-4D97-AF65-F5344CB8AC3E}">
        <p14:creationId xmlns:p14="http://schemas.microsoft.com/office/powerpoint/2010/main" val="565810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8021"/>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a:solidFill>
                  <a:prstClr val="white"/>
                </a:solidFill>
                <a:latin typeface="華康中黑體" pitchFamily="49" charset="-120"/>
                <a:ea typeface="華康中黑體" pitchFamily="49" charset="-120"/>
              </a:rPr>
              <a:t>出納</a:t>
            </a:r>
            <a:r>
              <a:rPr lang="zh-TW" altLang="en-US" sz="4800" dirty="0" smtClean="0">
                <a:solidFill>
                  <a:prstClr val="white"/>
                </a:solidFill>
                <a:latin typeface="華康中黑體" pitchFamily="49" charset="-120"/>
                <a:ea typeface="華康中黑體" pitchFamily="49" charset="-120"/>
              </a:rPr>
              <a:t>組</a:t>
            </a:r>
            <a:endParaRPr lang="zh-TW" altLang="en-US" sz="4800" dirty="0">
              <a:solidFill>
                <a:prstClr val="white"/>
              </a:solidFill>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prstClr val="white"/>
                </a:solidFill>
                <a:latin typeface="華康粗黑體" pitchFamily="49" charset="-120"/>
                <a:ea typeface="華康粗黑體" pitchFamily="49" charset="-120"/>
              </a:rPr>
              <a:t>業務工作</a:t>
            </a:r>
            <a:endParaRPr lang="zh-TW" altLang="zh-TW" dirty="0">
              <a:solidFill>
                <a:prstClr val="white"/>
              </a:solidFill>
              <a:latin typeface="華康粗黑體" pitchFamily="49" charset="-120"/>
              <a:ea typeface="華康粗黑體" pitchFamily="49" charset="-120"/>
            </a:endParaRPr>
          </a:p>
        </p:txBody>
      </p:sp>
      <p:sp>
        <p:nvSpPr>
          <p:cNvPr id="5" name="副標題 4"/>
          <p:cNvSpPr>
            <a:spLocks noGrp="1"/>
          </p:cNvSpPr>
          <p:nvPr>
            <p:ph type="subTitle" idx="1"/>
          </p:nvPr>
        </p:nvSpPr>
        <p:spPr>
          <a:xfrm>
            <a:off x="395536" y="3140968"/>
            <a:ext cx="8136904" cy="1656184"/>
          </a:xfrm>
        </p:spPr>
        <p:txBody>
          <a:bodyPr>
            <a:normAutofit/>
          </a:bodyPr>
          <a:lstStyle/>
          <a:p>
            <a:pPr algn="l"/>
            <a:r>
              <a:rPr lang="zh-TW" altLang="en-US" sz="2200" dirty="0" smtClean="0">
                <a:latin typeface="華康標楷體" pitchFamily="65" charset="-120"/>
                <a:ea typeface="華康標楷體" pitchFamily="65" charset="-120"/>
              </a:rPr>
              <a:t>請各班導師幫學生申請補助款時，請提醒學生提供本人郵局存摺影本或其他金融機構存摺影本亦可。</a:t>
            </a:r>
            <a:endParaRPr lang="zh-TW" altLang="en-US" sz="2200" dirty="0">
              <a:latin typeface="華康標楷體" pitchFamily="65" charset="-120"/>
              <a:ea typeface="華康標楷體" pitchFamily="65" charset="-120"/>
            </a:endParaRPr>
          </a:p>
        </p:txBody>
      </p:sp>
    </p:spTree>
    <p:extLst>
      <p:ext uri="{BB962C8B-B14F-4D97-AF65-F5344CB8AC3E}">
        <p14:creationId xmlns:p14="http://schemas.microsoft.com/office/powerpoint/2010/main" val="230932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467544" y="3284984"/>
            <a:ext cx="8280920" cy="2748880"/>
          </a:xfrm>
        </p:spPr>
        <p:txBody>
          <a:bodyPr>
            <a:normAutofit fontScale="92500" lnSpcReduction="20000"/>
          </a:bodyPr>
          <a:lstStyle/>
          <a:p>
            <a:pPr algn="l"/>
            <a:r>
              <a:rPr lang="en-US" altLang="zh-TW" dirty="0" smtClean="0">
                <a:latin typeface="華康標楷體" pitchFamily="65" charset="-120"/>
                <a:ea typeface="華康標楷體" pitchFamily="65" charset="-120"/>
              </a:rPr>
              <a:t>1</a:t>
            </a:r>
            <a:r>
              <a:rPr lang="en-US" altLang="zh-TW" dirty="0">
                <a:latin typeface="華康標楷體" pitchFamily="65" charset="-120"/>
                <a:ea typeface="華康標楷體" pitchFamily="65" charset="-120"/>
              </a:rPr>
              <a:t>.</a:t>
            </a:r>
            <a:r>
              <a:rPr lang="en-US" altLang="zh-TW" dirty="0" smtClean="0">
                <a:latin typeface="華康標楷體" pitchFamily="65" charset="-120"/>
                <a:ea typeface="華康標楷體" pitchFamily="65" charset="-120"/>
              </a:rPr>
              <a:t>9/28</a:t>
            </a:r>
            <a:r>
              <a:rPr lang="en-US" altLang="zh-TW" dirty="0">
                <a:latin typeface="華康標楷體" pitchFamily="65" charset="-120"/>
                <a:ea typeface="華康標楷體" pitchFamily="65" charset="-120"/>
              </a:rPr>
              <a:t>(</a:t>
            </a:r>
            <a:r>
              <a:rPr lang="zh-TW" altLang="zh-TW" dirty="0">
                <a:latin typeface="華康標楷體" pitchFamily="65" charset="-120"/>
                <a:ea typeface="華康標楷體" pitchFamily="65" charset="-120"/>
              </a:rPr>
              <a:t>六</a:t>
            </a:r>
            <a:r>
              <a:rPr lang="en-US" altLang="zh-TW" dirty="0">
                <a:latin typeface="華康標楷體" pitchFamily="65" charset="-120"/>
                <a:ea typeface="華康標楷體" pitchFamily="65" charset="-120"/>
              </a:rPr>
              <a:t>)</a:t>
            </a:r>
            <a:r>
              <a:rPr lang="zh-TW" altLang="zh-TW" dirty="0">
                <a:latin typeface="華康標楷體" pitchFamily="65" charset="-120"/>
                <a:ea typeface="華康標楷體" pitchFamily="65" charset="-120"/>
              </a:rPr>
              <a:t>學校日，感謝各處室同仁們及導師的大力幫忙，讓活動得以順利舉辦完畢。家長會義賣蛋捲，共賣出</a:t>
            </a:r>
            <a:r>
              <a:rPr lang="en-US" altLang="zh-TW" dirty="0">
                <a:solidFill>
                  <a:srgbClr val="FF0000"/>
                </a:solidFill>
                <a:latin typeface="華康標楷體" pitchFamily="65" charset="-120"/>
                <a:ea typeface="華康標楷體" pitchFamily="65" charset="-120"/>
              </a:rPr>
              <a:t>232</a:t>
            </a:r>
            <a:r>
              <a:rPr lang="zh-TW" altLang="zh-TW" dirty="0">
                <a:latin typeface="華康標楷體" pitchFamily="65" charset="-120"/>
                <a:ea typeface="華康標楷體" pitchFamily="65" charset="-120"/>
              </a:rPr>
              <a:t>包，感謝導師們的協助。還有特教班家長義賣的餅乾及麵包，也謝謝大家的支持。</a:t>
            </a:r>
          </a:p>
          <a:p>
            <a:pPr algn="l"/>
            <a:r>
              <a:rPr lang="en-US" altLang="zh-TW" dirty="0">
                <a:latin typeface="華康標楷體" pitchFamily="65" charset="-120"/>
                <a:ea typeface="華康標楷體" pitchFamily="65" charset="-120"/>
              </a:rPr>
              <a:t>2</a:t>
            </a:r>
            <a:r>
              <a:rPr lang="en-US" altLang="zh-TW" dirty="0" smtClean="0">
                <a:latin typeface="華康標楷體" pitchFamily="65" charset="-120"/>
                <a:ea typeface="華康標楷體" pitchFamily="65" charset="-120"/>
              </a:rPr>
              <a:t>.</a:t>
            </a:r>
            <a:r>
              <a:rPr lang="zh-TW" altLang="zh-TW" dirty="0" smtClean="0">
                <a:latin typeface="華康標楷體" pitchFamily="65" charset="-120"/>
                <a:ea typeface="華康標楷體" pitchFamily="65" charset="-120"/>
              </a:rPr>
              <a:t>依據</a:t>
            </a:r>
            <a:r>
              <a:rPr lang="zh-TW" altLang="zh-TW" dirty="0">
                <a:latin typeface="華康標楷體" pitchFamily="65" charset="-120"/>
                <a:ea typeface="華康標楷體" pitchFamily="65" charset="-120"/>
              </a:rPr>
              <a:t>北市教中字第</a:t>
            </a:r>
            <a:r>
              <a:rPr lang="en-US" altLang="zh-TW" dirty="0">
                <a:latin typeface="華康標楷體" pitchFamily="65" charset="-120"/>
                <a:ea typeface="華康標楷體" pitchFamily="65" charset="-120"/>
              </a:rPr>
              <a:t>10237831200</a:t>
            </a:r>
            <a:r>
              <a:rPr lang="zh-TW" altLang="zh-TW" dirty="0">
                <a:latin typeface="華康標楷體" pitchFamily="65" charset="-120"/>
                <a:ea typeface="華康標楷體" pitchFamily="65" charset="-120"/>
              </a:rPr>
              <a:t>號來文，請全校各位老師務必在</a:t>
            </a:r>
            <a:r>
              <a:rPr lang="en-US" altLang="zh-TW" dirty="0">
                <a:latin typeface="華康標楷體" pitchFamily="65" charset="-120"/>
                <a:ea typeface="華康標楷體" pitchFamily="65" charset="-120"/>
              </a:rPr>
              <a:t>102</a:t>
            </a:r>
            <a:r>
              <a:rPr lang="zh-TW" altLang="zh-TW" dirty="0">
                <a:latin typeface="華康標楷體" pitchFamily="65" charset="-120"/>
                <a:ea typeface="華康標楷體" pitchFamily="65" charset="-120"/>
              </a:rPr>
              <a:t>年</a:t>
            </a:r>
            <a:r>
              <a:rPr lang="en-US" altLang="zh-TW" dirty="0">
                <a:latin typeface="華康標楷體" pitchFamily="65" charset="-120"/>
                <a:ea typeface="華康標楷體" pitchFamily="65" charset="-120"/>
              </a:rPr>
              <a:t>12</a:t>
            </a:r>
            <a:r>
              <a:rPr lang="zh-TW" altLang="zh-TW" dirty="0">
                <a:latin typeface="華康標楷體" pitchFamily="65" charset="-120"/>
                <a:ea typeface="華康標楷體" pitchFamily="65" charset="-120"/>
              </a:rPr>
              <a:t>月</a:t>
            </a:r>
            <a:r>
              <a:rPr lang="en-US" altLang="zh-TW" dirty="0">
                <a:latin typeface="華康標楷體" pitchFamily="65" charset="-120"/>
                <a:ea typeface="華康標楷體" pitchFamily="65" charset="-120"/>
              </a:rPr>
              <a:t>31</a:t>
            </a:r>
            <a:r>
              <a:rPr lang="zh-TW" altLang="zh-TW" dirty="0">
                <a:latin typeface="華康標楷體" pitchFamily="65" charset="-120"/>
                <a:ea typeface="華康標楷體" pitchFamily="65" charset="-120"/>
              </a:rPr>
              <a:t>日上線研習完成「</a:t>
            </a:r>
            <a:r>
              <a:rPr lang="zh-TW" altLang="zh-TW" dirty="0">
                <a:solidFill>
                  <a:srgbClr val="FF0000"/>
                </a:solidFill>
                <a:latin typeface="華康標楷體" pitchFamily="65" charset="-120"/>
                <a:ea typeface="華康標楷體" pitchFamily="65" charset="-120"/>
              </a:rPr>
              <a:t>國中適性輔導數位研習課程」及測驗</a:t>
            </a:r>
            <a:r>
              <a:rPr lang="zh-TW" altLang="zh-TW" dirty="0">
                <a:latin typeface="華康標楷體" pitchFamily="65" charset="-120"/>
                <a:ea typeface="華康標楷體" pitchFamily="65" charset="-120"/>
              </a:rPr>
              <a:t>。</a:t>
            </a:r>
          </a:p>
          <a:p>
            <a:pPr algn="l"/>
            <a:r>
              <a:rPr lang="zh-TW" altLang="en-US" dirty="0" smtClean="0">
                <a:latin typeface="華康標楷體" pitchFamily="65" charset="-120"/>
                <a:ea typeface="華康標楷體" pitchFamily="65" charset="-120"/>
              </a:rPr>
              <a:t> </a:t>
            </a:r>
            <a:r>
              <a:rPr lang="zh-TW" altLang="zh-TW" dirty="0" smtClean="0">
                <a:latin typeface="華康標楷體" pitchFamily="65" charset="-120"/>
                <a:ea typeface="華康標楷體" pitchFamily="65" charset="-120"/>
              </a:rPr>
              <a:t>網址</a:t>
            </a:r>
            <a:r>
              <a:rPr lang="en-US" altLang="zh-TW" dirty="0">
                <a:latin typeface="華康標楷體" pitchFamily="65" charset="-120"/>
                <a:ea typeface="華康標楷體" pitchFamily="65" charset="-120"/>
              </a:rPr>
              <a:t>:http://ups.moe.edu.tw/</a:t>
            </a:r>
            <a:r>
              <a:rPr lang="zh-TW" altLang="zh-TW" dirty="0">
                <a:latin typeface="華康標楷體" pitchFamily="65" charset="-120"/>
                <a:ea typeface="華康標楷體" pitchFamily="65" charset="-120"/>
              </a:rPr>
              <a:t>。</a:t>
            </a:r>
          </a:p>
          <a:p>
            <a:pPr lvl="0"/>
            <a:endParaRPr lang="zh-TW" altLang="en-US" dirty="0">
              <a:latin typeface="華康標楷體" pitchFamily="65" charset="-120"/>
              <a:ea typeface="華康標楷體" pitchFamily="65" charset="-120"/>
            </a:endParaRPr>
          </a:p>
        </p:txBody>
      </p:sp>
      <p:sp>
        <p:nvSpPr>
          <p:cNvPr id="2" name="標題 1"/>
          <p:cNvSpPr>
            <a:spLocks noGrp="1"/>
          </p:cNvSpPr>
          <p:nvPr>
            <p:ph type="ctrTitle"/>
          </p:nvPr>
        </p:nvSpPr>
        <p:spPr/>
        <p:txBody>
          <a:bodyPr>
            <a:normAutofit/>
          </a:bodyPr>
          <a:lstStyle/>
          <a:p>
            <a:r>
              <a:rPr lang="zh-TW" altLang="en-US" sz="4400" dirty="0" smtClean="0">
                <a:latin typeface="華康中黑體" pitchFamily="49" charset="-120"/>
                <a:ea typeface="華康中黑體" pitchFamily="49" charset="-120"/>
              </a:rPr>
              <a:t>輔 導 室</a:t>
            </a:r>
            <a:endParaRPr lang="zh-TW" altLang="en-US" sz="4400" dirty="0">
              <a:latin typeface="華康中黑體" pitchFamily="49" charset="-120"/>
              <a:ea typeface="華康中黑體" pitchFamily="49" charset="-120"/>
            </a:endParaRPr>
          </a:p>
        </p:txBody>
      </p:sp>
    </p:spTree>
    <p:extLst>
      <p:ext uri="{BB962C8B-B14F-4D97-AF65-F5344CB8AC3E}">
        <p14:creationId xmlns:p14="http://schemas.microsoft.com/office/powerpoint/2010/main" val="1517337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 name="Object 4"/>
          <p:cNvGraphicFramePr>
            <a:graphicFrameLocks noChangeAspect="1"/>
          </p:cNvGraphicFramePr>
          <p:nvPr/>
        </p:nvGraphicFramePr>
        <p:xfrm>
          <a:off x="2124075" y="0"/>
          <a:ext cx="5113338" cy="6669088"/>
        </p:xfrm>
        <a:graphic>
          <a:graphicData uri="http://schemas.openxmlformats.org/presentationml/2006/ole">
            <mc:AlternateContent xmlns:mc="http://schemas.openxmlformats.org/markup-compatibility/2006">
              <mc:Choice xmlns:v="urn:schemas-microsoft-com:vml" Requires="v">
                <p:oleObj spid="_x0000_s1029" name="文件" r:id="rId3" imgW="5918670" imgH="8822401" progId="Word.Document.8">
                  <p:embed/>
                </p:oleObj>
              </mc:Choice>
              <mc:Fallback>
                <p:oleObj name="文件" r:id="rId3" imgW="5918670" imgH="882240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0"/>
                        <a:ext cx="5113338" cy="666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2463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ChangeAspect="1"/>
          </p:cNvGraphicFramePr>
          <p:nvPr/>
        </p:nvGraphicFramePr>
        <p:xfrm>
          <a:off x="1476375" y="0"/>
          <a:ext cx="6178550" cy="6470650"/>
        </p:xfrm>
        <a:graphic>
          <a:graphicData uri="http://schemas.openxmlformats.org/presentationml/2006/ole">
            <mc:AlternateContent xmlns:mc="http://schemas.openxmlformats.org/markup-compatibility/2006">
              <mc:Choice xmlns:v="urn:schemas-microsoft-com:vml" Requires="v">
                <p:oleObj spid="_x0000_s2053" name="文件" r:id="rId3" imgW="6179032" imgH="6471342" progId="Word.Document.8">
                  <p:embed/>
                </p:oleObj>
              </mc:Choice>
              <mc:Fallback>
                <p:oleObj name="文件" r:id="rId3" imgW="6179032" imgH="647134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0"/>
                        <a:ext cx="6178550" cy="647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94554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latin typeface="華康中黑體" pitchFamily="49" charset="-120"/>
                <a:ea typeface="華康中黑體" pitchFamily="49" charset="-120"/>
              </a:rPr>
              <a:t>輔導組</a:t>
            </a:r>
            <a:endParaRPr lang="zh-TW" altLang="en-US" sz="4800" dirty="0">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zh-TW" dirty="0">
                <a:solidFill>
                  <a:schemeClr val="bg1"/>
                </a:solidFill>
                <a:latin typeface="華康粗黑體" pitchFamily="49" charset="-120"/>
                <a:ea typeface="華康粗黑體" pitchFamily="49" charset="-120"/>
              </a:rPr>
              <a:t>相關活動訊息公告在新民網頁</a:t>
            </a:r>
            <a:r>
              <a:rPr lang="zh-TW" altLang="zh-TW" dirty="0" smtClean="0">
                <a:solidFill>
                  <a:schemeClr val="bg1"/>
                </a:solidFill>
                <a:latin typeface="華康粗黑體" pitchFamily="49" charset="-120"/>
                <a:ea typeface="華康粗黑體" pitchFamily="49" charset="-120"/>
              </a:rPr>
              <a:t>，請</a:t>
            </a:r>
            <a:r>
              <a:rPr lang="zh-TW" altLang="zh-TW" dirty="0">
                <a:solidFill>
                  <a:schemeClr val="bg1"/>
                </a:solidFill>
                <a:latin typeface="華康粗黑體" pitchFamily="49" charset="-120"/>
                <a:ea typeface="華康粗黑體" pitchFamily="49" charset="-120"/>
              </a:rPr>
              <a:t>自行參閱</a:t>
            </a:r>
          </a:p>
        </p:txBody>
      </p:sp>
      <p:sp>
        <p:nvSpPr>
          <p:cNvPr id="3" name="副標題 2"/>
          <p:cNvSpPr>
            <a:spLocks noGrp="1"/>
          </p:cNvSpPr>
          <p:nvPr>
            <p:ph type="subTitle" idx="1"/>
          </p:nvPr>
        </p:nvSpPr>
        <p:spPr>
          <a:xfrm>
            <a:off x="323528" y="1988840"/>
            <a:ext cx="8424936" cy="4248472"/>
          </a:xfrm>
        </p:spPr>
        <p:txBody>
          <a:bodyPr>
            <a:normAutofit fontScale="92500"/>
          </a:bodyPr>
          <a:lstStyle/>
          <a:p>
            <a:pPr algn="l"/>
            <a:r>
              <a:rPr lang="en-US" altLang="zh-TW" sz="2100" dirty="0">
                <a:latin typeface="華康標楷體" pitchFamily="65" charset="-120"/>
                <a:ea typeface="華康標楷體" pitchFamily="65" charset="-120"/>
              </a:rPr>
              <a:t>1</a:t>
            </a:r>
            <a:r>
              <a:rPr lang="en-US" altLang="zh-TW" sz="2100" dirty="0" smtClean="0">
                <a:latin typeface="華康標楷體" pitchFamily="65" charset="-120"/>
                <a:ea typeface="華康標楷體" pitchFamily="65" charset="-120"/>
              </a:rPr>
              <a:t>.</a:t>
            </a:r>
            <a:r>
              <a:rPr lang="zh-TW" altLang="zh-TW" sz="2100" dirty="0" smtClean="0">
                <a:solidFill>
                  <a:srgbClr val="FF0000"/>
                </a:solidFill>
                <a:latin typeface="華康標楷體" pitchFamily="65" charset="-120"/>
                <a:ea typeface="華康標楷體" pitchFamily="65" charset="-120"/>
              </a:rPr>
              <a:t>祖父母</a:t>
            </a:r>
            <a:r>
              <a:rPr lang="zh-TW" altLang="zh-TW" sz="2100" dirty="0">
                <a:solidFill>
                  <a:srgbClr val="FF0000"/>
                </a:solidFill>
                <a:latin typeface="華康標楷體" pitchFamily="65" charset="-120"/>
                <a:ea typeface="華康標楷體" pitchFamily="65" charset="-120"/>
              </a:rPr>
              <a:t>節</a:t>
            </a:r>
            <a:r>
              <a:rPr lang="zh-TW" altLang="zh-TW" sz="2100" dirty="0">
                <a:latin typeface="華康標楷體" pitchFamily="65" charset="-120"/>
                <a:ea typeface="華康標楷體" pitchFamily="65" charset="-120"/>
              </a:rPr>
              <a:t>活動（</a:t>
            </a:r>
            <a:r>
              <a:rPr lang="en-US" altLang="zh-TW" sz="2100" dirty="0">
                <a:latin typeface="華康標楷體" pitchFamily="65" charset="-120"/>
                <a:ea typeface="華康標楷體" pitchFamily="65" charset="-120"/>
              </a:rPr>
              <a:t>9/2~9/6</a:t>
            </a:r>
            <a:r>
              <a:rPr lang="zh-TW" altLang="zh-TW" sz="2100" dirty="0">
                <a:latin typeface="華康標楷體" pitchFamily="65" charset="-120"/>
                <a:ea typeface="華康標楷體" pitchFamily="65" charset="-120"/>
              </a:rPr>
              <a:t>）已結束，感謝７年級各班參與活動的學生及祖父</a:t>
            </a:r>
          </a:p>
          <a:p>
            <a:pPr algn="l"/>
            <a:r>
              <a:rPr lang="zh-TW" altLang="zh-TW" sz="2100" dirty="0" smtClean="0">
                <a:latin typeface="華康標楷體" pitchFamily="65" charset="-120"/>
                <a:ea typeface="華康標楷體" pitchFamily="65" charset="-120"/>
              </a:rPr>
              <a:t>母</a:t>
            </a:r>
            <a:r>
              <a:rPr lang="zh-TW" altLang="zh-TW" sz="2100" dirty="0">
                <a:latin typeface="華康標楷體" pitchFamily="65" charset="-120"/>
                <a:ea typeface="華康標楷體" pitchFamily="65" charset="-120"/>
              </a:rPr>
              <a:t>撥空前來參與，輔導室將會轉頒發家庭教育中心的禮物及本室自製的</a:t>
            </a:r>
            <a:r>
              <a:rPr lang="zh-TW" altLang="zh-TW" sz="2100" dirty="0" smtClean="0">
                <a:latin typeface="華康標楷體" pitchFamily="65" charset="-120"/>
                <a:ea typeface="華康標楷體" pitchFamily="65" charset="-120"/>
              </a:rPr>
              <a:t>紀念相片</a:t>
            </a:r>
            <a:r>
              <a:rPr lang="zh-TW" altLang="zh-TW" sz="2100" dirty="0">
                <a:latin typeface="華康標楷體" pitchFamily="65" charset="-120"/>
                <a:ea typeface="華康標楷體" pitchFamily="65" charset="-120"/>
              </a:rPr>
              <a:t>給學生</a:t>
            </a:r>
            <a:r>
              <a:rPr lang="zh-TW" altLang="zh-TW" sz="2100" dirty="0" smtClean="0">
                <a:latin typeface="華康標楷體" pitchFamily="65" charset="-120"/>
                <a:ea typeface="華康標楷體" pitchFamily="65" charset="-120"/>
              </a:rPr>
              <a:t>。</a:t>
            </a:r>
            <a:endParaRPr lang="en-US" altLang="zh-TW" sz="2100" dirty="0" smtClean="0">
              <a:latin typeface="華康標楷體" pitchFamily="65" charset="-120"/>
              <a:ea typeface="華康標楷體" pitchFamily="65" charset="-120"/>
            </a:endParaRPr>
          </a:p>
          <a:p>
            <a:pPr algn="l"/>
            <a:r>
              <a:rPr lang="en-US" altLang="zh-TW" sz="2100" dirty="0" smtClean="0">
                <a:latin typeface="華康標楷體" pitchFamily="65" charset="-120"/>
                <a:ea typeface="華康標楷體" pitchFamily="65" charset="-120"/>
              </a:rPr>
              <a:t>2.8.9</a:t>
            </a:r>
            <a:r>
              <a:rPr lang="zh-TW" altLang="zh-TW" sz="2100" dirty="0">
                <a:latin typeface="華康標楷體" pitchFamily="65" charset="-120"/>
                <a:ea typeface="華康標楷體" pitchFamily="65" charset="-120"/>
              </a:rPr>
              <a:t>年級多元能力開發班，上課科目：</a:t>
            </a:r>
            <a:r>
              <a:rPr lang="zh-TW" altLang="zh-TW" sz="2100" dirty="0">
                <a:solidFill>
                  <a:srgbClr val="FF0000"/>
                </a:solidFill>
                <a:latin typeface="華康標楷體" pitchFamily="65" charset="-120"/>
                <a:ea typeface="華康標楷體" pitchFamily="65" charset="-120"/>
              </a:rPr>
              <a:t>太鼓、烹飪</a:t>
            </a:r>
            <a:r>
              <a:rPr lang="zh-TW" altLang="zh-TW" sz="2100" dirty="0">
                <a:latin typeface="華康標楷體" pitchFamily="65" charset="-120"/>
                <a:ea typeface="華康標楷體" pitchFamily="65" charset="-120"/>
              </a:rPr>
              <a:t>，期程：</a:t>
            </a:r>
            <a:r>
              <a:rPr lang="en-US" altLang="zh-TW" sz="2100" dirty="0">
                <a:latin typeface="華康標楷體" pitchFamily="65" charset="-120"/>
                <a:ea typeface="華康標楷體" pitchFamily="65" charset="-120"/>
              </a:rPr>
              <a:t>9/9~11/27</a:t>
            </a:r>
            <a:r>
              <a:rPr lang="zh-TW" altLang="zh-TW" sz="2100" dirty="0">
                <a:latin typeface="華康標楷體" pitchFamily="65" charset="-120"/>
                <a:ea typeface="華康標楷體" pitchFamily="65" charset="-120"/>
              </a:rPr>
              <a:t>。</a:t>
            </a:r>
          </a:p>
          <a:p>
            <a:pPr algn="l"/>
            <a:r>
              <a:rPr lang="en-US" altLang="zh-TW" sz="2100" dirty="0">
                <a:latin typeface="華康標楷體" pitchFamily="65" charset="-120"/>
                <a:ea typeface="華康標楷體" pitchFamily="65" charset="-120"/>
              </a:rPr>
              <a:t>3</a:t>
            </a:r>
            <a:r>
              <a:rPr lang="en-US" altLang="zh-TW" sz="2100" dirty="0" smtClean="0">
                <a:latin typeface="華康標楷體" pitchFamily="65" charset="-120"/>
                <a:ea typeface="華康標楷體" pitchFamily="65" charset="-120"/>
              </a:rPr>
              <a:t>.</a:t>
            </a:r>
            <a:r>
              <a:rPr lang="zh-TW" altLang="zh-TW" sz="2100" dirty="0" smtClean="0">
                <a:latin typeface="華康標楷體" pitchFamily="65" charset="-120"/>
                <a:ea typeface="華康標楷體" pitchFamily="65" charset="-120"/>
              </a:rPr>
              <a:t>本</a:t>
            </a:r>
            <a:r>
              <a:rPr lang="zh-TW" altLang="zh-TW" sz="2100" dirty="0">
                <a:latin typeface="華康標楷體" pitchFamily="65" charset="-120"/>
                <a:ea typeface="華康標楷體" pitchFamily="65" charset="-120"/>
              </a:rPr>
              <a:t>學期小團體輔導上課班級</a:t>
            </a:r>
            <a:r>
              <a:rPr lang="en-US" altLang="zh-TW" sz="2100" dirty="0">
                <a:latin typeface="華康標楷體" pitchFamily="65" charset="-120"/>
                <a:ea typeface="華康標楷體" pitchFamily="65" charset="-120"/>
              </a:rPr>
              <a:t>703</a:t>
            </a:r>
            <a:r>
              <a:rPr lang="zh-TW" altLang="zh-TW" sz="2100" dirty="0">
                <a:latin typeface="華康標楷體" pitchFamily="65" charset="-120"/>
                <a:ea typeface="華康標楷體" pitchFamily="65" charset="-120"/>
              </a:rPr>
              <a:t>，上課期程：</a:t>
            </a:r>
            <a:r>
              <a:rPr lang="en-US" altLang="zh-TW" sz="2100" dirty="0">
                <a:latin typeface="華康標楷體" pitchFamily="65" charset="-120"/>
                <a:ea typeface="華康標楷體" pitchFamily="65" charset="-120"/>
              </a:rPr>
              <a:t>9/27</a:t>
            </a:r>
            <a:r>
              <a:rPr lang="zh-TW" altLang="zh-TW" sz="2100" dirty="0">
                <a:latin typeface="華康標楷體" pitchFamily="65" charset="-120"/>
                <a:ea typeface="華康標楷體" pitchFamily="65" charset="-120"/>
              </a:rPr>
              <a:t>至</a:t>
            </a:r>
            <a:r>
              <a:rPr lang="en-US" altLang="zh-TW" sz="2100" dirty="0">
                <a:latin typeface="華康標楷體" pitchFamily="65" charset="-120"/>
                <a:ea typeface="華康標楷體" pitchFamily="65" charset="-120"/>
              </a:rPr>
              <a:t>11/29</a:t>
            </a:r>
            <a:r>
              <a:rPr lang="zh-TW" altLang="zh-TW" sz="2100" dirty="0">
                <a:latin typeface="華康標楷體" pitchFamily="65" charset="-120"/>
                <a:ea typeface="華康標楷體" pitchFamily="65" charset="-120"/>
              </a:rPr>
              <a:t>，</a:t>
            </a:r>
            <a:r>
              <a:rPr lang="en-US" altLang="zh-TW" sz="2100" dirty="0" smtClean="0">
                <a:latin typeface="華康標楷體" pitchFamily="65" charset="-120"/>
                <a:ea typeface="華康標楷體" pitchFamily="65" charset="-120"/>
              </a:rPr>
              <a:t>12:20~13:30</a:t>
            </a:r>
            <a:endParaRPr lang="en-US" altLang="zh-TW" sz="2100" dirty="0">
              <a:latin typeface="華康標楷體" pitchFamily="65" charset="-120"/>
              <a:ea typeface="華康標楷體" pitchFamily="65" charset="-120"/>
            </a:endParaRPr>
          </a:p>
          <a:p>
            <a:pPr algn="l"/>
            <a:r>
              <a:rPr lang="zh-TW" altLang="zh-TW" sz="2100" dirty="0" smtClean="0">
                <a:latin typeface="華康標楷體" pitchFamily="65" charset="-120"/>
                <a:ea typeface="華康標楷體" pitchFamily="65" charset="-120"/>
              </a:rPr>
              <a:t>上課</a:t>
            </a:r>
            <a:r>
              <a:rPr lang="zh-TW" altLang="zh-TW" sz="2100" dirty="0">
                <a:latin typeface="華康標楷體" pitchFamily="65" charset="-120"/>
                <a:ea typeface="華康標楷體" pitchFamily="65" charset="-120"/>
              </a:rPr>
              <a:t>地點</a:t>
            </a:r>
            <a:r>
              <a:rPr lang="en-US" altLang="zh-TW" sz="2100" dirty="0">
                <a:latin typeface="華康標楷體" pitchFamily="65" charset="-120"/>
                <a:ea typeface="華康標楷體" pitchFamily="65" charset="-120"/>
              </a:rPr>
              <a:t>:</a:t>
            </a:r>
            <a:r>
              <a:rPr lang="zh-TW" altLang="zh-TW" sz="2100" dirty="0">
                <a:latin typeface="華康標楷體" pitchFamily="65" charset="-120"/>
                <a:ea typeface="華康標楷體" pitchFamily="65" charset="-120"/>
              </a:rPr>
              <a:t>地板教室。</a:t>
            </a:r>
          </a:p>
          <a:p>
            <a:pPr algn="l"/>
            <a:r>
              <a:rPr lang="en-US" altLang="zh-TW" sz="2100" dirty="0" smtClean="0">
                <a:latin typeface="華康標楷體" pitchFamily="65" charset="-120"/>
                <a:ea typeface="華康標楷體" pitchFamily="65" charset="-120"/>
              </a:rPr>
              <a:t>4.10</a:t>
            </a:r>
            <a:r>
              <a:rPr lang="zh-TW" altLang="zh-TW" sz="2100" dirty="0">
                <a:latin typeface="華康標楷體" pitchFamily="65" charset="-120"/>
                <a:ea typeface="華康標楷體" pitchFamily="65" charset="-120"/>
              </a:rPr>
              <a:t>月份為生命教育宣導月，</a:t>
            </a:r>
            <a:r>
              <a:rPr lang="en-US" altLang="zh-TW" sz="2100" dirty="0">
                <a:solidFill>
                  <a:srgbClr val="FF0000"/>
                </a:solidFill>
                <a:latin typeface="華康標楷體" pitchFamily="65" charset="-120"/>
                <a:ea typeface="華康標楷體" pitchFamily="65" charset="-120"/>
              </a:rPr>
              <a:t>10/18</a:t>
            </a:r>
            <a:r>
              <a:rPr lang="zh-TW" altLang="zh-TW" sz="2100" dirty="0">
                <a:solidFill>
                  <a:srgbClr val="FF0000"/>
                </a:solidFill>
                <a:latin typeface="華康標楷體" pitchFamily="65" charset="-120"/>
                <a:ea typeface="華康標楷體" pitchFamily="65" charset="-120"/>
              </a:rPr>
              <a:t>下午</a:t>
            </a:r>
            <a:r>
              <a:rPr lang="en-US" altLang="zh-TW" sz="2100" dirty="0">
                <a:solidFill>
                  <a:srgbClr val="FF0000"/>
                </a:solidFill>
                <a:latin typeface="華康標楷體" pitchFamily="65" charset="-120"/>
                <a:ea typeface="華康標楷體" pitchFamily="65" charset="-120"/>
              </a:rPr>
              <a:t>6.7</a:t>
            </a:r>
            <a:r>
              <a:rPr lang="zh-TW" altLang="zh-TW" sz="2100" dirty="0">
                <a:solidFill>
                  <a:srgbClr val="FF0000"/>
                </a:solidFill>
                <a:latin typeface="華康標楷體" pitchFamily="65" charset="-120"/>
                <a:ea typeface="華康標楷體" pitchFamily="65" charset="-120"/>
              </a:rPr>
              <a:t>節</a:t>
            </a:r>
            <a:r>
              <a:rPr lang="zh-TW" altLang="zh-TW" sz="2100" dirty="0">
                <a:latin typeface="華康標楷體" pitchFamily="65" charset="-120"/>
                <a:ea typeface="華康標楷體" pitchFamily="65" charset="-120"/>
              </a:rPr>
              <a:t>將辦理生命教育講座，輔導</a:t>
            </a:r>
            <a:r>
              <a:rPr lang="zh-TW" altLang="zh-TW" sz="2100" dirty="0" smtClean="0">
                <a:latin typeface="華康標楷體" pitchFamily="65" charset="-120"/>
                <a:ea typeface="華康標楷體" pitchFamily="65" charset="-120"/>
              </a:rPr>
              <a:t>活動</a:t>
            </a:r>
            <a:r>
              <a:rPr lang="zh-TW" altLang="zh-TW" sz="2100" dirty="0">
                <a:latin typeface="華康標楷體" pitchFamily="65" charset="-120"/>
                <a:ea typeface="華康標楷體" pitchFamily="65" charset="-120"/>
              </a:rPr>
              <a:t>課將進行生命教育影片賞析，並於佈告欄進行生命教育海報宣導。</a:t>
            </a:r>
          </a:p>
          <a:p>
            <a:pPr algn="l"/>
            <a:r>
              <a:rPr lang="en-US" altLang="zh-TW" sz="2100" dirty="0" smtClean="0">
                <a:latin typeface="華康標楷體" pitchFamily="65" charset="-120"/>
                <a:ea typeface="華康標楷體" pitchFamily="65" charset="-120"/>
              </a:rPr>
              <a:t>5.</a:t>
            </a:r>
            <a:r>
              <a:rPr lang="en-US" altLang="zh-TW" sz="2100" dirty="0" smtClean="0">
                <a:solidFill>
                  <a:srgbClr val="FF0000"/>
                </a:solidFill>
                <a:latin typeface="華康標楷體" pitchFamily="65" charset="-120"/>
                <a:ea typeface="華康標楷體" pitchFamily="65" charset="-120"/>
              </a:rPr>
              <a:t>10/17</a:t>
            </a:r>
            <a:r>
              <a:rPr lang="zh-TW" altLang="zh-TW" sz="2100" dirty="0">
                <a:solidFill>
                  <a:srgbClr val="FF0000"/>
                </a:solidFill>
                <a:latin typeface="華康標楷體" pitchFamily="65" charset="-120"/>
                <a:ea typeface="華康標楷體" pitchFamily="65" charset="-120"/>
              </a:rPr>
              <a:t>下午</a:t>
            </a:r>
            <a:r>
              <a:rPr lang="en-US" altLang="zh-TW" sz="2100" dirty="0">
                <a:solidFill>
                  <a:srgbClr val="FF0000"/>
                </a:solidFill>
                <a:latin typeface="華康標楷體" pitchFamily="65" charset="-120"/>
                <a:ea typeface="華康標楷體" pitchFamily="65" charset="-120"/>
              </a:rPr>
              <a:t>6.7</a:t>
            </a:r>
            <a:r>
              <a:rPr lang="zh-TW" altLang="zh-TW" sz="2100" dirty="0">
                <a:solidFill>
                  <a:srgbClr val="FF0000"/>
                </a:solidFill>
                <a:latin typeface="華康標楷體" pitchFamily="65" charset="-120"/>
                <a:ea typeface="華康標楷體" pitchFamily="65" charset="-120"/>
              </a:rPr>
              <a:t>節</a:t>
            </a:r>
            <a:r>
              <a:rPr lang="zh-TW" altLang="zh-TW" sz="2100" dirty="0">
                <a:latin typeface="華康標楷體" pitchFamily="65" charset="-120"/>
                <a:ea typeface="華康標楷體" pitchFamily="65" charset="-120"/>
              </a:rPr>
              <a:t>將辦理性平教育講座。</a:t>
            </a:r>
          </a:p>
          <a:p>
            <a:pPr algn="l"/>
            <a:r>
              <a:rPr lang="en-US" altLang="zh-TW" sz="2100" dirty="0" smtClean="0">
                <a:latin typeface="華康標楷體" pitchFamily="65" charset="-120"/>
                <a:ea typeface="華康標楷體" pitchFamily="65" charset="-120"/>
              </a:rPr>
              <a:t>6.10/9(</a:t>
            </a:r>
            <a:r>
              <a:rPr lang="zh-TW" altLang="en-US" sz="2100" dirty="0" smtClean="0">
                <a:latin typeface="華康標楷體" pitchFamily="65" charset="-120"/>
                <a:ea typeface="華康標楷體" pitchFamily="65" charset="-120"/>
              </a:rPr>
              <a:t>三</a:t>
            </a:r>
            <a:r>
              <a:rPr lang="en-US" altLang="zh-TW" sz="2100" dirty="0" smtClean="0">
                <a:latin typeface="華康標楷體" pitchFamily="65" charset="-120"/>
                <a:ea typeface="華康標楷體" pitchFamily="65" charset="-120"/>
              </a:rPr>
              <a:t>)</a:t>
            </a:r>
            <a:r>
              <a:rPr lang="zh-TW" altLang="zh-TW" sz="2100" dirty="0" smtClean="0">
                <a:latin typeface="華康標楷體" pitchFamily="65" charset="-120"/>
                <a:ea typeface="華康標楷體" pitchFamily="65" charset="-120"/>
              </a:rPr>
              <a:t>中午</a:t>
            </a:r>
            <a:r>
              <a:rPr lang="zh-TW" altLang="zh-TW" sz="2100" dirty="0">
                <a:latin typeface="華康標楷體" pitchFamily="65" charset="-120"/>
                <a:ea typeface="華康標楷體" pitchFamily="65" charset="-120"/>
              </a:rPr>
              <a:t>召開認輔會議，認輔活動於</a:t>
            </a:r>
            <a:r>
              <a:rPr lang="en-US" altLang="zh-TW" sz="2100" smtClean="0">
                <a:latin typeface="華康標楷體" pitchFamily="65" charset="-120"/>
                <a:ea typeface="華康標楷體" pitchFamily="65" charset="-120"/>
              </a:rPr>
              <a:t>10/11</a:t>
            </a:r>
            <a:r>
              <a:rPr lang="zh-TW" altLang="zh-TW" sz="2100" smtClean="0">
                <a:latin typeface="華康標楷體" pitchFamily="65" charset="-120"/>
                <a:ea typeface="華康標楷體" pitchFamily="65" charset="-120"/>
              </a:rPr>
              <a:t>開始</a:t>
            </a:r>
            <a:r>
              <a:rPr lang="zh-TW" altLang="zh-TW" sz="2100" dirty="0">
                <a:latin typeface="華康標楷體" pitchFamily="65" charset="-120"/>
                <a:ea typeface="華康標楷體" pitchFamily="65" charset="-120"/>
              </a:rPr>
              <a:t>。</a:t>
            </a:r>
          </a:p>
          <a:p>
            <a:pPr algn="l"/>
            <a:endParaRPr lang="zh-TW" altLang="en-US" dirty="0"/>
          </a:p>
        </p:txBody>
      </p:sp>
    </p:spTree>
    <p:extLst>
      <p:ext uri="{BB962C8B-B14F-4D97-AF65-F5344CB8AC3E}">
        <p14:creationId xmlns:p14="http://schemas.microsoft.com/office/powerpoint/2010/main" val="1257333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latin typeface="華康中黑體" pitchFamily="49" charset="-120"/>
                <a:ea typeface="華康中黑體" pitchFamily="49" charset="-120"/>
              </a:rPr>
              <a:t>資料組</a:t>
            </a:r>
            <a:endParaRPr lang="zh-TW" altLang="en-US" sz="4800" dirty="0">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schemeClr val="bg1"/>
                </a:solidFill>
                <a:latin typeface="華康粗黑體" pitchFamily="49" charset="-120"/>
                <a:ea typeface="華康粗黑體" pitchFamily="49" charset="-120"/>
              </a:rPr>
              <a:t>業務工作</a:t>
            </a:r>
            <a:endParaRPr lang="zh-TW" altLang="zh-TW" dirty="0">
              <a:solidFill>
                <a:schemeClr val="bg1"/>
              </a:solidFill>
              <a:latin typeface="華康粗黑體" pitchFamily="49" charset="-120"/>
              <a:ea typeface="華康粗黑體" pitchFamily="49" charset="-120"/>
            </a:endParaRPr>
          </a:p>
        </p:txBody>
      </p:sp>
      <p:sp>
        <p:nvSpPr>
          <p:cNvPr id="3" name="副標題 2"/>
          <p:cNvSpPr>
            <a:spLocks noGrp="1"/>
          </p:cNvSpPr>
          <p:nvPr>
            <p:ph type="subTitle" idx="1"/>
          </p:nvPr>
        </p:nvSpPr>
        <p:spPr>
          <a:xfrm>
            <a:off x="467544" y="1988840"/>
            <a:ext cx="8280920" cy="4032448"/>
          </a:xfrm>
        </p:spPr>
        <p:txBody>
          <a:bodyPr>
            <a:noAutofit/>
          </a:bodyPr>
          <a:lstStyle/>
          <a:p>
            <a:pPr algn="l"/>
            <a:r>
              <a:rPr lang="en-US" altLang="zh-TW" sz="1900" dirty="0" smtClean="0">
                <a:latin typeface="華康標楷體" pitchFamily="65" charset="-120"/>
                <a:ea typeface="華康標楷體" pitchFamily="65" charset="-120"/>
              </a:rPr>
              <a:t>1.</a:t>
            </a:r>
            <a:r>
              <a:rPr lang="zh-TW" altLang="zh-TW" sz="1900" dirty="0" smtClean="0">
                <a:latin typeface="華康標楷體" pitchFamily="65" charset="-120"/>
                <a:ea typeface="華康標楷體" pitchFamily="65" charset="-120"/>
              </a:rPr>
              <a:t>本</a:t>
            </a:r>
            <a:r>
              <a:rPr lang="zh-TW" altLang="zh-TW" sz="1900" dirty="0">
                <a:latin typeface="華康標楷體" pitchFamily="65" charset="-120"/>
                <a:ea typeface="華康標楷體" pitchFamily="65" charset="-120"/>
              </a:rPr>
              <a:t>學期技藝教育課程順利開課，學生穩定參加</a:t>
            </a:r>
            <a:r>
              <a:rPr lang="zh-TW" altLang="zh-TW" sz="1900" dirty="0" smtClean="0">
                <a:latin typeface="華康標楷體" pitchFamily="65" charset="-120"/>
                <a:ea typeface="華康標楷體" pitchFamily="65" charset="-120"/>
              </a:rPr>
              <a:t>。</a:t>
            </a:r>
            <a:endParaRPr lang="en-US" altLang="zh-TW" sz="1900" dirty="0" smtClean="0">
              <a:latin typeface="華康標楷體" pitchFamily="65" charset="-120"/>
              <a:ea typeface="華康標楷體" pitchFamily="65" charset="-120"/>
            </a:endParaRPr>
          </a:p>
          <a:p>
            <a:pPr algn="l"/>
            <a:endParaRPr lang="zh-TW" altLang="zh-TW" sz="1900" dirty="0">
              <a:latin typeface="華康標楷體" pitchFamily="65" charset="-120"/>
              <a:ea typeface="華康標楷體" pitchFamily="65" charset="-120"/>
            </a:endParaRPr>
          </a:p>
          <a:p>
            <a:pPr algn="l"/>
            <a:r>
              <a:rPr lang="en-US" altLang="zh-TW" sz="1900" dirty="0">
                <a:latin typeface="華康標楷體" pitchFamily="65" charset="-120"/>
                <a:ea typeface="華康標楷體" pitchFamily="65" charset="-120"/>
              </a:rPr>
              <a:t>2</a:t>
            </a:r>
            <a:r>
              <a:rPr lang="en-US" altLang="zh-TW" sz="1900" dirty="0" smtClean="0">
                <a:latin typeface="華康標楷體" pitchFamily="65" charset="-120"/>
                <a:ea typeface="華康標楷體" pitchFamily="65" charset="-120"/>
              </a:rPr>
              <a:t>.</a:t>
            </a:r>
            <a:r>
              <a:rPr lang="zh-TW" altLang="zh-TW" sz="1900" dirty="0" smtClean="0">
                <a:latin typeface="華康標楷體" pitchFamily="65" charset="-120"/>
                <a:ea typeface="華康標楷體" pitchFamily="65" charset="-120"/>
              </a:rPr>
              <a:t>生涯</a:t>
            </a:r>
            <a:r>
              <a:rPr lang="zh-TW" altLang="zh-TW" sz="1900" dirty="0">
                <a:latin typeface="華康標楷體" pitchFamily="65" charset="-120"/>
                <a:ea typeface="華康標楷體" pitchFamily="65" charset="-120"/>
              </a:rPr>
              <a:t>訪視未抽中本校，但生涯領航儀表板仍持續並列為教育部視察重點，</a:t>
            </a:r>
            <a:r>
              <a:rPr lang="zh-TW" altLang="zh-TW" sz="1900" dirty="0" smtClean="0">
                <a:latin typeface="華康標楷體" pitchFamily="65" charset="-120"/>
                <a:ea typeface="華康標楷體" pitchFamily="65" charset="-120"/>
              </a:rPr>
              <a:t>請全</a:t>
            </a:r>
            <a:r>
              <a:rPr lang="zh-TW" altLang="zh-TW" sz="1900" dirty="0">
                <a:latin typeface="華康標楷體" pitchFamily="65" charset="-120"/>
                <a:ea typeface="華康標楷體" pitchFamily="65" charset="-120"/>
              </a:rPr>
              <a:t>校親、師、生共同努力增添資料，請導師及教、訓、輔相關各組依職權</a:t>
            </a:r>
            <a:r>
              <a:rPr lang="zh-TW" altLang="zh-TW" sz="1900" dirty="0" smtClean="0">
                <a:latin typeface="華康標楷體" pitchFamily="65" charset="-120"/>
                <a:ea typeface="華康標楷體" pitchFamily="65" charset="-120"/>
              </a:rPr>
              <a:t>更新</a:t>
            </a:r>
            <a:r>
              <a:rPr lang="zh-TW" altLang="zh-TW" sz="1900" dirty="0">
                <a:latin typeface="華康標楷體" pitchFamily="65" charset="-120"/>
                <a:ea typeface="華康標楷體" pitchFamily="65" charset="-120"/>
              </a:rPr>
              <a:t>學生資料，如</a:t>
            </a:r>
            <a:r>
              <a:rPr lang="zh-TW" altLang="zh-TW" sz="1900" dirty="0">
                <a:solidFill>
                  <a:srgbClr val="FF0000"/>
                </a:solidFill>
                <a:latin typeface="華康標楷體" pitchFamily="65" charset="-120"/>
                <a:ea typeface="華康標楷體" pitchFamily="65" charset="-120"/>
              </a:rPr>
              <a:t>比賽獎懲</a:t>
            </a:r>
            <a:r>
              <a:rPr lang="zh-TW" altLang="zh-TW" sz="1900" dirty="0">
                <a:latin typeface="華康標楷體" pitchFamily="65" charset="-120"/>
                <a:ea typeface="華康標楷體" pitchFamily="65" charset="-120"/>
              </a:rPr>
              <a:t>等，以為九年級升學選填志願之資料</a:t>
            </a:r>
            <a:r>
              <a:rPr lang="zh-TW" altLang="zh-TW" sz="1900" dirty="0" smtClean="0">
                <a:latin typeface="華康標楷體" pitchFamily="65" charset="-120"/>
                <a:ea typeface="華康標楷體" pitchFamily="65" charset="-120"/>
              </a:rPr>
              <a:t>。</a:t>
            </a:r>
            <a:endParaRPr lang="en-US" altLang="zh-TW" sz="1900" dirty="0" smtClean="0">
              <a:latin typeface="華康標楷體" pitchFamily="65" charset="-120"/>
              <a:ea typeface="華康標楷體" pitchFamily="65" charset="-120"/>
            </a:endParaRPr>
          </a:p>
          <a:p>
            <a:pPr algn="l"/>
            <a:endParaRPr lang="zh-TW" altLang="zh-TW" sz="1900" dirty="0">
              <a:latin typeface="華康標楷體" pitchFamily="65" charset="-120"/>
              <a:ea typeface="華康標楷體" pitchFamily="65" charset="-120"/>
            </a:endParaRPr>
          </a:p>
          <a:p>
            <a:pPr algn="l"/>
            <a:r>
              <a:rPr lang="en-US" altLang="zh-TW" sz="1900" dirty="0">
                <a:latin typeface="華康標楷體" pitchFamily="65" charset="-120"/>
                <a:ea typeface="華康標楷體" pitchFamily="65" charset="-120"/>
              </a:rPr>
              <a:t>3</a:t>
            </a:r>
            <a:r>
              <a:rPr lang="en-US" altLang="zh-TW" sz="1900" dirty="0" smtClean="0">
                <a:latin typeface="華康標楷體" pitchFamily="65" charset="-120"/>
                <a:ea typeface="華康標楷體" pitchFamily="65" charset="-120"/>
              </a:rPr>
              <a:t>.</a:t>
            </a:r>
            <a:r>
              <a:rPr lang="zh-TW" altLang="zh-TW" sz="1900" dirty="0" smtClean="0">
                <a:latin typeface="華康標楷體" pitchFamily="65" charset="-120"/>
                <a:ea typeface="華康標楷體" pitchFamily="65" charset="-120"/>
              </a:rPr>
              <a:t>全</a:t>
            </a:r>
            <a:r>
              <a:rPr lang="zh-TW" altLang="zh-TW" sz="1900" dirty="0">
                <a:latin typeface="華康標楷體" pitchFamily="65" charset="-120"/>
                <a:ea typeface="華康標楷體" pitchFamily="65" charset="-120"/>
              </a:rPr>
              <a:t>校各年級</a:t>
            </a:r>
            <a:r>
              <a:rPr lang="zh-TW" altLang="zh-TW" sz="1900" dirty="0">
                <a:solidFill>
                  <a:srgbClr val="FF0000"/>
                </a:solidFill>
                <a:latin typeface="華康標楷體" pitchFamily="65" charset="-120"/>
                <a:ea typeface="華康標楷體" pitchFamily="65" charset="-120"/>
              </a:rPr>
              <a:t>心理測驗、生涯檔案</a:t>
            </a:r>
            <a:r>
              <a:rPr lang="zh-TW" altLang="zh-TW" sz="1900" dirty="0">
                <a:latin typeface="華康標楷體" pitchFamily="65" charset="-120"/>
                <a:ea typeface="華康標楷體" pitchFamily="65" charset="-120"/>
              </a:rPr>
              <a:t>將於</a:t>
            </a:r>
            <a:r>
              <a:rPr lang="en-US" altLang="zh-TW" sz="1900" dirty="0">
                <a:latin typeface="華康標楷體" pitchFamily="65" charset="-120"/>
                <a:ea typeface="華康標楷體" pitchFamily="65" charset="-120"/>
              </a:rPr>
              <a:t>10</a:t>
            </a:r>
            <a:r>
              <a:rPr lang="zh-TW" altLang="zh-TW" sz="1900" dirty="0">
                <a:latin typeface="華康標楷體" pitchFamily="65" charset="-120"/>
                <a:ea typeface="華康標楷體" pitchFamily="65" charset="-120"/>
              </a:rPr>
              <a:t>月進行</a:t>
            </a:r>
            <a:r>
              <a:rPr lang="zh-TW" altLang="zh-TW" sz="1900" dirty="0" smtClean="0">
                <a:latin typeface="華康標楷體" pitchFamily="65" charset="-120"/>
                <a:ea typeface="華康標楷體" pitchFamily="65" charset="-120"/>
              </a:rPr>
              <a:t>。</a:t>
            </a:r>
            <a:endParaRPr lang="en-US" altLang="zh-TW" sz="1900" dirty="0" smtClean="0">
              <a:latin typeface="華康標楷體" pitchFamily="65" charset="-120"/>
              <a:ea typeface="華康標楷體" pitchFamily="65" charset="-120"/>
            </a:endParaRPr>
          </a:p>
          <a:p>
            <a:pPr algn="l"/>
            <a:endParaRPr lang="zh-TW" altLang="zh-TW" sz="1900" dirty="0">
              <a:latin typeface="華康標楷體" pitchFamily="65" charset="-120"/>
              <a:ea typeface="華康標楷體" pitchFamily="65" charset="-120"/>
            </a:endParaRPr>
          </a:p>
          <a:p>
            <a:pPr algn="l"/>
            <a:r>
              <a:rPr lang="en-US" altLang="zh-TW" sz="1900" dirty="0" smtClean="0">
                <a:latin typeface="華康標楷體" pitchFamily="65" charset="-120"/>
                <a:ea typeface="華康標楷體" pitchFamily="65" charset="-120"/>
              </a:rPr>
              <a:t>4.10/17</a:t>
            </a:r>
            <a:r>
              <a:rPr lang="zh-TW" altLang="zh-TW" sz="1900" dirty="0">
                <a:latin typeface="華康標楷體" pitchFamily="65" charset="-120"/>
                <a:ea typeface="華康標楷體" pitchFamily="65" charset="-120"/>
              </a:rPr>
              <a:t>下午，</a:t>
            </a:r>
            <a:r>
              <a:rPr lang="zh-TW" altLang="zh-TW" sz="1900" dirty="0">
                <a:solidFill>
                  <a:srgbClr val="FF0000"/>
                </a:solidFill>
                <a:latin typeface="華康標楷體" pitchFamily="65" charset="-120"/>
                <a:ea typeface="華康標楷體" pitchFamily="65" charset="-120"/>
              </a:rPr>
              <a:t>社區職場參訪</a:t>
            </a:r>
            <a:r>
              <a:rPr lang="zh-TW" altLang="zh-TW" sz="1900" dirty="0">
                <a:latin typeface="華康標楷體" pitchFamily="65" charset="-120"/>
                <a:ea typeface="華康標楷體" pitchFamily="65" charset="-120"/>
              </a:rPr>
              <a:t>陸續規劃中</a:t>
            </a:r>
            <a:r>
              <a:rPr lang="zh-TW" altLang="zh-TW" sz="1900" dirty="0" smtClean="0">
                <a:latin typeface="華康標楷體" pitchFamily="65" charset="-120"/>
                <a:ea typeface="華康標楷體" pitchFamily="65" charset="-120"/>
              </a:rPr>
              <a:t>。</a:t>
            </a:r>
            <a:endParaRPr lang="zh-TW" altLang="zh-TW" sz="1900" dirty="0">
              <a:latin typeface="華康標楷體" pitchFamily="65" charset="-120"/>
              <a:ea typeface="華康標楷體" pitchFamily="65" charset="-120"/>
            </a:endParaRPr>
          </a:p>
        </p:txBody>
      </p:sp>
    </p:spTree>
    <p:extLst>
      <p:ext uri="{BB962C8B-B14F-4D97-AF65-F5344CB8AC3E}">
        <p14:creationId xmlns:p14="http://schemas.microsoft.com/office/powerpoint/2010/main" val="679771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latin typeface="華康中黑體" pitchFamily="49" charset="-120"/>
                <a:ea typeface="華康中黑體" pitchFamily="49" charset="-120"/>
              </a:rPr>
              <a:t>特教組</a:t>
            </a:r>
            <a:endParaRPr lang="zh-TW" altLang="en-US" sz="4800" dirty="0">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schemeClr val="bg1"/>
                </a:solidFill>
                <a:latin typeface="華康粗黑體" pitchFamily="49" charset="-120"/>
                <a:ea typeface="華康粗黑體" pitchFamily="49" charset="-120"/>
              </a:rPr>
              <a:t>業務工作</a:t>
            </a:r>
            <a:endParaRPr lang="zh-TW" altLang="zh-TW" dirty="0">
              <a:solidFill>
                <a:schemeClr val="bg1"/>
              </a:solidFill>
              <a:latin typeface="華康粗黑體" pitchFamily="49" charset="-120"/>
              <a:ea typeface="華康粗黑體" pitchFamily="49" charset="-120"/>
            </a:endParaRPr>
          </a:p>
        </p:txBody>
      </p:sp>
      <p:sp>
        <p:nvSpPr>
          <p:cNvPr id="3" name="副標題 2"/>
          <p:cNvSpPr>
            <a:spLocks noGrp="1"/>
          </p:cNvSpPr>
          <p:nvPr>
            <p:ph type="subTitle" idx="1"/>
          </p:nvPr>
        </p:nvSpPr>
        <p:spPr>
          <a:xfrm>
            <a:off x="539552" y="1988840"/>
            <a:ext cx="8280920" cy="4320480"/>
          </a:xfrm>
        </p:spPr>
        <p:txBody>
          <a:bodyPr>
            <a:noAutofit/>
          </a:bodyPr>
          <a:lstStyle/>
          <a:p>
            <a:pPr algn="l"/>
            <a:r>
              <a:rPr lang="en-US" altLang="zh-TW" sz="1800" dirty="0" smtClean="0">
                <a:latin typeface="華康標楷體" pitchFamily="65" charset="-120"/>
                <a:ea typeface="華康標楷體" pitchFamily="65" charset="-120"/>
              </a:rPr>
              <a:t>1.102</a:t>
            </a:r>
            <a:r>
              <a:rPr lang="zh-TW" altLang="zh-TW" sz="1800" dirty="0">
                <a:latin typeface="華康標楷體" pitchFamily="65" charset="-120"/>
                <a:ea typeface="華康標楷體" pitchFamily="65" charset="-120"/>
              </a:rPr>
              <a:t>學年度第</a:t>
            </a:r>
            <a:r>
              <a:rPr lang="en-US" altLang="zh-TW" sz="1800" dirty="0">
                <a:latin typeface="華康標楷體" pitchFamily="65" charset="-120"/>
                <a:ea typeface="華康標楷體" pitchFamily="65" charset="-120"/>
              </a:rPr>
              <a:t>1</a:t>
            </a:r>
            <a:r>
              <a:rPr lang="zh-TW" altLang="zh-TW" sz="1800" dirty="0">
                <a:latin typeface="華康標楷體" pitchFamily="65" charset="-120"/>
                <a:ea typeface="華康標楷體" pitchFamily="65" charset="-120"/>
              </a:rPr>
              <a:t>學期</a:t>
            </a:r>
            <a:r>
              <a:rPr lang="zh-TW" altLang="zh-TW" sz="1800" dirty="0">
                <a:solidFill>
                  <a:srgbClr val="FF0000"/>
                </a:solidFill>
                <a:latin typeface="華康標楷體" pitchFamily="65" charset="-120"/>
                <a:ea typeface="華康標楷體" pitchFamily="65" charset="-120"/>
              </a:rPr>
              <a:t>鑑定安置會議</a:t>
            </a:r>
            <a:r>
              <a:rPr lang="zh-TW" altLang="zh-TW" sz="1800" dirty="0">
                <a:latin typeface="華康標楷體" pitchFamily="65" charset="-120"/>
                <a:ea typeface="華康標楷體" pitchFamily="65" charset="-120"/>
              </a:rPr>
              <a:t>期程將於</a:t>
            </a:r>
            <a:r>
              <a:rPr lang="en-US" altLang="zh-TW" sz="1800" dirty="0">
                <a:latin typeface="華康標楷體" pitchFamily="65" charset="-120"/>
                <a:ea typeface="華康標楷體" pitchFamily="65" charset="-120"/>
              </a:rPr>
              <a:t>9</a:t>
            </a:r>
            <a:r>
              <a:rPr lang="zh-TW" altLang="zh-TW" sz="1800" dirty="0">
                <a:latin typeface="華康標楷體" pitchFamily="65" charset="-120"/>
                <a:ea typeface="華康標楷體" pitchFamily="65" charset="-120"/>
              </a:rPr>
              <a:t>月</a:t>
            </a:r>
            <a:r>
              <a:rPr lang="en-US" altLang="zh-TW" sz="1800" dirty="0">
                <a:latin typeface="華康標楷體" pitchFamily="65" charset="-120"/>
                <a:ea typeface="華康標楷體" pitchFamily="65" charset="-120"/>
              </a:rPr>
              <a:t>23</a:t>
            </a:r>
            <a:r>
              <a:rPr lang="zh-TW" altLang="zh-TW" sz="1800" dirty="0">
                <a:latin typeface="華康標楷體" pitchFamily="65" charset="-120"/>
                <a:ea typeface="華康標楷體" pitchFamily="65" charset="-120"/>
              </a:rPr>
              <a:t>日至</a:t>
            </a:r>
            <a:r>
              <a:rPr lang="en-US" altLang="zh-TW" sz="1800" dirty="0">
                <a:latin typeface="華康標楷體" pitchFamily="65" charset="-120"/>
                <a:ea typeface="華康標楷體" pitchFamily="65" charset="-120"/>
              </a:rPr>
              <a:t>10</a:t>
            </a:r>
            <a:r>
              <a:rPr lang="zh-TW" altLang="zh-TW" sz="1800" dirty="0">
                <a:latin typeface="華康標楷體" pitchFamily="65" charset="-120"/>
                <a:ea typeface="華康標楷體" pitchFamily="65" charset="-120"/>
              </a:rPr>
              <a:t>月</a:t>
            </a:r>
            <a:r>
              <a:rPr lang="en-US" altLang="zh-TW" sz="1800" dirty="0">
                <a:latin typeface="華康標楷體" pitchFamily="65" charset="-120"/>
                <a:ea typeface="華康標楷體" pitchFamily="65" charset="-120"/>
              </a:rPr>
              <a:t>18</a:t>
            </a:r>
            <a:r>
              <a:rPr lang="zh-TW" altLang="zh-TW" sz="1800" dirty="0">
                <a:latin typeface="華康標楷體" pitchFamily="65" charset="-120"/>
                <a:ea typeface="華康標楷體" pitchFamily="65" charset="-120"/>
              </a:rPr>
              <a:t>日進行</a:t>
            </a:r>
            <a:r>
              <a:rPr lang="zh-TW" altLang="zh-TW" sz="1800" dirty="0" smtClean="0">
                <a:latin typeface="華康標楷體" pitchFamily="65" charset="-120"/>
                <a:ea typeface="華康標楷體" pitchFamily="65" charset="-120"/>
              </a:rPr>
              <a:t>提報</a:t>
            </a:r>
            <a:r>
              <a:rPr lang="zh-TW" altLang="zh-TW" sz="1800" dirty="0">
                <a:latin typeface="華康標楷體" pitchFamily="65" charset="-120"/>
                <a:ea typeface="華康標楷體" pitchFamily="65" charset="-120"/>
              </a:rPr>
              <a:t>，本次預計提報</a:t>
            </a:r>
            <a:r>
              <a:rPr lang="en-US" altLang="zh-TW" sz="1800" dirty="0">
                <a:latin typeface="華康標楷體" pitchFamily="65" charset="-120"/>
                <a:ea typeface="華康標楷體" pitchFamily="65" charset="-120"/>
              </a:rPr>
              <a:t>6</a:t>
            </a:r>
            <a:r>
              <a:rPr lang="zh-TW" altLang="zh-TW" sz="1800" dirty="0" smtClean="0">
                <a:latin typeface="華康標楷體" pitchFamily="65" charset="-120"/>
                <a:ea typeface="華康標楷體" pitchFamily="65" charset="-120"/>
              </a:rPr>
              <a:t>人。</a:t>
            </a:r>
            <a:endParaRPr lang="zh-TW" altLang="zh-TW" sz="1800" dirty="0">
              <a:latin typeface="華康標楷體" pitchFamily="65" charset="-120"/>
              <a:ea typeface="華康標楷體" pitchFamily="65" charset="-120"/>
            </a:endParaRPr>
          </a:p>
          <a:p>
            <a:pPr algn="l"/>
            <a:r>
              <a:rPr lang="en-US" altLang="zh-TW" sz="1800" dirty="0">
                <a:latin typeface="華康標楷體" pitchFamily="65" charset="-120"/>
                <a:ea typeface="華康標楷體" pitchFamily="65" charset="-120"/>
              </a:rPr>
              <a:t>2</a:t>
            </a:r>
            <a:r>
              <a:rPr lang="en-US" altLang="zh-TW" sz="1800" dirty="0" smtClean="0">
                <a:latin typeface="華康標楷體" pitchFamily="65" charset="-120"/>
                <a:ea typeface="華康標楷體" pitchFamily="65" charset="-120"/>
              </a:rPr>
              <a:t>.</a:t>
            </a:r>
            <a:r>
              <a:rPr lang="zh-TW" altLang="zh-TW" sz="1800" dirty="0" smtClean="0">
                <a:latin typeface="華康標楷體" pitchFamily="65" charset="-120"/>
                <a:ea typeface="華康標楷體" pitchFamily="65" charset="-120"/>
              </a:rPr>
              <a:t>本校</a:t>
            </a:r>
            <a:r>
              <a:rPr lang="en-US" altLang="zh-TW" sz="1800" dirty="0">
                <a:latin typeface="華康標楷體" pitchFamily="65" charset="-120"/>
                <a:ea typeface="華康標楷體" pitchFamily="65" charset="-120"/>
              </a:rPr>
              <a:t>102</a:t>
            </a:r>
            <a:r>
              <a:rPr lang="zh-TW" altLang="zh-TW" sz="1800" dirty="0">
                <a:latin typeface="華康標楷體" pitchFamily="65" charset="-120"/>
                <a:ea typeface="華康標楷體" pitchFamily="65" charset="-120"/>
              </a:rPr>
              <a:t>學年度承辦之</a:t>
            </a:r>
            <a:r>
              <a:rPr lang="zh-TW" altLang="zh-TW" sz="1800" dirty="0">
                <a:solidFill>
                  <a:srgbClr val="FF0000"/>
                </a:solidFill>
                <a:latin typeface="華康標楷體" pitchFamily="65" charset="-120"/>
                <a:ea typeface="華康標楷體" pitchFamily="65" charset="-120"/>
              </a:rPr>
              <a:t>自閉症組鑑定</a:t>
            </a:r>
            <a:r>
              <a:rPr lang="zh-TW" altLang="zh-TW" sz="1800" dirty="0">
                <a:latin typeface="華康標楷體" pitchFamily="65" charset="-120"/>
                <a:ea typeface="華康標楷體" pitchFamily="65" charset="-120"/>
              </a:rPr>
              <a:t>安置工作，書面複審會議暫定於</a:t>
            </a:r>
            <a:r>
              <a:rPr lang="en-US" altLang="zh-TW" sz="1800" dirty="0">
                <a:latin typeface="華康標楷體" pitchFamily="65" charset="-120"/>
                <a:ea typeface="華康標楷體" pitchFamily="65" charset="-120"/>
              </a:rPr>
              <a:t>102</a:t>
            </a:r>
            <a:r>
              <a:rPr lang="zh-TW" altLang="zh-TW" sz="1800" dirty="0" smtClean="0">
                <a:latin typeface="華康標楷體" pitchFamily="65" charset="-120"/>
                <a:ea typeface="華康標楷體" pitchFamily="65" charset="-120"/>
              </a:rPr>
              <a:t>年</a:t>
            </a:r>
            <a:r>
              <a:rPr lang="en-US" altLang="zh-TW" sz="1800" dirty="0" smtClean="0">
                <a:latin typeface="華康標楷體" pitchFamily="65" charset="-120"/>
                <a:ea typeface="華康標楷體" pitchFamily="65" charset="-120"/>
              </a:rPr>
              <a:t>10</a:t>
            </a:r>
            <a:r>
              <a:rPr lang="zh-TW" altLang="zh-TW" sz="1800" dirty="0">
                <a:latin typeface="華康標楷體" pitchFamily="65" charset="-120"/>
                <a:ea typeface="華康標楷體" pitchFamily="65" charset="-120"/>
              </a:rPr>
              <a:t>月</a:t>
            </a:r>
            <a:r>
              <a:rPr lang="en-US" altLang="zh-TW" sz="1800" dirty="0">
                <a:latin typeface="華康標楷體" pitchFamily="65" charset="-120"/>
                <a:ea typeface="華康標楷體" pitchFamily="65" charset="-120"/>
              </a:rPr>
              <a:t>29</a:t>
            </a:r>
            <a:r>
              <a:rPr lang="zh-TW" altLang="zh-TW" sz="1800" dirty="0">
                <a:latin typeface="華康標楷體" pitchFamily="65" charset="-120"/>
                <a:ea typeface="華康標楷體" pitchFamily="65" charset="-120"/>
              </a:rPr>
              <a:t>日（二）進行，鑑定安置會議暫定於</a:t>
            </a:r>
            <a:r>
              <a:rPr lang="en-US" altLang="zh-TW" sz="1800" dirty="0">
                <a:latin typeface="華康標楷體" pitchFamily="65" charset="-120"/>
                <a:ea typeface="華康標楷體" pitchFamily="65" charset="-120"/>
              </a:rPr>
              <a:t>102</a:t>
            </a:r>
            <a:r>
              <a:rPr lang="zh-TW" altLang="zh-TW" sz="1800" dirty="0">
                <a:latin typeface="華康標楷體" pitchFamily="65" charset="-120"/>
                <a:ea typeface="華康標楷體" pitchFamily="65" charset="-120"/>
              </a:rPr>
              <a:t>年</a:t>
            </a:r>
            <a:r>
              <a:rPr lang="en-US" altLang="zh-TW" sz="1800" dirty="0">
                <a:latin typeface="華康標楷體" pitchFamily="65" charset="-120"/>
                <a:ea typeface="華康標楷體" pitchFamily="65" charset="-120"/>
              </a:rPr>
              <a:t>11</a:t>
            </a:r>
            <a:r>
              <a:rPr lang="zh-TW" altLang="zh-TW" sz="1800" dirty="0">
                <a:latin typeface="華康標楷體" pitchFamily="65" charset="-120"/>
                <a:ea typeface="華康標楷體" pitchFamily="65" charset="-120"/>
              </a:rPr>
              <a:t>月</a:t>
            </a:r>
            <a:r>
              <a:rPr lang="en-US" altLang="zh-TW" sz="1800" dirty="0">
                <a:latin typeface="華康標楷體" pitchFamily="65" charset="-120"/>
                <a:ea typeface="華康標楷體" pitchFamily="65" charset="-120"/>
              </a:rPr>
              <a:t>19</a:t>
            </a:r>
            <a:r>
              <a:rPr lang="zh-TW" altLang="zh-TW" sz="1800" dirty="0">
                <a:latin typeface="華康標楷體" pitchFamily="65" charset="-120"/>
                <a:ea typeface="華康標楷體" pitchFamily="65" charset="-120"/>
              </a:rPr>
              <a:t>日（二）及</a:t>
            </a:r>
            <a:r>
              <a:rPr lang="en-US" altLang="zh-TW" sz="1800" dirty="0" smtClean="0">
                <a:latin typeface="華康標楷體" pitchFamily="65" charset="-120"/>
                <a:ea typeface="華康標楷體" pitchFamily="65" charset="-120"/>
              </a:rPr>
              <a:t>11</a:t>
            </a:r>
            <a:r>
              <a:rPr lang="zh-TW" altLang="zh-TW" sz="1800" dirty="0" smtClean="0">
                <a:latin typeface="華康標楷體" pitchFamily="65" charset="-120"/>
                <a:ea typeface="華康標楷體" pitchFamily="65" charset="-120"/>
              </a:rPr>
              <a:t>月</a:t>
            </a:r>
            <a:r>
              <a:rPr lang="en-US" altLang="zh-TW" sz="1800" dirty="0">
                <a:latin typeface="華康標楷體" pitchFamily="65" charset="-120"/>
                <a:ea typeface="華康標楷體" pitchFamily="65" charset="-120"/>
              </a:rPr>
              <a:t>22</a:t>
            </a:r>
            <a:r>
              <a:rPr lang="zh-TW" altLang="zh-TW" sz="1800" dirty="0">
                <a:latin typeface="華康標楷體" pitchFamily="65" charset="-120"/>
                <a:ea typeface="華康標楷體" pitchFamily="65" charset="-120"/>
              </a:rPr>
              <a:t>日（五），特教組將會於</a:t>
            </a:r>
            <a:r>
              <a:rPr lang="en-US" altLang="zh-TW" sz="1800" dirty="0">
                <a:latin typeface="華康標楷體" pitchFamily="65" charset="-120"/>
                <a:ea typeface="華康標楷體" pitchFamily="65" charset="-120"/>
              </a:rPr>
              <a:t>10</a:t>
            </a:r>
            <a:r>
              <a:rPr lang="zh-TW" altLang="zh-TW" sz="1800" dirty="0">
                <a:latin typeface="華康標楷體" pitchFamily="65" charset="-120"/>
                <a:ea typeface="華康標楷體" pitchFamily="65" charset="-120"/>
              </a:rPr>
              <a:t>月份召開工作</a:t>
            </a:r>
            <a:r>
              <a:rPr lang="zh-TW" altLang="zh-TW" sz="1800" dirty="0" smtClean="0">
                <a:latin typeface="華康標楷體" pitchFamily="65" charset="-120"/>
                <a:ea typeface="華康標楷體" pitchFamily="65" charset="-120"/>
              </a:rPr>
              <a:t>籌備會議。</a:t>
            </a:r>
            <a:endParaRPr lang="zh-TW" altLang="zh-TW" sz="1800" dirty="0">
              <a:latin typeface="華康標楷體" pitchFamily="65" charset="-120"/>
              <a:ea typeface="華康標楷體" pitchFamily="65" charset="-120"/>
            </a:endParaRPr>
          </a:p>
          <a:p>
            <a:pPr algn="l"/>
            <a:r>
              <a:rPr lang="en-US" altLang="zh-TW" sz="1800" dirty="0">
                <a:latin typeface="華康標楷體" pitchFamily="65" charset="-120"/>
                <a:ea typeface="華康標楷體" pitchFamily="65" charset="-120"/>
              </a:rPr>
              <a:t>3</a:t>
            </a:r>
            <a:r>
              <a:rPr lang="en-US" altLang="zh-TW" sz="1800" dirty="0" smtClean="0">
                <a:latin typeface="華康標楷體" pitchFamily="65" charset="-120"/>
                <a:ea typeface="華康標楷體" pitchFamily="65" charset="-120"/>
              </a:rPr>
              <a:t>.</a:t>
            </a:r>
            <a:r>
              <a:rPr lang="zh-TW" altLang="zh-TW" sz="1800" dirty="0" smtClean="0">
                <a:latin typeface="華康標楷體" pitchFamily="65" charset="-120"/>
                <a:ea typeface="華康標楷體" pitchFamily="65" charset="-120"/>
              </a:rPr>
              <a:t>特</a:t>
            </a:r>
            <a:r>
              <a:rPr lang="zh-TW" altLang="zh-TW" sz="1800" dirty="0">
                <a:latin typeface="華康標楷體" pitchFamily="65" charset="-120"/>
                <a:ea typeface="華康標楷體" pitchFamily="65" charset="-120"/>
              </a:rPr>
              <a:t>教</a:t>
            </a:r>
            <a:r>
              <a:rPr lang="zh-TW" altLang="zh-TW" sz="1800" dirty="0" smtClean="0">
                <a:latin typeface="華康標楷體" pitchFamily="65" charset="-120"/>
                <a:ea typeface="華康標楷體" pitchFamily="65" charset="-120"/>
              </a:rPr>
              <a:t>組</a:t>
            </a:r>
            <a:r>
              <a:rPr lang="zh-TW" altLang="en-US" sz="1800" dirty="0" smtClean="0">
                <a:latin typeface="華康標楷體" pitchFamily="65" charset="-120"/>
                <a:ea typeface="華康標楷體" pitchFamily="65" charset="-120"/>
              </a:rPr>
              <a:t>吳宇君老師幫忙</a:t>
            </a:r>
            <a:r>
              <a:rPr lang="zh-TW" altLang="zh-TW" sz="1800" dirty="0" smtClean="0">
                <a:latin typeface="華康標楷體" pitchFamily="65" charset="-120"/>
                <a:ea typeface="華康標楷體" pitchFamily="65" charset="-120"/>
              </a:rPr>
              <a:t>申請</a:t>
            </a:r>
            <a:r>
              <a:rPr lang="zh-TW" altLang="zh-TW" sz="1800" dirty="0">
                <a:latin typeface="華康標楷體" pitchFamily="65" charset="-120"/>
                <a:ea typeface="華康標楷體" pitchFamily="65" charset="-120"/>
              </a:rPr>
              <a:t>中華開發公司支助之</a:t>
            </a:r>
            <a:r>
              <a:rPr lang="zh-TW" altLang="zh-TW" sz="1800" dirty="0">
                <a:solidFill>
                  <a:srgbClr val="FF0000"/>
                </a:solidFill>
                <a:latin typeface="華康標楷體" pitchFamily="65" charset="-120"/>
                <a:ea typeface="華康標楷體" pitchFamily="65" charset="-120"/>
              </a:rPr>
              <a:t>小飛象計畫</a:t>
            </a:r>
            <a:r>
              <a:rPr lang="zh-TW" altLang="zh-TW" sz="1800" dirty="0">
                <a:latin typeface="華康標楷體" pitchFamily="65" charset="-120"/>
                <a:ea typeface="華康標楷體" pitchFamily="65" charset="-120"/>
              </a:rPr>
              <a:t>，上課期程：</a:t>
            </a:r>
            <a:r>
              <a:rPr lang="en-US" altLang="zh-TW" sz="1800" dirty="0">
                <a:latin typeface="華康標楷體" pitchFamily="65" charset="-120"/>
                <a:ea typeface="華康標楷體" pitchFamily="65" charset="-120"/>
              </a:rPr>
              <a:t>9/27</a:t>
            </a:r>
            <a:r>
              <a:rPr lang="zh-TW" altLang="zh-TW" sz="1800" dirty="0">
                <a:latin typeface="華康標楷體" pitchFamily="65" charset="-120"/>
                <a:ea typeface="華康標楷體" pitchFamily="65" charset="-120"/>
              </a:rPr>
              <a:t>至</a:t>
            </a:r>
            <a:r>
              <a:rPr lang="en-US" altLang="zh-TW" sz="1800" dirty="0">
                <a:latin typeface="華康標楷體" pitchFamily="65" charset="-120"/>
                <a:ea typeface="華康標楷體" pitchFamily="65" charset="-120"/>
              </a:rPr>
              <a:t>1/10 </a:t>
            </a:r>
            <a:r>
              <a:rPr lang="zh-TW" altLang="zh-TW" sz="1800" dirty="0" smtClean="0">
                <a:latin typeface="華康標楷體" pitchFamily="65" charset="-120"/>
                <a:ea typeface="華康標楷體" pitchFamily="65" charset="-120"/>
              </a:rPr>
              <a:t>週五</a:t>
            </a:r>
            <a:r>
              <a:rPr lang="en-US" altLang="zh-TW" sz="1800" dirty="0" smtClean="0">
                <a:latin typeface="華康標楷體" pitchFamily="65" charset="-120"/>
                <a:ea typeface="華康標楷體" pitchFamily="65" charset="-120"/>
              </a:rPr>
              <a:t>5~7 </a:t>
            </a:r>
            <a:r>
              <a:rPr lang="zh-TW" altLang="zh-TW" sz="1800" dirty="0">
                <a:latin typeface="華康標楷體" pitchFamily="65" charset="-120"/>
                <a:ea typeface="華康標楷體" pitchFamily="65" charset="-120"/>
              </a:rPr>
              <a:t>節，上課地點</a:t>
            </a:r>
            <a:r>
              <a:rPr lang="en-US" altLang="zh-TW" sz="1800" dirty="0">
                <a:latin typeface="華康標楷體" pitchFamily="65" charset="-120"/>
                <a:ea typeface="華康標楷體" pitchFamily="65" charset="-120"/>
              </a:rPr>
              <a:t>:</a:t>
            </a:r>
            <a:r>
              <a:rPr lang="zh-TW" altLang="zh-TW" sz="1800" dirty="0">
                <a:latin typeface="華康標楷體" pitchFamily="65" charset="-120"/>
                <a:ea typeface="華康標楷體" pitchFamily="65" charset="-120"/>
              </a:rPr>
              <a:t>教師研究室</a:t>
            </a:r>
            <a:r>
              <a:rPr lang="zh-TW" altLang="zh-TW" sz="1800" dirty="0" smtClean="0">
                <a:latin typeface="華康標楷體" pitchFamily="65" charset="-120"/>
                <a:ea typeface="華康標楷體" pitchFamily="65" charset="-120"/>
              </a:rPr>
              <a:t>。 </a:t>
            </a:r>
            <a:endParaRPr lang="zh-TW" altLang="zh-TW" sz="1800" dirty="0">
              <a:latin typeface="華康標楷體" pitchFamily="65" charset="-120"/>
              <a:ea typeface="華康標楷體" pitchFamily="65" charset="-120"/>
            </a:endParaRPr>
          </a:p>
          <a:p>
            <a:pPr algn="l"/>
            <a:r>
              <a:rPr lang="en-US" altLang="zh-TW" sz="1800" dirty="0">
                <a:latin typeface="華康標楷體" pitchFamily="65" charset="-120"/>
                <a:ea typeface="華康標楷體" pitchFamily="65" charset="-120"/>
              </a:rPr>
              <a:t>4</a:t>
            </a:r>
            <a:r>
              <a:rPr lang="en-US" altLang="zh-TW" sz="1800" dirty="0" smtClean="0">
                <a:latin typeface="華康標楷體" pitchFamily="65" charset="-120"/>
                <a:ea typeface="華康標楷體" pitchFamily="65" charset="-120"/>
              </a:rPr>
              <a:t>.</a:t>
            </a:r>
            <a:r>
              <a:rPr lang="zh-TW" altLang="zh-TW" sz="1800" dirty="0" smtClean="0">
                <a:latin typeface="華康標楷體" pitchFamily="65" charset="-120"/>
                <a:ea typeface="華康標楷體" pitchFamily="65" charset="-120"/>
              </a:rPr>
              <a:t>本</a:t>
            </a:r>
            <a:r>
              <a:rPr lang="zh-TW" altLang="zh-TW" sz="1800" dirty="0">
                <a:latin typeface="華康標楷體" pitchFamily="65" charset="-120"/>
                <a:ea typeface="華康標楷體" pitchFamily="65" charset="-120"/>
              </a:rPr>
              <a:t>學期資源班學生搭乘</a:t>
            </a:r>
            <a:r>
              <a:rPr lang="zh-TW" altLang="zh-TW" sz="1800" dirty="0">
                <a:solidFill>
                  <a:srgbClr val="FF0000"/>
                </a:solidFill>
                <a:latin typeface="華康標楷體" pitchFamily="65" charset="-120"/>
                <a:ea typeface="華康標楷體" pitchFamily="65" charset="-120"/>
              </a:rPr>
              <a:t>交通車</a:t>
            </a:r>
            <a:r>
              <a:rPr lang="zh-TW" altLang="zh-TW" sz="1800" dirty="0">
                <a:latin typeface="華康標楷體" pitchFamily="65" charset="-120"/>
                <a:ea typeface="華康標楷體" pitchFamily="65" charset="-120"/>
              </a:rPr>
              <a:t>上下學服務者計有</a:t>
            </a:r>
            <a:r>
              <a:rPr lang="en-US" altLang="zh-TW" sz="1800" dirty="0">
                <a:latin typeface="華康標楷體" pitchFamily="65" charset="-120"/>
                <a:ea typeface="華康標楷體" pitchFamily="65" charset="-120"/>
              </a:rPr>
              <a:t>3</a:t>
            </a:r>
            <a:r>
              <a:rPr lang="zh-TW" altLang="zh-TW" sz="1800" dirty="0" smtClean="0">
                <a:latin typeface="華康標楷體" pitchFamily="65" charset="-120"/>
                <a:ea typeface="華康標楷體" pitchFamily="65" charset="-120"/>
              </a:rPr>
              <a:t>名</a:t>
            </a:r>
            <a:r>
              <a:rPr lang="zh-TW" altLang="en-US" sz="1800" dirty="0" smtClean="0">
                <a:latin typeface="華康標楷體" pitchFamily="65" charset="-120"/>
                <a:ea typeface="華康標楷體" pitchFamily="65" charset="-120"/>
              </a:rPr>
              <a:t>，分別為</a:t>
            </a:r>
            <a:r>
              <a:rPr lang="en-US" altLang="zh-TW" sz="1800" dirty="0" smtClean="0">
                <a:latin typeface="華康標楷體" pitchFamily="65" charset="-120"/>
                <a:ea typeface="華康標楷體" pitchFamily="65" charset="-120"/>
              </a:rPr>
              <a:t>702</a:t>
            </a:r>
            <a:r>
              <a:rPr lang="zh-TW" altLang="en-US" sz="1800" dirty="0" smtClean="0">
                <a:latin typeface="華康標楷體" pitchFamily="65" charset="-120"/>
                <a:ea typeface="華康標楷體" pitchFamily="65" charset="-120"/>
              </a:rPr>
              <a:t>陳生、</a:t>
            </a:r>
            <a:r>
              <a:rPr lang="en-US" altLang="zh-TW" sz="1800" dirty="0" smtClean="0">
                <a:latin typeface="華康標楷體" pitchFamily="65" charset="-120"/>
                <a:ea typeface="華康標楷體" pitchFamily="65" charset="-120"/>
              </a:rPr>
              <a:t>904</a:t>
            </a:r>
            <a:r>
              <a:rPr lang="zh-TW" altLang="en-US" sz="1800" dirty="0" smtClean="0">
                <a:latin typeface="華康標楷體" pitchFamily="65" charset="-120"/>
                <a:ea typeface="華康標楷體" pitchFamily="65" charset="-120"/>
              </a:rPr>
              <a:t>闕生及</a:t>
            </a:r>
            <a:r>
              <a:rPr lang="en-US" altLang="zh-TW" sz="1800" dirty="0" smtClean="0">
                <a:latin typeface="華康標楷體" pitchFamily="65" charset="-120"/>
                <a:ea typeface="華康標楷體" pitchFamily="65" charset="-120"/>
              </a:rPr>
              <a:t>904</a:t>
            </a:r>
            <a:r>
              <a:rPr lang="zh-TW" altLang="en-US" sz="1800" dirty="0" smtClean="0">
                <a:latin typeface="華康標楷體" pitchFamily="65" charset="-120"/>
                <a:ea typeface="華康標楷體" pitchFamily="65" charset="-120"/>
              </a:rPr>
              <a:t>張生</a:t>
            </a:r>
            <a:r>
              <a:rPr lang="zh-TW" altLang="zh-TW" sz="1800" dirty="0" smtClean="0">
                <a:latin typeface="華康標楷體" pitchFamily="65" charset="-120"/>
                <a:ea typeface="華康標楷體" pitchFamily="65" charset="-120"/>
              </a:rPr>
              <a:t>。</a:t>
            </a:r>
          </a:p>
          <a:p>
            <a:pPr algn="l"/>
            <a:r>
              <a:rPr lang="en-US" altLang="zh-TW" sz="1800" dirty="0" smtClean="0">
                <a:latin typeface="華康標楷體" pitchFamily="65" charset="-120"/>
                <a:ea typeface="華康標楷體" pitchFamily="65" charset="-120"/>
              </a:rPr>
              <a:t>5.</a:t>
            </a:r>
            <a:r>
              <a:rPr lang="zh-TW" altLang="zh-TW" sz="1800" dirty="0" smtClean="0">
                <a:latin typeface="華康標楷體" pitchFamily="65" charset="-120"/>
                <a:ea typeface="華康標楷體" pitchFamily="65" charset="-120"/>
              </a:rPr>
              <a:t>本學期八、九年級</a:t>
            </a:r>
            <a:r>
              <a:rPr lang="zh-TW" altLang="zh-TW" sz="1800" dirty="0" smtClean="0">
                <a:solidFill>
                  <a:srgbClr val="FF0000"/>
                </a:solidFill>
                <a:latin typeface="華康標楷體" pitchFamily="65" charset="-120"/>
                <a:ea typeface="華康標楷體" pitchFamily="65" charset="-120"/>
              </a:rPr>
              <a:t>資源班</a:t>
            </a:r>
            <a:r>
              <a:rPr lang="zh-TW" altLang="zh-TW" sz="1800" dirty="0" smtClean="0">
                <a:latin typeface="華康標楷體" pitchFamily="65" charset="-120"/>
                <a:ea typeface="華康標楷體" pitchFamily="65" charset="-120"/>
              </a:rPr>
              <a:t>已於</a:t>
            </a:r>
            <a:r>
              <a:rPr lang="en-US" altLang="zh-TW" sz="1800" dirty="0" smtClean="0">
                <a:latin typeface="華康標楷體" pitchFamily="65" charset="-120"/>
                <a:ea typeface="華康標楷體" pitchFamily="65" charset="-120"/>
              </a:rPr>
              <a:t>9</a:t>
            </a:r>
            <a:r>
              <a:rPr lang="zh-TW" altLang="zh-TW" sz="1800" dirty="0" smtClean="0">
                <a:latin typeface="華康標楷體" pitchFamily="65" charset="-120"/>
                <a:ea typeface="華康標楷體" pitchFamily="65" charset="-120"/>
              </a:rPr>
              <a:t>月</a:t>
            </a:r>
            <a:r>
              <a:rPr lang="en-US" altLang="zh-TW" sz="1800" dirty="0" smtClean="0">
                <a:latin typeface="華康標楷體" pitchFamily="65" charset="-120"/>
                <a:ea typeface="華康標楷體" pitchFamily="65" charset="-120"/>
              </a:rPr>
              <a:t>5</a:t>
            </a:r>
            <a:r>
              <a:rPr lang="zh-TW" altLang="zh-TW" sz="1800" dirty="0" smtClean="0">
                <a:latin typeface="華康標楷體" pitchFamily="65" charset="-120"/>
                <a:ea typeface="華康標楷體" pitchFamily="65" charset="-120"/>
              </a:rPr>
              <a:t>日開課，七年級資源班已於</a:t>
            </a:r>
            <a:r>
              <a:rPr lang="en-US" altLang="zh-TW" sz="1800" dirty="0" smtClean="0">
                <a:latin typeface="華康標楷體" pitchFamily="65" charset="-120"/>
                <a:ea typeface="華康標楷體" pitchFamily="65" charset="-120"/>
              </a:rPr>
              <a:t>9</a:t>
            </a:r>
            <a:r>
              <a:rPr lang="zh-TW" altLang="zh-TW" sz="1800" dirty="0" smtClean="0">
                <a:latin typeface="華康標楷體" pitchFamily="65" charset="-120"/>
                <a:ea typeface="華康標楷體" pitchFamily="65" charset="-120"/>
              </a:rPr>
              <a:t>月</a:t>
            </a:r>
            <a:r>
              <a:rPr lang="en-US" altLang="zh-TW" sz="1800" dirty="0" smtClean="0">
                <a:latin typeface="華康標楷體" pitchFamily="65" charset="-120"/>
                <a:ea typeface="華康標楷體" pitchFamily="65" charset="-120"/>
              </a:rPr>
              <a:t>10</a:t>
            </a:r>
            <a:r>
              <a:rPr lang="zh-TW" altLang="zh-TW" sz="1800" dirty="0" smtClean="0">
                <a:latin typeface="華康標楷體" pitchFamily="65" charset="-120"/>
                <a:ea typeface="華康標楷體" pitchFamily="65" charset="-120"/>
              </a:rPr>
              <a:t>日開課。參與抽離課程的學生計有</a:t>
            </a:r>
            <a:r>
              <a:rPr lang="en-US" altLang="zh-TW" sz="1800" dirty="0" smtClean="0">
                <a:latin typeface="華康標楷體" pitchFamily="65" charset="-120"/>
                <a:ea typeface="華康標楷體" pitchFamily="65" charset="-120"/>
              </a:rPr>
              <a:t>13</a:t>
            </a:r>
            <a:r>
              <a:rPr lang="zh-TW" altLang="zh-TW" sz="1800" dirty="0" smtClean="0">
                <a:latin typeface="華康標楷體" pitchFamily="65" charset="-120"/>
                <a:ea typeface="華康標楷體" pitchFamily="65" charset="-120"/>
              </a:rPr>
              <a:t>名</a:t>
            </a:r>
            <a:r>
              <a:rPr lang="zh-TW" altLang="en-US" sz="1800" dirty="0" smtClean="0">
                <a:latin typeface="華康標楷體" pitchFamily="65" charset="-120"/>
                <a:ea typeface="華康標楷體" pitchFamily="65" charset="-120"/>
              </a:rPr>
              <a:t>。</a:t>
            </a:r>
            <a:endParaRPr lang="en-US" altLang="zh-TW" sz="1800" dirty="0">
              <a:latin typeface="華康標楷體" pitchFamily="65" charset="-120"/>
              <a:ea typeface="華康標楷體" pitchFamily="65" charset="-120"/>
            </a:endParaRPr>
          </a:p>
          <a:p>
            <a:pPr algn="l"/>
            <a:r>
              <a:rPr lang="en-US" altLang="zh-TW" sz="1800" dirty="0" smtClean="0">
                <a:solidFill>
                  <a:schemeClr val="bg2">
                    <a:lumMod val="10000"/>
                  </a:schemeClr>
                </a:solidFill>
                <a:latin typeface="華康標楷體" pitchFamily="65" charset="-120"/>
                <a:ea typeface="華康標楷體" pitchFamily="65" charset="-120"/>
              </a:rPr>
              <a:t>6.</a:t>
            </a:r>
            <a:r>
              <a:rPr lang="zh-TW" altLang="zh-TW" sz="1800" dirty="0" smtClean="0">
                <a:solidFill>
                  <a:schemeClr val="bg2">
                    <a:lumMod val="10000"/>
                  </a:schemeClr>
                </a:solidFill>
                <a:latin typeface="華康標楷體" pitchFamily="65" charset="-120"/>
                <a:ea typeface="華康標楷體" pitchFamily="65" charset="-120"/>
              </a:rPr>
              <a:t>本</a:t>
            </a:r>
            <a:r>
              <a:rPr lang="zh-TW" altLang="zh-TW" sz="1800" dirty="0">
                <a:solidFill>
                  <a:schemeClr val="bg2">
                    <a:lumMod val="10000"/>
                  </a:schemeClr>
                </a:solidFill>
                <a:latin typeface="華康標楷體" pitchFamily="65" charset="-120"/>
                <a:ea typeface="華康標楷體" pitchFamily="65" charset="-120"/>
              </a:rPr>
              <a:t>學期</a:t>
            </a:r>
            <a:r>
              <a:rPr lang="zh-TW" altLang="zh-TW" sz="1800" dirty="0">
                <a:solidFill>
                  <a:srgbClr val="FF0000"/>
                </a:solidFill>
                <a:latin typeface="華康標楷體" pitchFamily="65" charset="-120"/>
                <a:ea typeface="華康標楷體" pitchFamily="65" charset="-120"/>
              </a:rPr>
              <a:t>特殊教育技藝班</a:t>
            </a:r>
            <a:r>
              <a:rPr lang="zh-TW" altLang="zh-TW" sz="1800" dirty="0">
                <a:solidFill>
                  <a:schemeClr val="bg2">
                    <a:lumMod val="10000"/>
                  </a:schemeClr>
                </a:solidFill>
                <a:latin typeface="華康標楷體" pitchFamily="65" charset="-120"/>
                <a:ea typeface="華康標楷體" pitchFamily="65" charset="-120"/>
              </a:rPr>
              <a:t>已於</a:t>
            </a:r>
            <a:r>
              <a:rPr lang="en-US" altLang="zh-TW" sz="1800" dirty="0">
                <a:solidFill>
                  <a:schemeClr val="bg2">
                    <a:lumMod val="10000"/>
                  </a:schemeClr>
                </a:solidFill>
                <a:latin typeface="華康標楷體" pitchFamily="65" charset="-120"/>
                <a:ea typeface="華康標楷體" pitchFamily="65" charset="-120"/>
              </a:rPr>
              <a:t>9</a:t>
            </a:r>
            <a:r>
              <a:rPr lang="zh-TW" altLang="zh-TW" sz="1800" dirty="0">
                <a:solidFill>
                  <a:schemeClr val="bg2">
                    <a:lumMod val="10000"/>
                  </a:schemeClr>
                </a:solidFill>
                <a:latin typeface="華康標楷體" pitchFamily="65" charset="-120"/>
                <a:ea typeface="華康標楷體" pitchFamily="65" charset="-120"/>
              </a:rPr>
              <a:t>月</a:t>
            </a:r>
            <a:r>
              <a:rPr lang="en-US" altLang="zh-TW" sz="1800" dirty="0">
                <a:solidFill>
                  <a:schemeClr val="bg2">
                    <a:lumMod val="10000"/>
                  </a:schemeClr>
                </a:solidFill>
                <a:latin typeface="華康標楷體" pitchFamily="65" charset="-120"/>
                <a:ea typeface="華康標楷體" pitchFamily="65" charset="-120"/>
              </a:rPr>
              <a:t>5</a:t>
            </a:r>
            <a:r>
              <a:rPr lang="zh-TW" altLang="zh-TW" sz="1800" dirty="0">
                <a:solidFill>
                  <a:schemeClr val="bg2">
                    <a:lumMod val="10000"/>
                  </a:schemeClr>
                </a:solidFill>
                <a:latin typeface="華康標楷體" pitchFamily="65" charset="-120"/>
                <a:ea typeface="華康標楷體" pitchFamily="65" charset="-120"/>
              </a:rPr>
              <a:t>日開課，資源班參與學生共計</a:t>
            </a:r>
            <a:r>
              <a:rPr lang="en-US" altLang="zh-TW" sz="1800" dirty="0">
                <a:solidFill>
                  <a:schemeClr val="bg2">
                    <a:lumMod val="10000"/>
                  </a:schemeClr>
                </a:solidFill>
                <a:latin typeface="華康標楷體" pitchFamily="65" charset="-120"/>
                <a:ea typeface="華康標楷體" pitchFamily="65" charset="-120"/>
              </a:rPr>
              <a:t>1</a:t>
            </a:r>
            <a:r>
              <a:rPr lang="zh-TW" altLang="zh-TW" sz="1800" dirty="0" smtClean="0">
                <a:solidFill>
                  <a:schemeClr val="bg2">
                    <a:lumMod val="10000"/>
                  </a:schemeClr>
                </a:solidFill>
                <a:latin typeface="華康標楷體" pitchFamily="65" charset="-120"/>
                <a:ea typeface="華康標楷體" pitchFamily="65" charset="-120"/>
              </a:rPr>
              <a:t>名</a:t>
            </a:r>
            <a:r>
              <a:rPr lang="en-US" altLang="zh-TW" sz="1800" dirty="0" smtClean="0">
                <a:solidFill>
                  <a:schemeClr val="bg2">
                    <a:lumMod val="10000"/>
                  </a:schemeClr>
                </a:solidFill>
                <a:latin typeface="華康標楷體" pitchFamily="65" charset="-120"/>
                <a:ea typeface="華康標楷體" pitchFamily="65" charset="-120"/>
              </a:rPr>
              <a:t>(</a:t>
            </a:r>
            <a:r>
              <a:rPr lang="zh-TW" altLang="zh-TW" sz="1800" dirty="0" smtClean="0">
                <a:solidFill>
                  <a:schemeClr val="bg2">
                    <a:lumMod val="10000"/>
                  </a:schemeClr>
                </a:solidFill>
                <a:latin typeface="華康標楷體" pitchFamily="65" charset="-120"/>
                <a:ea typeface="華康標楷體" pitchFamily="65" charset="-120"/>
              </a:rPr>
              <a:t>固定</a:t>
            </a:r>
            <a:r>
              <a:rPr lang="zh-TW" altLang="zh-TW" sz="1800" dirty="0">
                <a:solidFill>
                  <a:schemeClr val="bg2">
                    <a:lumMod val="10000"/>
                  </a:schemeClr>
                </a:solidFill>
                <a:latin typeface="華康標楷體" pitchFamily="65" charset="-120"/>
                <a:ea typeface="華康標楷體" pitchFamily="65" charset="-120"/>
              </a:rPr>
              <a:t>星期一第五節至第七節上課）。</a:t>
            </a:r>
          </a:p>
          <a:p>
            <a:pPr algn="l"/>
            <a:endParaRPr lang="zh-TW" altLang="en-US" sz="1800" dirty="0">
              <a:latin typeface="華康標楷體" pitchFamily="65" charset="-120"/>
              <a:ea typeface="華康標楷體" pitchFamily="65" charset="-120"/>
            </a:endParaRPr>
          </a:p>
        </p:txBody>
      </p:sp>
    </p:spTree>
    <p:extLst>
      <p:ext uri="{BB962C8B-B14F-4D97-AF65-F5344CB8AC3E}">
        <p14:creationId xmlns:p14="http://schemas.microsoft.com/office/powerpoint/2010/main" val="3531677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88640"/>
            <a:ext cx="9144000"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 name="矩形 3"/>
          <p:cNvSpPr/>
          <p:nvPr/>
        </p:nvSpPr>
        <p:spPr>
          <a:xfrm>
            <a:off x="0" y="0"/>
            <a:ext cx="91440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 name="副標題 1"/>
          <p:cNvSpPr txBox="1">
            <a:spLocks/>
          </p:cNvSpPr>
          <p:nvPr/>
        </p:nvSpPr>
        <p:spPr>
          <a:xfrm>
            <a:off x="107504" y="3806753"/>
            <a:ext cx="1584176" cy="846383"/>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buClr>
                <a:srgbClr val="00843C"/>
              </a:buClr>
            </a:pPr>
            <a:endParaRPr lang="zh-TW" altLang="en-US" dirty="0">
              <a:solidFill>
                <a:srgbClr val="212745"/>
              </a:solidFill>
              <a:latin typeface="華康正顏楷體W5" pitchFamily="65" charset="-120"/>
              <a:ea typeface="華康正顏楷體W5" pitchFamily="65" charset="-120"/>
            </a:endParaRPr>
          </a:p>
        </p:txBody>
      </p:sp>
      <p:sp>
        <p:nvSpPr>
          <p:cNvPr id="9" name="副標題 1"/>
          <p:cNvSpPr txBox="1">
            <a:spLocks/>
          </p:cNvSpPr>
          <p:nvPr/>
        </p:nvSpPr>
        <p:spPr>
          <a:xfrm>
            <a:off x="179512" y="620688"/>
            <a:ext cx="8136904" cy="468052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buClr>
                <a:srgbClr val="00843C"/>
              </a:buClr>
            </a:pPr>
            <a:endParaRPr lang="en-US" altLang="zh-TW" sz="1600" dirty="0" smtClean="0">
              <a:solidFill>
                <a:srgbClr val="212745"/>
              </a:solidFill>
              <a:latin typeface="標楷體" pitchFamily="65" charset="-120"/>
              <a:ea typeface="標楷體" pitchFamily="65" charset="-120"/>
            </a:endParaRPr>
          </a:p>
        </p:txBody>
      </p:sp>
      <p:sp>
        <p:nvSpPr>
          <p:cNvPr id="2" name="矩形 1"/>
          <p:cNvSpPr/>
          <p:nvPr/>
        </p:nvSpPr>
        <p:spPr>
          <a:xfrm>
            <a:off x="251520" y="865743"/>
            <a:ext cx="8640960" cy="1477328"/>
          </a:xfrm>
          <a:prstGeom prst="rect">
            <a:avLst/>
          </a:prstGeom>
        </p:spPr>
        <p:txBody>
          <a:bodyPr wrap="square">
            <a:spAutoFit/>
          </a:bodyPr>
          <a:lstStyle/>
          <a:p>
            <a:endParaRPr lang="en-US" altLang="zh-TW" dirty="0">
              <a:solidFill>
                <a:srgbClr val="212745"/>
              </a:solidFill>
              <a:latin typeface="標楷體" pitchFamily="65" charset="-120"/>
              <a:ea typeface="標楷體" pitchFamily="65" charset="-120"/>
            </a:endParaRPr>
          </a:p>
          <a:p>
            <a:endParaRPr lang="en-US" altLang="zh-TW" dirty="0" smtClean="0">
              <a:solidFill>
                <a:srgbClr val="212745"/>
              </a:solidFill>
              <a:latin typeface="標楷體" pitchFamily="65" charset="-120"/>
              <a:ea typeface="標楷體" pitchFamily="65" charset="-120"/>
            </a:endParaRPr>
          </a:p>
          <a:p>
            <a:r>
              <a:rPr lang="en-US" altLang="zh-TW" dirty="0" smtClean="0">
                <a:solidFill>
                  <a:srgbClr val="212745"/>
                </a:solidFill>
                <a:latin typeface="標楷體" pitchFamily="65" charset="-120"/>
                <a:ea typeface="標楷體" pitchFamily="65" charset="-120"/>
              </a:rPr>
              <a:t>                                                                                                                                                                                                                                                                                                                                                                                                                                                                                                                                                                                                                                                                                                                                                                                                                                                                                                                                                                                                                                                                                                                                                                                                                                                                                                                                                                                                                                                                                                                                                                                                                                                                                                                                                                                                                                                                                                                                                                                                                                                                                                                                                                                                                                                                                                                                                                                                                                                                                                                                                                                                                                                                                                                                                                                                                                                                                                                                                                                                                                                                                                                                                                                                                                                                                                                                                                                                                                                                                                                                                                                                                                                                                                                                                                                                                                                                                                                                                                                                                                                                                                                                                                                                                                                                                                                                                                                                                                                                                                                                                                                                                                                                                                                                                                                                                                                                                                                                                                                                                                                                                                                                                                                                                                                                                                                                                                                                                                                                                                                                                                                                                                                                                                                                                                                                                                                                                                                                                                                                                                                                                                                                                                                                                                                                                                                                                                                      </a:t>
            </a:r>
            <a:endParaRPr lang="en-US" altLang="zh-TW" dirty="0">
              <a:solidFill>
                <a:srgbClr val="212745"/>
              </a:solidFill>
              <a:latin typeface="標楷體" pitchFamily="65" charset="-120"/>
              <a:ea typeface="標楷體" pitchFamily="65" charset="-120"/>
            </a:endParaRPr>
          </a:p>
          <a:p>
            <a:endParaRPr lang="en-US" altLang="zh-TW" dirty="0" smtClean="0">
              <a:solidFill>
                <a:srgbClr val="212745"/>
              </a:solidFill>
              <a:latin typeface="標楷體" pitchFamily="65" charset="-120"/>
              <a:ea typeface="標楷體" pitchFamily="65" charset="-120"/>
            </a:endParaRPr>
          </a:p>
          <a:p>
            <a:endParaRPr lang="zh-TW" altLang="en-US" dirty="0">
              <a:solidFill>
                <a:srgbClr val="212745"/>
              </a:solidFill>
              <a:latin typeface="標楷體" pitchFamily="65" charset="-120"/>
              <a:ea typeface="標楷體" pitchFamily="65" charset="-120"/>
            </a:endParaRPr>
          </a:p>
        </p:txBody>
      </p:sp>
      <p:sp>
        <p:nvSpPr>
          <p:cNvPr id="3" name="矩形 2"/>
          <p:cNvSpPr/>
          <p:nvPr/>
        </p:nvSpPr>
        <p:spPr>
          <a:xfrm>
            <a:off x="395536" y="1268760"/>
            <a:ext cx="8208912" cy="3970318"/>
          </a:xfrm>
          <a:prstGeom prst="rect">
            <a:avLst/>
          </a:prstGeom>
        </p:spPr>
        <p:txBody>
          <a:bodyPr wrap="square">
            <a:spAutoFit/>
          </a:bodyPr>
          <a:lstStyle/>
          <a:p>
            <a:r>
              <a:rPr lang="en-US" altLang="zh-TW" dirty="0" smtClean="0">
                <a:solidFill>
                  <a:schemeClr val="bg2">
                    <a:lumMod val="10000"/>
                  </a:schemeClr>
                </a:solidFill>
                <a:latin typeface="華康標楷體" pitchFamily="65" charset="-120"/>
                <a:ea typeface="華康標楷體" pitchFamily="65" charset="-120"/>
              </a:rPr>
              <a:t>7.</a:t>
            </a:r>
            <a:r>
              <a:rPr lang="zh-TW" altLang="zh-TW" dirty="0" smtClean="0">
                <a:solidFill>
                  <a:schemeClr val="bg2">
                    <a:lumMod val="10000"/>
                  </a:schemeClr>
                </a:solidFill>
                <a:latin typeface="華康標楷體" pitchFamily="65" charset="-120"/>
                <a:ea typeface="華康標楷體" pitchFamily="65" charset="-120"/>
              </a:rPr>
              <a:t>特殊</a:t>
            </a:r>
            <a:r>
              <a:rPr lang="zh-TW" altLang="zh-TW" dirty="0">
                <a:solidFill>
                  <a:schemeClr val="bg2">
                    <a:lumMod val="10000"/>
                  </a:schemeClr>
                </a:solidFill>
                <a:latin typeface="華康標楷體" pitchFamily="65" charset="-120"/>
                <a:ea typeface="華康標楷體" pitchFamily="65" charset="-120"/>
              </a:rPr>
              <a:t>生校內轉介申請：</a:t>
            </a:r>
          </a:p>
          <a:p>
            <a:r>
              <a:rPr lang="zh-TW" altLang="zh-TW" dirty="0">
                <a:solidFill>
                  <a:schemeClr val="bg2">
                    <a:lumMod val="10000"/>
                  </a:schemeClr>
                </a:solidFill>
                <a:latin typeface="華康標楷體" pitchFamily="65" charset="-120"/>
                <a:ea typeface="華康標楷體" pitchFamily="65" charset="-120"/>
              </a:rPr>
              <a:t>七年級新生部份除已入資源班之學生之外，若經觀察可能尚有其他學生具特殊教育需求者，請老師填寫「</a:t>
            </a:r>
            <a:r>
              <a:rPr lang="zh-TW" altLang="zh-TW" dirty="0">
                <a:solidFill>
                  <a:srgbClr val="FF0000"/>
                </a:solidFill>
                <a:latin typeface="華康標楷體" pitchFamily="65" charset="-120"/>
                <a:ea typeface="華康標楷體" pitchFamily="65" charset="-120"/>
              </a:rPr>
              <a:t>資源班轉介申請表</a:t>
            </a:r>
            <a:r>
              <a:rPr lang="zh-TW" altLang="zh-TW" dirty="0">
                <a:solidFill>
                  <a:schemeClr val="bg2">
                    <a:lumMod val="10000"/>
                  </a:schemeClr>
                </a:solidFill>
                <a:latin typeface="華康標楷體" pitchFamily="65" charset="-120"/>
                <a:ea typeface="華康標楷體" pitchFamily="65" charset="-120"/>
              </a:rPr>
              <a:t>」及「</a:t>
            </a:r>
            <a:r>
              <a:rPr lang="zh-TW" altLang="zh-TW" dirty="0">
                <a:solidFill>
                  <a:srgbClr val="FF0000"/>
                </a:solidFill>
                <a:latin typeface="華康標楷體" pitchFamily="65" charset="-120"/>
                <a:ea typeface="華康標楷體" pitchFamily="65" charset="-120"/>
              </a:rPr>
              <a:t>特殊需求學生轉介資料表</a:t>
            </a:r>
            <a:r>
              <a:rPr lang="en-US" altLang="zh-TW" dirty="0">
                <a:solidFill>
                  <a:schemeClr val="bg2">
                    <a:lumMod val="10000"/>
                  </a:schemeClr>
                </a:solidFill>
                <a:latin typeface="華康標楷體" pitchFamily="65" charset="-120"/>
                <a:ea typeface="華康標楷體" pitchFamily="65" charset="-120"/>
              </a:rPr>
              <a:t>-100R</a:t>
            </a:r>
            <a:r>
              <a:rPr lang="zh-TW" altLang="zh-TW" dirty="0">
                <a:solidFill>
                  <a:schemeClr val="bg2">
                    <a:lumMod val="10000"/>
                  </a:schemeClr>
                </a:solidFill>
                <a:latin typeface="華康標楷體" pitchFamily="65" charset="-120"/>
                <a:ea typeface="華康標楷體" pitchFamily="65" charset="-120"/>
              </a:rPr>
              <a:t>」</a:t>
            </a:r>
            <a:r>
              <a:rPr lang="en-US" altLang="zh-TW" dirty="0">
                <a:solidFill>
                  <a:schemeClr val="bg2">
                    <a:lumMod val="10000"/>
                  </a:schemeClr>
                </a:solidFill>
                <a:latin typeface="華康標楷體" pitchFamily="65" charset="-120"/>
                <a:ea typeface="華康標楷體" pitchFamily="65" charset="-120"/>
              </a:rPr>
              <a:t>(</a:t>
            </a:r>
            <a:r>
              <a:rPr lang="zh-TW" altLang="zh-TW" dirty="0">
                <a:solidFill>
                  <a:schemeClr val="bg2">
                    <a:lumMod val="10000"/>
                  </a:schemeClr>
                </a:solidFill>
                <a:latin typeface="華康標楷體" pitchFamily="65" charset="-120"/>
                <a:ea typeface="華康標楷體" pitchFamily="65" charset="-120"/>
              </a:rPr>
              <a:t>相關表格請向特教組索取</a:t>
            </a:r>
            <a:r>
              <a:rPr lang="en-US" altLang="zh-TW" dirty="0">
                <a:solidFill>
                  <a:schemeClr val="bg2">
                    <a:lumMod val="10000"/>
                  </a:schemeClr>
                </a:solidFill>
                <a:latin typeface="華康標楷體" pitchFamily="65" charset="-120"/>
                <a:ea typeface="華康標楷體" pitchFamily="65" charset="-120"/>
              </a:rPr>
              <a:t>)</a:t>
            </a:r>
            <a:r>
              <a:rPr lang="zh-TW" altLang="zh-TW" dirty="0">
                <a:solidFill>
                  <a:schemeClr val="bg2">
                    <a:lumMod val="10000"/>
                  </a:schemeClr>
                </a:solidFill>
                <a:latin typeface="華康標楷體" pitchFamily="65" charset="-120"/>
                <a:ea typeface="華康標楷體" pitchFamily="65" charset="-120"/>
              </a:rPr>
              <a:t>交至特教組，惟疑似學習障礙及疑似情緒行為障礙學生，依鑑定法規規定，需經評估後確定一般教育所提供之介入（六個月）仍難獲有效改善者，得以進行後續相關鑑定事項，故疑似學習障礙學生需經補救教學篩選測驗，並經補救教學介入後仍無有效改善者，得以轉介；疑似情緒行為障礙學生經輔導室輔導教師輔導後（六個月）仍無有效改善者，得以轉介。並且建議導師轉介前先徵詢家長意見，凡經轉介之個案特教組在取得家長同意書後將進行觀察及施測。八、九年級有疑似個案同以上流程。</a:t>
            </a:r>
            <a:r>
              <a:rPr lang="en-US" altLang="zh-TW" dirty="0">
                <a:solidFill>
                  <a:schemeClr val="bg2">
                    <a:lumMod val="10000"/>
                  </a:schemeClr>
                </a:solidFill>
                <a:latin typeface="華康標楷體" pitchFamily="65" charset="-120"/>
                <a:ea typeface="華康標楷體" pitchFamily="65" charset="-120"/>
              </a:rPr>
              <a:t>.</a:t>
            </a:r>
            <a:endParaRPr lang="zh-TW" altLang="zh-TW" dirty="0">
              <a:solidFill>
                <a:schemeClr val="bg2">
                  <a:lumMod val="10000"/>
                </a:schemeClr>
              </a:solidFill>
              <a:latin typeface="華康標楷體" pitchFamily="65" charset="-120"/>
              <a:ea typeface="華康標楷體" pitchFamily="65" charset="-120"/>
            </a:endParaRPr>
          </a:p>
          <a:p>
            <a:r>
              <a:rPr lang="en-US" altLang="zh-TW" dirty="0">
                <a:solidFill>
                  <a:schemeClr val="bg2">
                    <a:lumMod val="10000"/>
                  </a:schemeClr>
                </a:solidFill>
                <a:latin typeface="華康標楷體" pitchFamily="65" charset="-120"/>
                <a:ea typeface="華康標楷體" pitchFamily="65" charset="-120"/>
              </a:rPr>
              <a:t>8</a:t>
            </a:r>
            <a:r>
              <a:rPr lang="en-US" altLang="zh-TW" dirty="0" smtClean="0">
                <a:solidFill>
                  <a:schemeClr val="bg2">
                    <a:lumMod val="10000"/>
                  </a:schemeClr>
                </a:solidFill>
                <a:latin typeface="華康標楷體" pitchFamily="65" charset="-120"/>
                <a:ea typeface="華康標楷體" pitchFamily="65" charset="-120"/>
              </a:rPr>
              <a:t>.</a:t>
            </a:r>
            <a:r>
              <a:rPr lang="zh-TW" altLang="zh-TW" dirty="0" smtClean="0">
                <a:solidFill>
                  <a:schemeClr val="bg2">
                    <a:lumMod val="10000"/>
                  </a:schemeClr>
                </a:solidFill>
                <a:latin typeface="華康標楷體" pitchFamily="65" charset="-120"/>
                <a:ea typeface="華康標楷體" pitchFamily="65" charset="-120"/>
              </a:rPr>
              <a:t>本</a:t>
            </a:r>
            <a:r>
              <a:rPr lang="zh-TW" altLang="zh-TW" dirty="0">
                <a:solidFill>
                  <a:schemeClr val="bg2">
                    <a:lumMod val="10000"/>
                  </a:schemeClr>
                </a:solidFill>
                <a:latin typeface="華康標楷體" pitchFamily="65" charset="-120"/>
                <a:ea typeface="華康標楷體" pitchFamily="65" charset="-120"/>
              </a:rPr>
              <a:t>學期預計提報鑑定</a:t>
            </a:r>
            <a:r>
              <a:rPr lang="en-US" altLang="zh-TW" dirty="0">
                <a:solidFill>
                  <a:srgbClr val="FF0000"/>
                </a:solidFill>
                <a:latin typeface="華康標楷體" pitchFamily="65" charset="-120"/>
                <a:ea typeface="華康標楷體" pitchFamily="65" charset="-120"/>
              </a:rPr>
              <a:t>7</a:t>
            </a:r>
            <a:r>
              <a:rPr lang="zh-TW" altLang="zh-TW" dirty="0">
                <a:solidFill>
                  <a:srgbClr val="FF0000"/>
                </a:solidFill>
                <a:latin typeface="華康標楷體" pitchFamily="65" charset="-120"/>
                <a:ea typeface="華康標楷體" pitchFamily="65" charset="-120"/>
              </a:rPr>
              <a:t>名</a:t>
            </a:r>
            <a:r>
              <a:rPr lang="zh-TW" altLang="zh-TW" dirty="0">
                <a:solidFill>
                  <a:schemeClr val="bg2">
                    <a:lumMod val="10000"/>
                  </a:schemeClr>
                </a:solidFill>
                <a:latin typeface="華康標楷體" pitchFamily="65" charset="-120"/>
                <a:ea typeface="華康標楷體" pitchFamily="65" charset="-120"/>
              </a:rPr>
              <a:t>學生，分別為</a:t>
            </a:r>
            <a:r>
              <a:rPr lang="en-US" altLang="zh-TW" dirty="0">
                <a:solidFill>
                  <a:schemeClr val="bg2">
                    <a:lumMod val="10000"/>
                  </a:schemeClr>
                </a:solidFill>
                <a:latin typeface="華康標楷體" pitchFamily="65" charset="-120"/>
                <a:ea typeface="華康標楷體" pitchFamily="65" charset="-120"/>
              </a:rPr>
              <a:t>801</a:t>
            </a:r>
            <a:r>
              <a:rPr lang="zh-TW" altLang="zh-TW" dirty="0">
                <a:solidFill>
                  <a:schemeClr val="bg2">
                    <a:lumMod val="10000"/>
                  </a:schemeClr>
                </a:solidFill>
                <a:latin typeface="華康標楷體" pitchFamily="65" charset="-120"/>
                <a:ea typeface="華康標楷體" pitchFamily="65" charset="-120"/>
              </a:rPr>
              <a:t>鍾生、</a:t>
            </a:r>
            <a:r>
              <a:rPr lang="en-US" altLang="zh-TW" dirty="0">
                <a:solidFill>
                  <a:schemeClr val="bg2">
                    <a:lumMod val="10000"/>
                  </a:schemeClr>
                </a:solidFill>
                <a:latin typeface="華康標楷體" pitchFamily="65" charset="-120"/>
                <a:ea typeface="華康標楷體" pitchFamily="65" charset="-120"/>
              </a:rPr>
              <a:t>802</a:t>
            </a:r>
            <a:r>
              <a:rPr lang="zh-TW" altLang="zh-TW" dirty="0">
                <a:solidFill>
                  <a:schemeClr val="bg2">
                    <a:lumMod val="10000"/>
                  </a:schemeClr>
                </a:solidFill>
                <a:latin typeface="華康標楷體" pitchFamily="65" charset="-120"/>
                <a:ea typeface="華康標楷體" pitchFamily="65" charset="-120"/>
              </a:rPr>
              <a:t>黃生、</a:t>
            </a:r>
            <a:r>
              <a:rPr lang="en-US" altLang="zh-TW" dirty="0">
                <a:solidFill>
                  <a:schemeClr val="bg2">
                    <a:lumMod val="10000"/>
                  </a:schemeClr>
                </a:solidFill>
                <a:latin typeface="華康標楷體" pitchFamily="65" charset="-120"/>
                <a:ea typeface="華康標楷體" pitchFamily="65" charset="-120"/>
              </a:rPr>
              <a:t>804</a:t>
            </a:r>
            <a:r>
              <a:rPr lang="zh-TW" altLang="zh-TW" dirty="0">
                <a:solidFill>
                  <a:schemeClr val="bg2">
                    <a:lumMod val="10000"/>
                  </a:schemeClr>
                </a:solidFill>
                <a:latin typeface="華康標楷體" pitchFamily="65" charset="-120"/>
                <a:ea typeface="華康標楷體" pitchFamily="65" charset="-120"/>
              </a:rPr>
              <a:t>王生、</a:t>
            </a:r>
            <a:r>
              <a:rPr lang="en-US" altLang="zh-TW" dirty="0" smtClean="0">
                <a:solidFill>
                  <a:schemeClr val="bg2">
                    <a:lumMod val="10000"/>
                  </a:schemeClr>
                </a:solidFill>
                <a:latin typeface="華康標楷體" pitchFamily="65" charset="-120"/>
                <a:ea typeface="華康標楷體" pitchFamily="65" charset="-120"/>
              </a:rPr>
              <a:t>804</a:t>
            </a:r>
            <a:r>
              <a:rPr lang="zh-TW" altLang="zh-TW" dirty="0" smtClean="0">
                <a:solidFill>
                  <a:schemeClr val="bg2">
                    <a:lumMod val="10000"/>
                  </a:schemeClr>
                </a:solidFill>
                <a:latin typeface="華康標楷體" pitchFamily="65" charset="-120"/>
                <a:ea typeface="華康標楷體" pitchFamily="65" charset="-120"/>
              </a:rPr>
              <a:t>趙生、</a:t>
            </a:r>
            <a:r>
              <a:rPr lang="en-US" altLang="zh-TW" dirty="0" smtClean="0">
                <a:solidFill>
                  <a:schemeClr val="bg2">
                    <a:lumMod val="10000"/>
                  </a:schemeClr>
                </a:solidFill>
                <a:latin typeface="華康標楷體" pitchFamily="65" charset="-120"/>
                <a:ea typeface="華康標楷體" pitchFamily="65" charset="-120"/>
              </a:rPr>
              <a:t>806</a:t>
            </a:r>
            <a:r>
              <a:rPr lang="zh-TW" altLang="zh-TW" dirty="0" smtClean="0">
                <a:solidFill>
                  <a:schemeClr val="bg2">
                    <a:lumMod val="10000"/>
                  </a:schemeClr>
                </a:solidFill>
                <a:latin typeface="華康標楷體" pitchFamily="65" charset="-120"/>
                <a:ea typeface="華康標楷體" pitchFamily="65" charset="-120"/>
              </a:rPr>
              <a:t>康生、</a:t>
            </a:r>
            <a:r>
              <a:rPr lang="en-US" altLang="zh-TW" dirty="0" smtClean="0">
                <a:solidFill>
                  <a:schemeClr val="bg2">
                    <a:lumMod val="10000"/>
                  </a:schemeClr>
                </a:solidFill>
                <a:latin typeface="華康標楷體" pitchFamily="65" charset="-120"/>
                <a:ea typeface="華康標楷體" pitchFamily="65" charset="-120"/>
              </a:rPr>
              <a:t>904</a:t>
            </a:r>
            <a:r>
              <a:rPr lang="zh-TW" altLang="zh-TW" dirty="0" smtClean="0">
                <a:solidFill>
                  <a:schemeClr val="bg2">
                    <a:lumMod val="10000"/>
                  </a:schemeClr>
                </a:solidFill>
                <a:latin typeface="華康標楷體" pitchFamily="65" charset="-120"/>
                <a:ea typeface="華康標楷體" pitchFamily="65" charset="-120"/>
              </a:rPr>
              <a:t>許生、</a:t>
            </a:r>
            <a:r>
              <a:rPr lang="en-US" altLang="zh-TW" dirty="0" smtClean="0">
                <a:solidFill>
                  <a:schemeClr val="bg2">
                    <a:lumMod val="10000"/>
                  </a:schemeClr>
                </a:solidFill>
                <a:latin typeface="華康標楷體" pitchFamily="65" charset="-120"/>
                <a:ea typeface="華康標楷體" pitchFamily="65" charset="-120"/>
              </a:rPr>
              <a:t>906</a:t>
            </a:r>
            <a:r>
              <a:rPr lang="zh-TW" altLang="zh-TW" dirty="0" smtClean="0">
                <a:solidFill>
                  <a:schemeClr val="bg2">
                    <a:lumMod val="10000"/>
                  </a:schemeClr>
                </a:solidFill>
                <a:latin typeface="華康標楷體" pitchFamily="65" charset="-120"/>
                <a:ea typeface="華康標楷體" pitchFamily="65" charset="-120"/>
              </a:rPr>
              <a:t>陳生（補件）。</a:t>
            </a:r>
          </a:p>
          <a:p>
            <a:r>
              <a:rPr lang="en-US" altLang="zh-TW" dirty="0" smtClean="0">
                <a:solidFill>
                  <a:schemeClr val="bg2">
                    <a:lumMod val="10000"/>
                  </a:schemeClr>
                </a:solidFill>
                <a:latin typeface="華康標楷體" pitchFamily="65" charset="-120"/>
                <a:ea typeface="華康標楷體" pitchFamily="65" charset="-120"/>
              </a:rPr>
              <a:t>9.</a:t>
            </a:r>
            <a:r>
              <a:rPr lang="zh-TW" altLang="zh-TW" dirty="0" smtClean="0">
                <a:solidFill>
                  <a:schemeClr val="bg2">
                    <a:lumMod val="10000"/>
                  </a:schemeClr>
                </a:solidFill>
                <a:latin typeface="華康標楷體" pitchFamily="65" charset="-120"/>
                <a:ea typeface="華康標楷體" pitchFamily="65" charset="-120"/>
              </a:rPr>
              <a:t>本校</a:t>
            </a:r>
            <a:r>
              <a:rPr lang="zh-TW" altLang="zh-TW" dirty="0">
                <a:solidFill>
                  <a:schemeClr val="bg2">
                    <a:lumMod val="10000"/>
                  </a:schemeClr>
                </a:solidFill>
                <a:latin typeface="華康標楷體" pitchFamily="65" charset="-120"/>
                <a:ea typeface="華康標楷體" pitchFamily="65" charset="-120"/>
              </a:rPr>
              <a:t>身心障礙學生以</a:t>
            </a:r>
            <a:r>
              <a:rPr lang="zh-TW" altLang="zh-TW" dirty="0">
                <a:solidFill>
                  <a:srgbClr val="FF0000"/>
                </a:solidFill>
                <a:latin typeface="華康標楷體" pitchFamily="65" charset="-120"/>
                <a:ea typeface="華康標楷體" pitchFamily="65" charset="-120"/>
              </a:rPr>
              <a:t>學習障礙</a:t>
            </a:r>
            <a:r>
              <a:rPr lang="zh-TW" altLang="zh-TW" dirty="0">
                <a:solidFill>
                  <a:schemeClr val="bg2">
                    <a:lumMod val="10000"/>
                  </a:schemeClr>
                </a:solidFill>
                <a:latin typeface="華康標楷體" pitchFamily="65" charset="-120"/>
                <a:ea typeface="華康標楷體" pitchFamily="65" charset="-120"/>
              </a:rPr>
              <a:t>學生為大宗，其次是為</a:t>
            </a:r>
            <a:r>
              <a:rPr lang="zh-TW" altLang="zh-TW" dirty="0">
                <a:solidFill>
                  <a:srgbClr val="FF0000"/>
                </a:solidFill>
                <a:latin typeface="華康標楷體" pitchFamily="65" charset="-120"/>
                <a:ea typeface="華康標楷體" pitchFamily="65" charset="-120"/>
              </a:rPr>
              <a:t>智能障礙</a:t>
            </a:r>
            <a:r>
              <a:rPr lang="zh-TW" altLang="zh-TW" dirty="0">
                <a:solidFill>
                  <a:schemeClr val="bg2">
                    <a:lumMod val="10000"/>
                  </a:schemeClr>
                </a:solidFill>
                <a:latin typeface="華康標楷體" pitchFamily="65" charset="-120"/>
                <a:ea typeface="華康標楷體" pitchFamily="65" charset="-120"/>
              </a:rPr>
              <a:t>、</a:t>
            </a:r>
            <a:r>
              <a:rPr lang="zh-TW" altLang="zh-TW" dirty="0">
                <a:solidFill>
                  <a:srgbClr val="FF0000"/>
                </a:solidFill>
                <a:latin typeface="華康標楷體" pitchFamily="65" charset="-120"/>
                <a:ea typeface="華康標楷體" pitchFamily="65" charset="-120"/>
              </a:rPr>
              <a:t>情緒行為</a:t>
            </a:r>
            <a:r>
              <a:rPr lang="zh-TW" altLang="zh-TW" dirty="0" smtClean="0">
                <a:solidFill>
                  <a:srgbClr val="FF0000"/>
                </a:solidFill>
                <a:latin typeface="華康標楷體" pitchFamily="65" charset="-120"/>
                <a:ea typeface="華康標楷體" pitchFamily="65" charset="-120"/>
              </a:rPr>
              <a:t>障礙</a:t>
            </a:r>
            <a:r>
              <a:rPr lang="zh-TW" altLang="zh-TW" dirty="0">
                <a:solidFill>
                  <a:schemeClr val="bg2">
                    <a:lumMod val="10000"/>
                  </a:schemeClr>
                </a:solidFill>
                <a:latin typeface="華康標楷體" pitchFamily="65" charset="-120"/>
                <a:ea typeface="華康標楷體" pitchFamily="65" charset="-120"/>
              </a:rPr>
              <a:t>、</a:t>
            </a:r>
            <a:r>
              <a:rPr lang="zh-TW" altLang="zh-TW" dirty="0">
                <a:solidFill>
                  <a:srgbClr val="FF0000"/>
                </a:solidFill>
                <a:latin typeface="華康標楷體" pitchFamily="65" charset="-120"/>
                <a:ea typeface="華康標楷體" pitchFamily="65" charset="-120"/>
              </a:rPr>
              <a:t>自閉症及聽覺障礙</a:t>
            </a:r>
            <a:r>
              <a:rPr lang="zh-TW" altLang="zh-TW" dirty="0" smtClean="0">
                <a:solidFill>
                  <a:schemeClr val="bg2">
                    <a:lumMod val="10000"/>
                  </a:schemeClr>
                </a:solidFill>
                <a:latin typeface="華康標楷體" pitchFamily="65" charset="-120"/>
                <a:ea typeface="華康標楷體" pitchFamily="65" charset="-120"/>
              </a:rPr>
              <a:t>學生</a:t>
            </a:r>
            <a:r>
              <a:rPr lang="zh-TW" altLang="en-US" dirty="0" smtClean="0">
                <a:solidFill>
                  <a:schemeClr val="bg2">
                    <a:lumMod val="10000"/>
                  </a:schemeClr>
                </a:solidFill>
                <a:latin typeface="華康標楷體"/>
                <a:ea typeface="華康標楷體"/>
              </a:rPr>
              <a:t>，</a:t>
            </a:r>
            <a:r>
              <a:rPr lang="zh-TW" altLang="zh-TW" dirty="0" smtClean="0">
                <a:solidFill>
                  <a:schemeClr val="bg2">
                    <a:lumMod val="10000"/>
                  </a:schemeClr>
                </a:solidFill>
                <a:latin typeface="華康標楷體" pitchFamily="65" charset="-120"/>
                <a:ea typeface="華康標楷體" pitchFamily="65" charset="-120"/>
              </a:rPr>
              <a:t>以下</a:t>
            </a:r>
            <a:r>
              <a:rPr lang="zh-TW" altLang="en-US" dirty="0" smtClean="0">
                <a:solidFill>
                  <a:schemeClr val="bg2">
                    <a:lumMod val="10000"/>
                  </a:schemeClr>
                </a:solidFill>
                <a:latin typeface="華康標楷體" pitchFamily="65" charset="-120"/>
                <a:ea typeface="華康標楷體" pitchFamily="65" charset="-120"/>
              </a:rPr>
              <a:t>紙本資料</a:t>
            </a:r>
            <a:r>
              <a:rPr lang="zh-TW" altLang="zh-TW" dirty="0" smtClean="0">
                <a:solidFill>
                  <a:schemeClr val="bg2">
                    <a:lumMod val="10000"/>
                  </a:schemeClr>
                </a:solidFill>
                <a:latin typeface="華康標楷體" pitchFamily="65" charset="-120"/>
                <a:ea typeface="華康標楷體" pitchFamily="65" charset="-120"/>
              </a:rPr>
              <a:t>，</a:t>
            </a:r>
            <a:r>
              <a:rPr lang="zh-TW" altLang="zh-TW" dirty="0">
                <a:solidFill>
                  <a:schemeClr val="bg2">
                    <a:lumMod val="10000"/>
                  </a:schemeClr>
                </a:solidFill>
                <a:latin typeface="華康標楷體" pitchFamily="65" charset="-120"/>
                <a:ea typeface="華康標楷體" pitchFamily="65" charset="-120"/>
              </a:rPr>
              <a:t>供導師們做一參考</a:t>
            </a:r>
            <a:r>
              <a:rPr lang="zh-TW" altLang="zh-TW" dirty="0">
                <a:solidFill>
                  <a:schemeClr val="bg2">
                    <a:lumMod val="10000"/>
                  </a:schemeClr>
                </a:solidFill>
              </a:rPr>
              <a:t>。</a:t>
            </a:r>
          </a:p>
        </p:txBody>
      </p:sp>
    </p:spTree>
    <p:extLst>
      <p:ext uri="{BB962C8B-B14F-4D97-AF65-F5344CB8AC3E}">
        <p14:creationId xmlns:p14="http://schemas.microsoft.com/office/powerpoint/2010/main" val="2998150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sp>
        <p:nvSpPr>
          <p:cNvPr id="2" name="標題 1"/>
          <p:cNvSpPr>
            <a:spLocks noGrp="1"/>
          </p:cNvSpPr>
          <p:nvPr>
            <p:ph type="ctrTitle"/>
          </p:nvPr>
        </p:nvSpPr>
        <p:spPr/>
        <p:txBody>
          <a:bodyPr>
            <a:normAutofit/>
          </a:bodyPr>
          <a:lstStyle/>
          <a:p>
            <a:r>
              <a:rPr lang="zh-TW" altLang="en-US" sz="4400" dirty="0" smtClean="0">
                <a:latin typeface="華康中黑體" pitchFamily="49" charset="-120"/>
                <a:ea typeface="華康中黑體" pitchFamily="49" charset="-120"/>
              </a:rPr>
              <a:t>人 事 室</a:t>
            </a:r>
            <a:endParaRPr lang="zh-TW" altLang="en-US" sz="4400" dirty="0">
              <a:latin typeface="華康中黑體" pitchFamily="49" charset="-120"/>
              <a:ea typeface="華康中黑體" pitchFamily="49" charset="-120"/>
            </a:endParaRPr>
          </a:p>
        </p:txBody>
      </p:sp>
    </p:spTree>
    <p:extLst>
      <p:ext uri="{BB962C8B-B14F-4D97-AF65-F5344CB8AC3E}">
        <p14:creationId xmlns:p14="http://schemas.microsoft.com/office/powerpoint/2010/main" val="1517337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sp>
        <p:nvSpPr>
          <p:cNvPr id="2" name="標題 1"/>
          <p:cNvSpPr>
            <a:spLocks noGrp="1"/>
          </p:cNvSpPr>
          <p:nvPr>
            <p:ph type="ctrTitle"/>
          </p:nvPr>
        </p:nvSpPr>
        <p:spPr/>
        <p:txBody>
          <a:bodyPr>
            <a:normAutofit/>
          </a:bodyPr>
          <a:lstStyle/>
          <a:p>
            <a:r>
              <a:rPr lang="zh-TW" altLang="en-US" sz="4400" dirty="0" smtClean="0">
                <a:latin typeface="華康中黑體" pitchFamily="49" charset="-120"/>
                <a:ea typeface="華康中黑體" pitchFamily="49" charset="-120"/>
              </a:rPr>
              <a:t>二</a:t>
            </a:r>
            <a:r>
              <a:rPr lang="en-US" altLang="zh-TW" sz="4400" dirty="0" smtClean="0">
                <a:latin typeface="華康中黑體" pitchFamily="49" charset="-120"/>
                <a:ea typeface="華康中黑體" pitchFamily="49" charset="-120"/>
              </a:rPr>
              <a:t>.</a:t>
            </a:r>
            <a:r>
              <a:rPr lang="zh-TW" altLang="en-US" sz="4400" dirty="0" smtClean="0">
                <a:latin typeface="華康中黑體" pitchFamily="49" charset="-120"/>
                <a:ea typeface="華康中黑體" pitchFamily="49" charset="-120"/>
              </a:rPr>
              <a:t>各處室業務報告</a:t>
            </a:r>
            <a:endParaRPr lang="zh-TW" altLang="en-US" sz="4400" dirty="0">
              <a:latin typeface="華康中黑體" pitchFamily="49" charset="-120"/>
              <a:ea typeface="華康中黑體" pitchFamily="49" charset="-120"/>
            </a:endParaRPr>
          </a:p>
        </p:txBody>
      </p:sp>
    </p:spTree>
    <p:extLst>
      <p:ext uri="{BB962C8B-B14F-4D97-AF65-F5344CB8AC3E}">
        <p14:creationId xmlns:p14="http://schemas.microsoft.com/office/powerpoint/2010/main" val="2667909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88640"/>
            <a:ext cx="9144000"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0" y="0"/>
            <a:ext cx="91440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副標題 1"/>
          <p:cNvSpPr>
            <a:spLocks noGrp="1"/>
          </p:cNvSpPr>
          <p:nvPr>
            <p:ph type="subTitle" idx="1"/>
          </p:nvPr>
        </p:nvSpPr>
        <p:spPr>
          <a:xfrm>
            <a:off x="107504" y="494385"/>
            <a:ext cx="1584176" cy="846383"/>
          </a:xfrm>
        </p:spPr>
        <p:txBody>
          <a:bodyPr/>
          <a:lstStyle/>
          <a:p>
            <a:pPr algn="l"/>
            <a:r>
              <a:rPr lang="zh-TW" altLang="zh-TW" b="1" dirty="0">
                <a:latin typeface="華康正顏楷體W5" pitchFamily="65" charset="-120"/>
                <a:ea typeface="華康正顏楷體W5" pitchFamily="65" charset="-120"/>
              </a:rPr>
              <a:t>宣導事項</a:t>
            </a:r>
            <a:endParaRPr lang="zh-TW" altLang="en-US" dirty="0">
              <a:latin typeface="華康正顏楷體W5" pitchFamily="65" charset="-120"/>
              <a:ea typeface="華康正顏楷體W5" pitchFamily="65" charset="-120"/>
            </a:endParaRPr>
          </a:p>
        </p:txBody>
      </p:sp>
      <p:sp>
        <p:nvSpPr>
          <p:cNvPr id="6" name="副標題 1"/>
          <p:cNvSpPr txBox="1">
            <a:spLocks/>
          </p:cNvSpPr>
          <p:nvPr/>
        </p:nvSpPr>
        <p:spPr>
          <a:xfrm>
            <a:off x="107504" y="3806753"/>
            <a:ext cx="1584176" cy="846383"/>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r>
              <a:rPr lang="zh-TW" altLang="en-US" b="1" dirty="0" smtClean="0">
                <a:latin typeface="華康正顏楷體W5" pitchFamily="65" charset="-120"/>
                <a:ea typeface="華康正顏楷體W5" pitchFamily="65" charset="-120"/>
              </a:rPr>
              <a:t>報告</a:t>
            </a:r>
            <a:r>
              <a:rPr lang="zh-TW" altLang="zh-TW" b="1" dirty="0" smtClean="0">
                <a:latin typeface="華康正顏楷體W5" pitchFamily="65" charset="-120"/>
                <a:ea typeface="華康正顏楷體W5" pitchFamily="65" charset="-120"/>
              </a:rPr>
              <a:t>事項</a:t>
            </a:r>
            <a:endParaRPr lang="zh-TW" altLang="en-US" dirty="0">
              <a:latin typeface="華康正顏楷體W5" pitchFamily="65" charset="-120"/>
              <a:ea typeface="華康正顏楷體W5" pitchFamily="65" charset="-120"/>
            </a:endParaRPr>
          </a:p>
        </p:txBody>
      </p:sp>
      <p:sp>
        <p:nvSpPr>
          <p:cNvPr id="7" name="矩形 6"/>
          <p:cNvSpPr/>
          <p:nvPr/>
        </p:nvSpPr>
        <p:spPr>
          <a:xfrm>
            <a:off x="1740384" y="3868013"/>
            <a:ext cx="7008080" cy="2169825"/>
          </a:xfrm>
          <a:prstGeom prst="rect">
            <a:avLst/>
          </a:prstGeom>
        </p:spPr>
        <p:txBody>
          <a:bodyPr wrap="square">
            <a:spAutoFit/>
          </a:bodyPr>
          <a:lstStyle/>
          <a:p>
            <a:pPr>
              <a:lnSpc>
                <a:spcPct val="150000"/>
              </a:lnSpc>
            </a:pPr>
            <a:r>
              <a:rPr lang="zh-TW" altLang="en-US" dirty="0" smtClean="0">
                <a:solidFill>
                  <a:schemeClr val="tx2"/>
                </a:solidFill>
                <a:latin typeface="標楷體" pitchFamily="65" charset="-120"/>
                <a:ea typeface="標楷體" pitchFamily="65" charset="-120"/>
              </a:rPr>
              <a:t>一</a:t>
            </a:r>
            <a:r>
              <a:rPr lang="zh-TW" altLang="zh-TW" dirty="0" smtClean="0">
                <a:solidFill>
                  <a:schemeClr val="tx2"/>
                </a:solidFill>
                <a:latin typeface="標楷體" pitchFamily="65" charset="-120"/>
                <a:ea typeface="標楷體" pitchFamily="65" charset="-120"/>
              </a:rPr>
              <a:t>、</a:t>
            </a:r>
            <a:r>
              <a:rPr lang="en-US" altLang="zh-TW" dirty="0">
                <a:solidFill>
                  <a:schemeClr val="tx2"/>
                </a:solidFill>
                <a:latin typeface="標楷體" pitchFamily="65" charset="-120"/>
                <a:ea typeface="標楷體" pitchFamily="65" charset="-120"/>
              </a:rPr>
              <a:t>102</a:t>
            </a:r>
            <a:r>
              <a:rPr lang="zh-TW" altLang="zh-TW" dirty="0">
                <a:solidFill>
                  <a:schemeClr val="tx2"/>
                </a:solidFill>
                <a:latin typeface="標楷體" pitchFamily="65" charset="-120"/>
                <a:ea typeface="標楷體" pitchFamily="65" charset="-120"/>
              </a:rPr>
              <a:t>年度有申請</a:t>
            </a:r>
            <a:r>
              <a:rPr lang="zh-TW" altLang="zh-TW" dirty="0">
                <a:solidFill>
                  <a:srgbClr val="FF0000"/>
                </a:solidFill>
                <a:latin typeface="標楷體" pitchFamily="65" charset="-120"/>
                <a:ea typeface="標楷體" pitchFamily="65" charset="-120"/>
              </a:rPr>
              <a:t>健康檢查</a:t>
            </a:r>
            <a:r>
              <a:rPr lang="zh-TW" altLang="zh-TW" dirty="0">
                <a:solidFill>
                  <a:schemeClr val="tx2"/>
                </a:solidFill>
                <a:latin typeface="標楷體" pitchFamily="65" charset="-120"/>
                <a:ea typeface="標楷體" pitchFamily="65" charset="-120"/>
              </a:rPr>
              <a:t>之同仁，如尚未前往醫療院</a:t>
            </a:r>
            <a:r>
              <a:rPr lang="zh-TW" altLang="zh-TW" dirty="0" smtClean="0">
                <a:solidFill>
                  <a:schemeClr val="tx2"/>
                </a:solidFill>
                <a:latin typeface="標楷體" pitchFamily="65" charset="-120"/>
                <a:ea typeface="標楷體" pitchFamily="65" charset="-120"/>
              </a:rPr>
              <a:t>所檢查</a:t>
            </a:r>
            <a:r>
              <a:rPr lang="zh-TW" altLang="zh-TW" dirty="0">
                <a:solidFill>
                  <a:schemeClr val="tx2"/>
                </a:solidFill>
                <a:latin typeface="標楷體" pitchFamily="65" charset="-120"/>
                <a:ea typeface="標楷體" pitchFamily="65" charset="-120"/>
              </a:rPr>
              <a:t>者</a:t>
            </a:r>
            <a:r>
              <a:rPr lang="zh-TW" altLang="zh-TW" dirty="0" smtClean="0">
                <a:solidFill>
                  <a:schemeClr val="tx2"/>
                </a:solidFill>
                <a:latin typeface="標楷體" pitchFamily="65" charset="-120"/>
                <a:ea typeface="標楷體" pitchFamily="65" charset="-120"/>
              </a:rPr>
              <a:t>，</a:t>
            </a:r>
            <a:endParaRPr lang="en-US" altLang="zh-TW" dirty="0" smtClean="0">
              <a:solidFill>
                <a:schemeClr val="tx2"/>
              </a:solidFill>
              <a:latin typeface="標楷體" pitchFamily="65" charset="-120"/>
              <a:ea typeface="標楷體" pitchFamily="65" charset="-120"/>
            </a:endParaRPr>
          </a:p>
          <a:p>
            <a:pPr>
              <a:lnSpc>
                <a:spcPct val="150000"/>
              </a:lnSpc>
            </a:pPr>
            <a:r>
              <a:rPr lang="zh-TW" altLang="en-US" dirty="0">
                <a:solidFill>
                  <a:schemeClr val="tx2"/>
                </a:solidFill>
                <a:latin typeface="標楷體" pitchFamily="65" charset="-120"/>
                <a:ea typeface="標楷體" pitchFamily="65" charset="-120"/>
              </a:rPr>
              <a:t> </a:t>
            </a:r>
            <a:r>
              <a:rPr lang="zh-TW" altLang="en-US" dirty="0" smtClean="0">
                <a:solidFill>
                  <a:schemeClr val="tx2"/>
                </a:solidFill>
                <a:latin typeface="標楷體" pitchFamily="65" charset="-120"/>
                <a:ea typeface="標楷體" pitchFamily="65" charset="-120"/>
              </a:rPr>
              <a:t>   </a:t>
            </a:r>
            <a:r>
              <a:rPr lang="zh-TW" altLang="zh-TW" dirty="0" smtClean="0">
                <a:solidFill>
                  <a:schemeClr val="tx2"/>
                </a:solidFill>
                <a:latin typeface="標楷體" pitchFamily="65" charset="-120"/>
                <a:ea typeface="標楷體" pitchFamily="65" charset="-120"/>
              </a:rPr>
              <a:t>請</a:t>
            </a:r>
            <a:r>
              <a:rPr lang="zh-TW" altLang="zh-TW" dirty="0">
                <a:solidFill>
                  <a:schemeClr val="tx2"/>
                </a:solidFill>
                <a:latin typeface="標楷體" pitchFamily="65" charset="-120"/>
                <a:ea typeface="標楷體" pitchFamily="65" charset="-120"/>
              </a:rPr>
              <a:t>盡速安排時間辦理健檢俾於時間內辦理</a:t>
            </a:r>
            <a:r>
              <a:rPr lang="zh-TW" altLang="zh-TW" dirty="0" smtClean="0">
                <a:solidFill>
                  <a:schemeClr val="tx2"/>
                </a:solidFill>
                <a:latin typeface="標楷體" pitchFamily="65" charset="-120"/>
                <a:ea typeface="標楷體" pitchFamily="65" charset="-120"/>
              </a:rPr>
              <a:t>核銷作業</a:t>
            </a:r>
            <a:r>
              <a:rPr lang="zh-TW" altLang="zh-TW" dirty="0">
                <a:solidFill>
                  <a:schemeClr val="tx2"/>
                </a:solidFill>
                <a:latin typeface="標楷體" pitchFamily="65" charset="-120"/>
                <a:ea typeface="標楷體" pitchFamily="65" charset="-120"/>
              </a:rPr>
              <a:t>，避免損</a:t>
            </a:r>
            <a:r>
              <a:rPr lang="zh-TW" altLang="zh-TW" dirty="0" smtClean="0">
                <a:solidFill>
                  <a:schemeClr val="tx2"/>
                </a:solidFill>
                <a:latin typeface="標楷體" pitchFamily="65" charset="-120"/>
                <a:ea typeface="標楷體" pitchFamily="65" charset="-120"/>
              </a:rPr>
              <a:t>及</a:t>
            </a:r>
            <a:endParaRPr lang="en-US" altLang="zh-TW" dirty="0" smtClean="0">
              <a:solidFill>
                <a:schemeClr val="tx2"/>
              </a:solidFill>
              <a:latin typeface="標楷體" pitchFamily="65" charset="-120"/>
              <a:ea typeface="標楷體" pitchFamily="65" charset="-120"/>
            </a:endParaRPr>
          </a:p>
          <a:p>
            <a:pPr>
              <a:lnSpc>
                <a:spcPct val="150000"/>
              </a:lnSpc>
            </a:pPr>
            <a:r>
              <a:rPr lang="zh-TW" altLang="en-US" dirty="0">
                <a:solidFill>
                  <a:schemeClr val="tx2"/>
                </a:solidFill>
                <a:latin typeface="標楷體" pitchFamily="65" charset="-120"/>
                <a:ea typeface="標楷體" pitchFamily="65" charset="-120"/>
              </a:rPr>
              <a:t> </a:t>
            </a:r>
            <a:r>
              <a:rPr lang="zh-TW" altLang="en-US" dirty="0" smtClean="0">
                <a:solidFill>
                  <a:schemeClr val="tx2"/>
                </a:solidFill>
                <a:latin typeface="標楷體" pitchFamily="65" charset="-120"/>
                <a:ea typeface="標楷體" pitchFamily="65" charset="-120"/>
              </a:rPr>
              <a:t>   </a:t>
            </a:r>
            <a:r>
              <a:rPr lang="zh-TW" altLang="zh-TW" dirty="0" smtClean="0">
                <a:solidFill>
                  <a:schemeClr val="tx2"/>
                </a:solidFill>
                <a:latin typeface="標楷體" pitchFamily="65" charset="-120"/>
                <a:ea typeface="標楷體" pitchFamily="65" charset="-120"/>
              </a:rPr>
              <a:t>權益。</a:t>
            </a:r>
            <a:endParaRPr lang="en-US" altLang="zh-TW" dirty="0" smtClean="0">
              <a:solidFill>
                <a:schemeClr val="tx2"/>
              </a:solidFill>
              <a:latin typeface="標楷體" pitchFamily="65" charset="-120"/>
              <a:ea typeface="標楷體" pitchFamily="65" charset="-120"/>
            </a:endParaRPr>
          </a:p>
          <a:p>
            <a:pPr>
              <a:lnSpc>
                <a:spcPct val="150000"/>
              </a:lnSpc>
            </a:pPr>
            <a:r>
              <a:rPr lang="zh-TW" altLang="zh-TW" dirty="0" smtClean="0">
                <a:solidFill>
                  <a:schemeClr val="tx2"/>
                </a:solidFill>
                <a:latin typeface="標楷體" pitchFamily="65" charset="-120"/>
                <a:ea typeface="標楷體" pitchFamily="65" charset="-120"/>
              </a:rPr>
              <a:t>二</a:t>
            </a:r>
            <a:r>
              <a:rPr lang="zh-TW" altLang="zh-TW" dirty="0">
                <a:solidFill>
                  <a:schemeClr val="tx2"/>
                </a:solidFill>
                <a:latin typeface="標楷體" pitchFamily="65" charset="-120"/>
                <a:ea typeface="標楷體" pitchFamily="65" charset="-120"/>
              </a:rPr>
              <a:t>、尚未申請</a:t>
            </a:r>
            <a:r>
              <a:rPr lang="en-US" altLang="zh-TW" dirty="0">
                <a:solidFill>
                  <a:schemeClr val="tx2"/>
                </a:solidFill>
                <a:latin typeface="標楷體" pitchFamily="65" charset="-120"/>
                <a:ea typeface="標楷體" pitchFamily="65" charset="-120"/>
              </a:rPr>
              <a:t>102</a:t>
            </a:r>
            <a:r>
              <a:rPr lang="zh-TW" altLang="zh-TW" dirty="0">
                <a:solidFill>
                  <a:schemeClr val="tx2"/>
                </a:solidFill>
                <a:latin typeface="標楷體" pitchFamily="65" charset="-120"/>
                <a:ea typeface="標楷體" pitchFamily="65" charset="-120"/>
              </a:rPr>
              <a:t>學年度第</a:t>
            </a:r>
            <a:r>
              <a:rPr lang="en-US" altLang="zh-TW" dirty="0">
                <a:solidFill>
                  <a:schemeClr val="tx2"/>
                </a:solidFill>
                <a:latin typeface="標楷體" pitchFamily="65" charset="-120"/>
                <a:ea typeface="標楷體" pitchFamily="65" charset="-120"/>
              </a:rPr>
              <a:t>1</a:t>
            </a:r>
            <a:r>
              <a:rPr lang="zh-TW" altLang="zh-TW" dirty="0">
                <a:solidFill>
                  <a:schemeClr val="tx2"/>
                </a:solidFill>
                <a:latin typeface="標楷體" pitchFamily="65" charset="-120"/>
                <a:ea typeface="標楷體" pitchFamily="65" charset="-120"/>
              </a:rPr>
              <a:t>學期</a:t>
            </a:r>
            <a:r>
              <a:rPr lang="zh-TW" altLang="zh-TW" dirty="0">
                <a:solidFill>
                  <a:srgbClr val="FF0000"/>
                </a:solidFill>
                <a:latin typeface="標楷體" pitchFamily="65" charset="-120"/>
                <a:ea typeface="標楷體" pitchFamily="65" charset="-120"/>
              </a:rPr>
              <a:t>子女教育補助</a:t>
            </a:r>
            <a:r>
              <a:rPr lang="zh-TW" altLang="zh-TW" dirty="0">
                <a:solidFill>
                  <a:schemeClr val="tx2"/>
                </a:solidFill>
                <a:latin typeface="標楷體" pitchFamily="65" charset="-120"/>
                <a:ea typeface="標楷體" pitchFamily="65" charset="-120"/>
              </a:rPr>
              <a:t>之同仁，請</a:t>
            </a:r>
            <a:r>
              <a:rPr lang="zh-TW" altLang="zh-TW" dirty="0" smtClean="0">
                <a:solidFill>
                  <a:schemeClr val="tx2"/>
                </a:solidFill>
                <a:latin typeface="標楷體" pitchFamily="65" charset="-120"/>
                <a:ea typeface="標楷體" pitchFamily="65" charset="-120"/>
              </a:rPr>
              <a:t>盡速</a:t>
            </a:r>
            <a:r>
              <a:rPr lang="zh-TW" altLang="zh-TW" dirty="0">
                <a:solidFill>
                  <a:schemeClr val="tx2"/>
                </a:solidFill>
                <a:latin typeface="標楷體" pitchFamily="65" charset="-120"/>
                <a:ea typeface="標楷體" pitchFamily="65" charset="-120"/>
              </a:rPr>
              <a:t>檢</a:t>
            </a:r>
            <a:r>
              <a:rPr lang="zh-TW" altLang="zh-TW" dirty="0" smtClean="0">
                <a:solidFill>
                  <a:schemeClr val="tx2"/>
                </a:solidFill>
                <a:latin typeface="標楷體" pitchFamily="65" charset="-120"/>
                <a:ea typeface="標楷體" pitchFamily="65" charset="-120"/>
              </a:rPr>
              <a:t>齊</a:t>
            </a:r>
            <a:r>
              <a:rPr lang="zh-TW" altLang="en-US" dirty="0" smtClean="0">
                <a:solidFill>
                  <a:schemeClr val="tx2"/>
                </a:solidFill>
                <a:latin typeface="標楷體" pitchFamily="65" charset="-120"/>
                <a:ea typeface="標楷體" pitchFamily="65" charset="-120"/>
              </a:rPr>
              <a:t>  </a:t>
            </a:r>
            <a:endParaRPr lang="en-US" altLang="zh-TW" dirty="0" smtClean="0">
              <a:solidFill>
                <a:schemeClr val="tx2"/>
              </a:solidFill>
              <a:latin typeface="標楷體" pitchFamily="65" charset="-120"/>
              <a:ea typeface="標楷體" pitchFamily="65" charset="-120"/>
            </a:endParaRPr>
          </a:p>
          <a:p>
            <a:pPr>
              <a:lnSpc>
                <a:spcPct val="150000"/>
              </a:lnSpc>
            </a:pPr>
            <a:r>
              <a:rPr lang="zh-TW" altLang="en-US" dirty="0">
                <a:solidFill>
                  <a:schemeClr val="tx2"/>
                </a:solidFill>
                <a:latin typeface="標楷體" pitchFamily="65" charset="-120"/>
                <a:ea typeface="標楷體" pitchFamily="65" charset="-120"/>
              </a:rPr>
              <a:t> </a:t>
            </a:r>
            <a:r>
              <a:rPr lang="zh-TW" altLang="en-US" dirty="0" smtClean="0">
                <a:solidFill>
                  <a:schemeClr val="tx2"/>
                </a:solidFill>
                <a:latin typeface="標楷體" pitchFamily="65" charset="-120"/>
                <a:ea typeface="標楷體" pitchFamily="65" charset="-120"/>
              </a:rPr>
              <a:t>   </a:t>
            </a:r>
            <a:r>
              <a:rPr lang="zh-TW" altLang="zh-TW" dirty="0" smtClean="0">
                <a:solidFill>
                  <a:schemeClr val="tx2"/>
                </a:solidFill>
                <a:latin typeface="標楷體" pitchFamily="65" charset="-120"/>
                <a:ea typeface="標楷體" pitchFamily="65" charset="-120"/>
              </a:rPr>
              <a:t>相關</a:t>
            </a:r>
            <a:r>
              <a:rPr lang="zh-TW" altLang="zh-TW" dirty="0">
                <a:solidFill>
                  <a:schemeClr val="tx2"/>
                </a:solidFill>
                <a:latin typeface="標楷體" pitchFamily="65" charset="-120"/>
                <a:ea typeface="標楷體" pitchFamily="65" charset="-120"/>
              </a:rPr>
              <a:t>文件辦理，以維權益。</a:t>
            </a:r>
          </a:p>
        </p:txBody>
      </p:sp>
      <p:sp>
        <p:nvSpPr>
          <p:cNvPr id="8" name="矩形 7"/>
          <p:cNvSpPr/>
          <p:nvPr/>
        </p:nvSpPr>
        <p:spPr>
          <a:xfrm>
            <a:off x="1725160" y="500187"/>
            <a:ext cx="7239328" cy="2585323"/>
          </a:xfrm>
          <a:prstGeom prst="rect">
            <a:avLst/>
          </a:prstGeom>
        </p:spPr>
        <p:txBody>
          <a:bodyPr wrap="square">
            <a:spAutoFit/>
          </a:bodyPr>
          <a:lstStyle/>
          <a:p>
            <a:pPr>
              <a:lnSpc>
                <a:spcPct val="150000"/>
              </a:lnSpc>
            </a:pPr>
            <a:r>
              <a:rPr lang="zh-TW" altLang="zh-TW" dirty="0">
                <a:solidFill>
                  <a:schemeClr val="tx2"/>
                </a:solidFill>
                <a:latin typeface="標楷體" pitchFamily="65" charset="-120"/>
                <a:ea typeface="標楷體" pitchFamily="65" charset="-120"/>
              </a:rPr>
              <a:t>一、現行政府各機關及公私立學校因天然災害發生停班</a:t>
            </a:r>
            <a:r>
              <a:rPr lang="zh-TW" altLang="zh-TW" dirty="0" smtClean="0">
                <a:solidFill>
                  <a:schemeClr val="tx2"/>
                </a:solidFill>
                <a:latin typeface="標楷體" pitchFamily="65" charset="-120"/>
                <a:ea typeface="標楷體" pitchFamily="65" charset="-120"/>
              </a:rPr>
              <a:t>停課</a:t>
            </a:r>
            <a:r>
              <a:rPr lang="zh-TW" altLang="zh-TW" dirty="0">
                <a:solidFill>
                  <a:schemeClr val="tx2"/>
                </a:solidFill>
                <a:latin typeface="標楷體" pitchFamily="65" charset="-120"/>
                <a:ea typeface="標楷體" pitchFamily="65" charset="-120"/>
              </a:rPr>
              <a:t>情形，</a:t>
            </a:r>
            <a:r>
              <a:rPr lang="zh-TW" altLang="zh-TW" dirty="0" smtClean="0">
                <a:solidFill>
                  <a:schemeClr val="tx2"/>
                </a:solidFill>
                <a:latin typeface="標楷體" pitchFamily="65" charset="-120"/>
                <a:ea typeface="標楷體" pitchFamily="65" charset="-120"/>
              </a:rPr>
              <a:t>係</a:t>
            </a:r>
            <a:endParaRPr lang="en-US" altLang="zh-TW" dirty="0" smtClean="0">
              <a:solidFill>
                <a:schemeClr val="tx2"/>
              </a:solidFill>
              <a:latin typeface="標楷體" pitchFamily="65" charset="-120"/>
              <a:ea typeface="標楷體" pitchFamily="65" charset="-120"/>
            </a:endParaRPr>
          </a:p>
          <a:p>
            <a:pPr>
              <a:lnSpc>
                <a:spcPct val="150000"/>
              </a:lnSpc>
            </a:pPr>
            <a:r>
              <a:rPr lang="zh-TW" altLang="en-US" dirty="0">
                <a:solidFill>
                  <a:schemeClr val="tx2"/>
                </a:solidFill>
                <a:latin typeface="標楷體" pitchFamily="65" charset="-120"/>
                <a:ea typeface="標楷體" pitchFamily="65" charset="-120"/>
              </a:rPr>
              <a:t> </a:t>
            </a:r>
            <a:r>
              <a:rPr lang="zh-TW" altLang="en-US" dirty="0" smtClean="0">
                <a:solidFill>
                  <a:schemeClr val="tx2"/>
                </a:solidFill>
                <a:latin typeface="標楷體" pitchFamily="65" charset="-120"/>
                <a:ea typeface="標楷體" pitchFamily="65" charset="-120"/>
              </a:rPr>
              <a:t>   </a:t>
            </a:r>
            <a:r>
              <a:rPr lang="zh-TW" altLang="zh-TW" dirty="0" smtClean="0">
                <a:solidFill>
                  <a:schemeClr val="tx2"/>
                </a:solidFill>
                <a:latin typeface="標楷體" pitchFamily="65" charset="-120"/>
                <a:ea typeface="標楷體" pitchFamily="65" charset="-120"/>
              </a:rPr>
              <a:t>依</a:t>
            </a:r>
            <a:r>
              <a:rPr lang="zh-TW" altLang="zh-TW" dirty="0">
                <a:solidFill>
                  <a:schemeClr val="tx2"/>
                </a:solidFill>
                <a:latin typeface="標楷體" pitchFamily="65" charset="-120"/>
                <a:ea typeface="標楷體" pitchFamily="65" charset="-120"/>
              </a:rPr>
              <a:t>「天然災害停止上班上課作業辦法」</a:t>
            </a:r>
            <a:r>
              <a:rPr lang="zh-TW" altLang="zh-TW" dirty="0" smtClean="0">
                <a:solidFill>
                  <a:schemeClr val="tx2"/>
                </a:solidFill>
                <a:latin typeface="標楷體" pitchFamily="65" charset="-120"/>
                <a:ea typeface="標楷體" pitchFamily="65" charset="-120"/>
              </a:rPr>
              <a:t>規定以</a:t>
            </a:r>
            <a:r>
              <a:rPr lang="zh-TW" altLang="zh-TW" dirty="0">
                <a:solidFill>
                  <a:schemeClr val="tx2"/>
                </a:solidFill>
                <a:latin typeface="標楷體" pitchFamily="65" charset="-120"/>
                <a:ea typeface="標楷體" pitchFamily="65" charset="-120"/>
              </a:rPr>
              <a:t>停班停課登記</a:t>
            </a:r>
            <a:r>
              <a:rPr lang="zh-TW" altLang="zh-TW" dirty="0" smtClean="0">
                <a:solidFill>
                  <a:schemeClr val="tx2"/>
                </a:solidFill>
                <a:latin typeface="標楷體" pitchFamily="65" charset="-120"/>
                <a:ea typeface="標楷體" pitchFamily="65" charset="-120"/>
              </a:rPr>
              <a:t>，為</a:t>
            </a:r>
            <a:endParaRPr lang="en-US" altLang="zh-TW" dirty="0" smtClean="0">
              <a:solidFill>
                <a:schemeClr val="tx2"/>
              </a:solidFill>
              <a:latin typeface="標楷體" pitchFamily="65" charset="-120"/>
              <a:ea typeface="標楷體" pitchFamily="65" charset="-120"/>
            </a:endParaRPr>
          </a:p>
          <a:p>
            <a:pPr>
              <a:lnSpc>
                <a:spcPct val="150000"/>
              </a:lnSpc>
            </a:pPr>
            <a:r>
              <a:rPr lang="zh-TW" altLang="en-US" dirty="0">
                <a:solidFill>
                  <a:schemeClr val="tx2"/>
                </a:solidFill>
                <a:latin typeface="標楷體" pitchFamily="65" charset="-120"/>
                <a:ea typeface="標楷體" pitchFamily="65" charset="-120"/>
              </a:rPr>
              <a:t> </a:t>
            </a:r>
            <a:r>
              <a:rPr lang="zh-TW" altLang="en-US" dirty="0" smtClean="0">
                <a:solidFill>
                  <a:schemeClr val="tx2"/>
                </a:solidFill>
                <a:latin typeface="標楷體" pitchFamily="65" charset="-120"/>
                <a:ea typeface="標楷體" pitchFamily="65" charset="-120"/>
              </a:rPr>
              <a:t>   </a:t>
            </a:r>
            <a:r>
              <a:rPr lang="zh-TW" altLang="zh-TW" dirty="0" smtClean="0">
                <a:solidFill>
                  <a:schemeClr val="tx2"/>
                </a:solidFill>
                <a:latin typeface="標楷體" pitchFamily="65" charset="-120"/>
                <a:ea typeface="標楷體" pitchFamily="65" charset="-120"/>
              </a:rPr>
              <a:t>免</a:t>
            </a:r>
            <a:r>
              <a:rPr lang="zh-TW" altLang="zh-TW" dirty="0">
                <a:solidFill>
                  <a:schemeClr val="tx2"/>
                </a:solidFill>
                <a:latin typeface="標楷體" pitchFamily="65" charset="-120"/>
                <a:ea typeface="標楷體" pitchFamily="65" charset="-120"/>
              </a:rPr>
              <a:t>外界對於</a:t>
            </a:r>
            <a:r>
              <a:rPr lang="zh-TW" altLang="zh-TW" dirty="0" smtClean="0">
                <a:solidFill>
                  <a:schemeClr val="tx2"/>
                </a:solidFill>
                <a:latin typeface="標楷體" pitchFamily="65" charset="-120"/>
                <a:ea typeface="標楷體" pitchFamily="65" charset="-120"/>
              </a:rPr>
              <a:t>慣用</a:t>
            </a:r>
            <a:r>
              <a:rPr lang="zh-TW" altLang="zh-TW" dirty="0">
                <a:solidFill>
                  <a:schemeClr val="tx2"/>
                </a:solidFill>
                <a:latin typeface="標楷體" pitchFamily="65" charset="-120"/>
                <a:ea typeface="標楷體" pitchFamily="65" charset="-120"/>
              </a:rPr>
              <a:t>之颱風假有所</a:t>
            </a:r>
            <a:r>
              <a:rPr lang="zh-TW" altLang="zh-TW" dirty="0" smtClean="0">
                <a:solidFill>
                  <a:schemeClr val="tx2"/>
                </a:solidFill>
                <a:latin typeface="標楷體" pitchFamily="65" charset="-120"/>
                <a:ea typeface="標楷體" pitchFamily="65" charset="-120"/>
              </a:rPr>
              <a:t>期待並</a:t>
            </a:r>
            <a:r>
              <a:rPr lang="zh-TW" altLang="zh-TW" dirty="0">
                <a:solidFill>
                  <a:schemeClr val="tx2"/>
                </a:solidFill>
                <a:latin typeface="標楷體" pitchFamily="65" charset="-120"/>
                <a:ea typeface="標楷體" pitchFamily="65" charset="-120"/>
              </a:rPr>
              <a:t>予以正確教育，對外應</a:t>
            </a:r>
            <a:r>
              <a:rPr lang="zh-TW" altLang="zh-TW" dirty="0" smtClean="0">
                <a:solidFill>
                  <a:schemeClr val="tx2"/>
                </a:solidFill>
                <a:latin typeface="標楷體" pitchFamily="65" charset="-120"/>
                <a:ea typeface="標楷體" pitchFamily="65" charset="-120"/>
              </a:rPr>
              <a:t>以</a:t>
            </a:r>
            <a:endParaRPr lang="en-US" altLang="zh-TW" dirty="0" smtClean="0">
              <a:solidFill>
                <a:schemeClr val="tx2"/>
              </a:solidFill>
              <a:latin typeface="標楷體" pitchFamily="65" charset="-120"/>
              <a:ea typeface="標楷體" pitchFamily="65" charset="-120"/>
            </a:endParaRPr>
          </a:p>
          <a:p>
            <a:pPr>
              <a:lnSpc>
                <a:spcPct val="150000"/>
              </a:lnSpc>
            </a:pPr>
            <a:r>
              <a:rPr lang="zh-TW" altLang="en-US" dirty="0">
                <a:solidFill>
                  <a:srgbClr val="FF0000"/>
                </a:solidFill>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   </a:t>
            </a:r>
            <a:r>
              <a:rPr lang="zh-TW" altLang="zh-TW" dirty="0" smtClean="0">
                <a:solidFill>
                  <a:srgbClr val="FF0000"/>
                </a:solidFill>
                <a:latin typeface="標楷體" pitchFamily="65" charset="-120"/>
                <a:ea typeface="標楷體" pitchFamily="65" charset="-120"/>
              </a:rPr>
              <a:t>「</a:t>
            </a:r>
            <a:r>
              <a:rPr lang="zh-TW" altLang="zh-TW" dirty="0">
                <a:solidFill>
                  <a:srgbClr val="FF0000"/>
                </a:solidFill>
                <a:latin typeface="標楷體" pitchFamily="65" charset="-120"/>
                <a:ea typeface="標楷體" pitchFamily="65" charset="-120"/>
              </a:rPr>
              <a:t>災</a:t>
            </a:r>
            <a:r>
              <a:rPr lang="zh-TW" altLang="zh-TW" dirty="0" smtClean="0">
                <a:solidFill>
                  <a:srgbClr val="FF0000"/>
                </a:solidFill>
                <a:latin typeface="標楷體" pitchFamily="65" charset="-120"/>
                <a:ea typeface="標楷體" pitchFamily="65" charset="-120"/>
              </a:rPr>
              <a:t>防假</a:t>
            </a:r>
            <a:r>
              <a:rPr lang="zh-TW" altLang="zh-TW" dirty="0">
                <a:solidFill>
                  <a:srgbClr val="FF0000"/>
                </a:solidFill>
                <a:latin typeface="標楷體" pitchFamily="65" charset="-120"/>
                <a:ea typeface="標楷體" pitchFamily="65" charset="-120"/>
              </a:rPr>
              <a:t>」</a:t>
            </a:r>
            <a:r>
              <a:rPr lang="zh-TW" altLang="zh-TW" dirty="0">
                <a:solidFill>
                  <a:schemeClr val="tx2"/>
                </a:solidFill>
                <a:latin typeface="標楷體" pitchFamily="65" charset="-120"/>
                <a:ea typeface="標楷體" pitchFamily="65" charset="-120"/>
              </a:rPr>
              <a:t>稱之，又停班</a:t>
            </a:r>
            <a:r>
              <a:rPr lang="zh-TW" altLang="zh-TW" dirty="0" smtClean="0">
                <a:solidFill>
                  <a:schemeClr val="tx2"/>
                </a:solidFill>
                <a:latin typeface="標楷體" pitchFamily="65" charset="-120"/>
                <a:ea typeface="標楷體" pitchFamily="65" charset="-120"/>
              </a:rPr>
              <a:t>停課</a:t>
            </a:r>
            <a:r>
              <a:rPr lang="zh-TW" altLang="zh-TW" dirty="0">
                <a:solidFill>
                  <a:schemeClr val="tx2"/>
                </a:solidFill>
                <a:latin typeface="標楷體" pitchFamily="65" charset="-120"/>
                <a:ea typeface="標楷體" pitchFamily="65" charset="-120"/>
              </a:rPr>
              <a:t>之重點在於災害預防處理，而</a:t>
            </a:r>
            <a:r>
              <a:rPr lang="zh-TW" altLang="zh-TW" dirty="0" smtClean="0">
                <a:solidFill>
                  <a:schemeClr val="tx2"/>
                </a:solidFill>
                <a:latin typeface="標楷體" pitchFamily="65" charset="-120"/>
                <a:ea typeface="標楷體" pitchFamily="65" charset="-120"/>
              </a:rPr>
              <a:t>非放</a:t>
            </a:r>
            <a:endParaRPr lang="en-US" altLang="zh-TW" dirty="0" smtClean="0">
              <a:solidFill>
                <a:schemeClr val="tx2"/>
              </a:solidFill>
              <a:latin typeface="標楷體" pitchFamily="65" charset="-120"/>
              <a:ea typeface="標楷體" pitchFamily="65" charset="-120"/>
            </a:endParaRPr>
          </a:p>
          <a:p>
            <a:pPr>
              <a:lnSpc>
                <a:spcPct val="150000"/>
              </a:lnSpc>
            </a:pPr>
            <a:r>
              <a:rPr lang="zh-TW" altLang="en-US" dirty="0">
                <a:solidFill>
                  <a:schemeClr val="tx2"/>
                </a:solidFill>
                <a:latin typeface="標楷體" pitchFamily="65" charset="-120"/>
                <a:ea typeface="標楷體" pitchFamily="65" charset="-120"/>
              </a:rPr>
              <a:t> </a:t>
            </a:r>
            <a:r>
              <a:rPr lang="zh-TW" altLang="en-US" dirty="0" smtClean="0">
                <a:solidFill>
                  <a:schemeClr val="tx2"/>
                </a:solidFill>
                <a:latin typeface="標楷體" pitchFamily="65" charset="-120"/>
                <a:ea typeface="標楷體" pitchFamily="65" charset="-120"/>
              </a:rPr>
              <a:t>    </a:t>
            </a:r>
            <a:r>
              <a:rPr lang="zh-TW" altLang="zh-TW" dirty="0" smtClean="0">
                <a:solidFill>
                  <a:schemeClr val="tx2"/>
                </a:solidFill>
                <a:latin typeface="標楷體" pitchFamily="65" charset="-120"/>
                <a:ea typeface="標楷體" pitchFamily="65" charset="-120"/>
              </a:rPr>
              <a:t>假。</a:t>
            </a:r>
            <a:endParaRPr lang="en-US" altLang="zh-TW" dirty="0" smtClean="0">
              <a:solidFill>
                <a:schemeClr val="tx2"/>
              </a:solidFill>
              <a:latin typeface="標楷體" pitchFamily="65" charset="-120"/>
              <a:ea typeface="標楷體" pitchFamily="65" charset="-120"/>
            </a:endParaRPr>
          </a:p>
          <a:p>
            <a:pPr>
              <a:lnSpc>
                <a:spcPct val="150000"/>
              </a:lnSpc>
            </a:pPr>
            <a:r>
              <a:rPr lang="zh-TW" altLang="zh-TW" dirty="0" smtClean="0">
                <a:solidFill>
                  <a:schemeClr val="tx2"/>
                </a:solidFill>
                <a:latin typeface="標楷體" pitchFamily="65" charset="-120"/>
                <a:ea typeface="標楷體" pitchFamily="65" charset="-120"/>
              </a:rPr>
              <a:t>二</a:t>
            </a:r>
            <a:r>
              <a:rPr lang="zh-TW" altLang="zh-TW" dirty="0">
                <a:solidFill>
                  <a:schemeClr val="tx2"/>
                </a:solidFill>
                <a:latin typeface="標楷體" pitchFamily="65" charset="-120"/>
                <a:ea typeface="標楷體" pitchFamily="65" charset="-120"/>
              </a:rPr>
              <a:t>、請遵守酒後不開車、開車不喝酒之</a:t>
            </a:r>
            <a:r>
              <a:rPr lang="zh-TW" altLang="zh-TW" dirty="0" smtClean="0">
                <a:solidFill>
                  <a:schemeClr val="tx2"/>
                </a:solidFill>
                <a:latin typeface="標楷體" pitchFamily="65" charset="-120"/>
                <a:ea typeface="標楷體" pitchFamily="65" charset="-120"/>
              </a:rPr>
              <a:t>規定。</a:t>
            </a:r>
            <a:endParaRPr lang="zh-TW" altLang="zh-TW" dirty="0">
              <a:solidFill>
                <a:schemeClr val="tx2"/>
              </a:solidFill>
              <a:latin typeface="標楷體" pitchFamily="65" charset="-120"/>
              <a:ea typeface="標楷體" pitchFamily="65" charset="-120"/>
            </a:endParaRPr>
          </a:p>
        </p:txBody>
      </p:sp>
    </p:spTree>
    <p:extLst>
      <p:ext uri="{BB962C8B-B14F-4D97-AF65-F5344CB8AC3E}">
        <p14:creationId xmlns:p14="http://schemas.microsoft.com/office/powerpoint/2010/main" val="3201646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sp>
        <p:nvSpPr>
          <p:cNvPr id="2" name="標題 1"/>
          <p:cNvSpPr>
            <a:spLocks noGrp="1"/>
          </p:cNvSpPr>
          <p:nvPr>
            <p:ph type="ctrTitle"/>
          </p:nvPr>
        </p:nvSpPr>
        <p:spPr/>
        <p:txBody>
          <a:bodyPr>
            <a:normAutofit/>
          </a:bodyPr>
          <a:lstStyle/>
          <a:p>
            <a:r>
              <a:rPr lang="zh-TW" altLang="en-US" sz="4400" dirty="0" smtClean="0">
                <a:latin typeface="華康中黑體" pitchFamily="49" charset="-120"/>
                <a:ea typeface="華康中黑體" pitchFamily="49" charset="-120"/>
              </a:rPr>
              <a:t>三</a:t>
            </a:r>
            <a:r>
              <a:rPr lang="en-US" altLang="zh-TW" sz="4400" dirty="0" smtClean="0">
                <a:latin typeface="華康中黑體" pitchFamily="49" charset="-120"/>
                <a:ea typeface="華康中黑體" pitchFamily="49" charset="-120"/>
              </a:rPr>
              <a:t>.</a:t>
            </a:r>
            <a:r>
              <a:rPr lang="zh-TW" altLang="en-US" sz="4400" dirty="0" smtClean="0">
                <a:latin typeface="華康中黑體" pitchFamily="49" charset="-120"/>
                <a:ea typeface="華康中黑體" pitchFamily="49" charset="-120"/>
              </a:rPr>
              <a:t>導師建議事項</a:t>
            </a:r>
            <a:endParaRPr lang="zh-TW" altLang="en-US" sz="4400" dirty="0">
              <a:latin typeface="華康中黑體" pitchFamily="49" charset="-120"/>
              <a:ea typeface="華康中黑體" pitchFamily="49" charset="-120"/>
            </a:endParaRPr>
          </a:p>
        </p:txBody>
      </p:sp>
    </p:spTree>
    <p:extLst>
      <p:ext uri="{BB962C8B-B14F-4D97-AF65-F5344CB8AC3E}">
        <p14:creationId xmlns:p14="http://schemas.microsoft.com/office/powerpoint/2010/main" val="2379637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4788024" y="1412776"/>
            <a:ext cx="4355976"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solidFill>
            </a:endParaRPr>
          </a:p>
        </p:txBody>
      </p:sp>
      <p:sp>
        <p:nvSpPr>
          <p:cNvPr id="4" name="圓角化單一角落矩形 3"/>
          <p:cNvSpPr/>
          <p:nvPr/>
        </p:nvSpPr>
        <p:spPr>
          <a:xfrm>
            <a:off x="0" y="404664"/>
            <a:ext cx="5292080"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latin typeface="華康中黑體" pitchFamily="49" charset="-120"/>
                <a:ea typeface="華康中黑體" pitchFamily="49" charset="-120"/>
              </a:rPr>
              <a:t>七年級導師 </a:t>
            </a:r>
            <a:r>
              <a:rPr lang="zh-TW" altLang="en-US" sz="3600" dirty="0" smtClean="0">
                <a:latin typeface="華康中黑體" pitchFamily="49" charset="-120"/>
                <a:ea typeface="華康中黑體" pitchFamily="49" charset="-120"/>
              </a:rPr>
              <a:t>意見</a:t>
            </a:r>
            <a:endParaRPr lang="zh-TW" altLang="en-US" sz="3600" dirty="0">
              <a:latin typeface="華康中黑體" pitchFamily="49" charset="-120"/>
              <a:ea typeface="華康中黑體" pitchFamily="49" charset="-120"/>
            </a:endParaRPr>
          </a:p>
        </p:txBody>
      </p:sp>
      <p:sp>
        <p:nvSpPr>
          <p:cNvPr id="2" name="副標題 1"/>
          <p:cNvSpPr>
            <a:spLocks noGrp="1"/>
          </p:cNvSpPr>
          <p:nvPr>
            <p:ph type="subTitle" idx="1"/>
          </p:nvPr>
        </p:nvSpPr>
        <p:spPr>
          <a:xfrm>
            <a:off x="179512" y="1844824"/>
            <a:ext cx="8136904" cy="4680520"/>
          </a:xfrm>
        </p:spPr>
        <p:txBody>
          <a:bodyPr>
            <a:normAutofit fontScale="92500" lnSpcReduction="20000"/>
          </a:bodyPr>
          <a:lstStyle/>
          <a:p>
            <a:pPr algn="l"/>
            <a:r>
              <a:rPr lang="zh-TW" altLang="en-US" sz="1800" dirty="0" smtClean="0">
                <a:latin typeface="標楷體" pitchFamily="65" charset="-120"/>
                <a:ea typeface="標楷體" pitchFamily="65" charset="-120"/>
              </a:rPr>
              <a:t>一</a:t>
            </a:r>
            <a:r>
              <a:rPr lang="en-US" altLang="zh-TW" sz="1800" dirty="0" smtClean="0">
                <a:latin typeface="標楷體" pitchFamily="65" charset="-120"/>
                <a:ea typeface="標楷體" pitchFamily="65" charset="-120"/>
              </a:rPr>
              <a:t>.</a:t>
            </a:r>
            <a:r>
              <a:rPr lang="zh-TW" altLang="zh-TW" sz="1800" dirty="0" smtClean="0">
                <a:latin typeface="標楷體" pitchFamily="65" charset="-120"/>
                <a:ea typeface="標楷體" pitchFamily="65" charset="-120"/>
              </a:rPr>
              <a:t>科學</a:t>
            </a:r>
            <a:r>
              <a:rPr lang="zh-TW" altLang="zh-TW" sz="1800" dirty="0">
                <a:latin typeface="標楷體" pitchFamily="65" charset="-120"/>
                <a:ea typeface="標楷體" pitchFamily="65" charset="-120"/>
              </a:rPr>
              <a:t>樓重收尾請盡速完成，該清理的</a:t>
            </a:r>
            <a:r>
              <a:rPr lang="zh-TW" altLang="zh-TW" sz="1800" dirty="0" smtClean="0">
                <a:latin typeface="標楷體" pitchFamily="65" charset="-120"/>
                <a:ea typeface="標楷體" pitchFamily="65" charset="-120"/>
              </a:rPr>
              <a:t>地方</a:t>
            </a:r>
            <a:r>
              <a:rPr lang="zh-TW" altLang="zh-TW" sz="1800" dirty="0">
                <a:latin typeface="標楷體" pitchFamily="65" charset="-120"/>
                <a:ea typeface="標楷體" pitchFamily="65" charset="-120"/>
              </a:rPr>
              <a:t>也請確實</a:t>
            </a:r>
            <a:r>
              <a:rPr lang="zh-TW" altLang="zh-TW" sz="1800" dirty="0" smtClean="0">
                <a:latin typeface="標楷體" pitchFamily="65" charset="-120"/>
                <a:ea typeface="標楷體" pitchFamily="65" charset="-120"/>
              </a:rPr>
              <a:t>做好</a:t>
            </a:r>
            <a:r>
              <a:rPr lang="en-US" altLang="zh-TW" sz="1800" dirty="0" smtClean="0">
                <a:latin typeface="標楷體" pitchFamily="65" charset="-120"/>
                <a:ea typeface="標楷體" pitchFamily="65" charset="-120"/>
              </a:rPr>
              <a:t>(</a:t>
            </a:r>
            <a:r>
              <a:rPr lang="zh-TW" altLang="zh-TW" sz="1800" dirty="0">
                <a:latin typeface="標楷體" pitchFamily="65" charset="-120"/>
                <a:ea typeface="標楷體" pitchFamily="65" charset="-120"/>
              </a:rPr>
              <a:t>窗戶溝槽的水泥屑</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走廊</a:t>
            </a:r>
            <a:r>
              <a:rPr lang="zh-TW" altLang="zh-TW" sz="1800" dirty="0">
                <a:latin typeface="標楷體" pitchFamily="65" charset="-120"/>
                <a:ea typeface="標楷體" pitchFamily="65" charset="-120"/>
              </a:rPr>
              <a:t>的</a:t>
            </a:r>
            <a:r>
              <a:rPr lang="zh-TW" altLang="zh-TW" sz="1800" dirty="0" smtClean="0">
                <a:latin typeface="標楷體" pitchFamily="65" charset="-120"/>
                <a:ea typeface="標楷體" pitchFamily="65" charset="-120"/>
              </a:rPr>
              <a:t>地板</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r>
              <a:rPr lang="en-US" altLang="zh-TW" sz="1800" b="1" dirty="0">
                <a:solidFill>
                  <a:srgbClr val="FF0000"/>
                </a:solidFill>
                <a:latin typeface="標楷體" pitchFamily="65" charset="-120"/>
                <a:ea typeface="標楷體" pitchFamily="65" charset="-120"/>
              </a:rPr>
              <a:t> </a:t>
            </a:r>
            <a:r>
              <a:rPr lang="en-US" altLang="zh-TW" sz="1800" b="1" dirty="0" smtClean="0">
                <a:solidFill>
                  <a:srgbClr val="FF0000"/>
                </a:solidFill>
                <a:latin typeface="標楷體" pitchFamily="65" charset="-120"/>
                <a:ea typeface="標楷體" pitchFamily="65" charset="-120"/>
              </a:rPr>
              <a:t>  </a:t>
            </a: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總</a:t>
            </a:r>
            <a:r>
              <a:rPr lang="en-US" altLang="zh-TW" sz="1800" b="1" dirty="0" smtClean="0">
                <a:latin typeface="標楷體" pitchFamily="65" charset="-120"/>
                <a:ea typeface="標楷體" pitchFamily="65" charset="-120"/>
              </a:rPr>
              <a:t>) </a:t>
            </a:r>
            <a:r>
              <a:rPr lang="zh-TW" altLang="zh-TW" sz="1800" dirty="0" smtClean="0">
                <a:solidFill>
                  <a:srgbClr val="FF0000"/>
                </a:solidFill>
                <a:latin typeface="標楷體" pitchFamily="65" charset="-120"/>
                <a:ea typeface="標楷體" pitchFamily="65" charset="-120"/>
              </a:rPr>
              <a:t>已</a:t>
            </a:r>
            <a:r>
              <a:rPr lang="zh-TW" altLang="zh-TW" sz="1800" dirty="0">
                <a:solidFill>
                  <a:srgbClr val="FF0000"/>
                </a:solidFill>
                <a:latin typeface="標楷體" pitchFamily="65" charset="-120"/>
                <a:ea typeface="標楷體" pitchFamily="65" charset="-120"/>
              </a:rPr>
              <a:t>將此列為缺失改善並請廠商限期改善。</a:t>
            </a:r>
            <a:endParaRPr lang="en-US" altLang="zh-TW" sz="1800" b="1" dirty="0" smtClean="0">
              <a:solidFill>
                <a:srgbClr val="FF0000"/>
              </a:solidFill>
              <a:latin typeface="標楷體" pitchFamily="65" charset="-120"/>
              <a:ea typeface="標楷體" pitchFamily="65" charset="-120"/>
            </a:endParaRPr>
          </a:p>
          <a:p>
            <a:pPr algn="l"/>
            <a:endParaRPr lang="en-US" altLang="zh-TW" sz="1800" dirty="0" smtClean="0">
              <a:latin typeface="標楷體" pitchFamily="65" charset="-120"/>
              <a:ea typeface="標楷體" pitchFamily="65" charset="-120"/>
            </a:endParaRPr>
          </a:p>
          <a:p>
            <a:pPr algn="l"/>
            <a:r>
              <a:rPr lang="zh-TW" altLang="en-US" sz="1800" dirty="0" smtClean="0">
                <a:latin typeface="標楷體" pitchFamily="65" charset="-120"/>
                <a:ea typeface="標楷體" pitchFamily="65" charset="-120"/>
              </a:rPr>
              <a:t>二</a:t>
            </a:r>
            <a:r>
              <a:rPr lang="en-US" altLang="zh-TW" sz="1800" dirty="0" smtClean="0">
                <a:latin typeface="標楷體" pitchFamily="65" charset="-120"/>
                <a:ea typeface="標楷體" pitchFamily="65" charset="-120"/>
              </a:rPr>
              <a:t>.</a:t>
            </a:r>
            <a:r>
              <a:rPr lang="zh-TW" altLang="zh-TW" sz="1800" dirty="0" smtClean="0">
                <a:latin typeface="標楷體" pitchFamily="65" charset="-120"/>
                <a:ea typeface="標楷體" pitchFamily="65" charset="-120"/>
              </a:rPr>
              <a:t>請</a:t>
            </a:r>
            <a:r>
              <a:rPr lang="zh-TW" altLang="zh-TW" sz="1800" dirty="0">
                <a:latin typeface="標楷體" pitchFamily="65" charset="-120"/>
                <a:ea typeface="標楷體" pitchFamily="65" charset="-120"/>
              </a:rPr>
              <a:t>盡速處理老師自強活動事宜，以免影響老師權益</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r>
              <a:rPr lang="en-US" altLang="zh-TW" sz="1800" b="1" dirty="0">
                <a:solidFill>
                  <a:srgbClr val="FF0000"/>
                </a:solidFill>
                <a:latin typeface="標楷體" pitchFamily="65" charset="-120"/>
                <a:ea typeface="標楷體" pitchFamily="65" charset="-120"/>
              </a:rPr>
              <a:t> </a:t>
            </a:r>
            <a:r>
              <a:rPr lang="en-US" altLang="zh-TW" sz="1800" b="1" dirty="0" smtClean="0">
                <a:solidFill>
                  <a:srgbClr val="FF0000"/>
                </a:solidFill>
                <a:latin typeface="標楷體" pitchFamily="65" charset="-120"/>
                <a:ea typeface="標楷體" pitchFamily="65" charset="-120"/>
              </a:rPr>
              <a:t>  </a:t>
            </a: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人</a:t>
            </a:r>
            <a:r>
              <a:rPr lang="en-US" altLang="zh-TW" sz="1800" b="1" dirty="0" smtClean="0">
                <a:latin typeface="標楷體" pitchFamily="65" charset="-120"/>
                <a:ea typeface="標楷體" pitchFamily="65" charset="-120"/>
              </a:rPr>
              <a:t>)</a:t>
            </a:r>
            <a:r>
              <a:rPr lang="zh-TW" altLang="zh-TW" sz="1800" dirty="0">
                <a:solidFill>
                  <a:srgbClr val="FF0000"/>
                </a:solidFill>
                <a:latin typeface="標楷體" pitchFamily="65" charset="-120"/>
                <a:ea typeface="標楷體" pitchFamily="65" charset="-120"/>
              </a:rPr>
              <a:t>業請旅行社規劃行程，近日將發放</a:t>
            </a:r>
            <a:r>
              <a:rPr lang="zh-TW" altLang="zh-TW" sz="1800" dirty="0" smtClean="0">
                <a:solidFill>
                  <a:srgbClr val="FF0000"/>
                </a:solidFill>
                <a:latin typeface="標楷體" pitchFamily="65" charset="-120"/>
                <a:ea typeface="標楷體" pitchFamily="65" charset="-120"/>
              </a:rPr>
              <a:t>調查表</a:t>
            </a:r>
            <a:r>
              <a:rPr lang="zh-TW" altLang="en-US" sz="1800" dirty="0" smtClean="0">
                <a:solidFill>
                  <a:srgbClr val="FF0000"/>
                </a:solidFill>
                <a:latin typeface="標楷體"/>
                <a:ea typeface="標楷體"/>
              </a:rPr>
              <a:t>。</a:t>
            </a:r>
            <a:endParaRPr lang="en-US" altLang="zh-TW" sz="1800" b="1" dirty="0" smtClean="0">
              <a:solidFill>
                <a:srgbClr val="FF0000"/>
              </a:solidFill>
              <a:latin typeface="標楷體" pitchFamily="65" charset="-120"/>
              <a:ea typeface="標楷體" pitchFamily="65" charset="-120"/>
            </a:endParaRPr>
          </a:p>
          <a:p>
            <a:pPr algn="l"/>
            <a:endParaRPr lang="en-US" altLang="zh-TW" sz="1800" dirty="0">
              <a:latin typeface="標楷體" pitchFamily="65" charset="-120"/>
              <a:ea typeface="標楷體" pitchFamily="65" charset="-120"/>
            </a:endParaRPr>
          </a:p>
          <a:p>
            <a:pPr algn="l"/>
            <a:r>
              <a:rPr lang="zh-TW" altLang="en-US" sz="1800" dirty="0" smtClean="0">
                <a:latin typeface="標楷體" pitchFamily="65" charset="-120"/>
                <a:ea typeface="標楷體" pitchFamily="65" charset="-120"/>
              </a:rPr>
              <a:t>三</a:t>
            </a:r>
            <a:r>
              <a:rPr lang="en-US" altLang="zh-TW" sz="1800" dirty="0" smtClean="0">
                <a:latin typeface="標楷體" pitchFamily="65" charset="-120"/>
                <a:ea typeface="標楷體" pitchFamily="65" charset="-120"/>
              </a:rPr>
              <a:t>.</a:t>
            </a:r>
            <a:r>
              <a:rPr lang="zh-TW" altLang="zh-TW" sz="1800" dirty="0">
                <a:latin typeface="標楷體" pitchFamily="65" charset="-120"/>
                <a:ea typeface="標楷體" pitchFamily="65" charset="-120"/>
              </a:rPr>
              <a:t>請校方體諒七導教師，能於導師室裝設撥打手機功能之電話一具</a:t>
            </a:r>
            <a:r>
              <a:rPr lang="zh-TW" altLang="zh-TW" sz="1800" dirty="0" smtClean="0">
                <a:latin typeface="標楷體" pitchFamily="65" charset="-120"/>
                <a:ea typeface="標楷體" pitchFamily="65" charset="-120"/>
              </a:rPr>
              <a:t>，並</a:t>
            </a:r>
            <a:r>
              <a:rPr lang="zh-TW" altLang="zh-TW" sz="1800" dirty="0">
                <a:latin typeface="標楷體" pitchFamily="65" charset="-120"/>
                <a:ea typeface="標楷體" pitchFamily="65" charset="-120"/>
              </a:rPr>
              <a:t>附「</a:t>
            </a:r>
            <a:r>
              <a:rPr lang="zh-TW" altLang="zh-TW" sz="1800" dirty="0" smtClean="0">
                <a:latin typeface="標楷體" pitchFamily="65" charset="-120"/>
                <a:ea typeface="標楷體" pitchFamily="65" charset="-120"/>
              </a:rPr>
              <a:t>撥</a:t>
            </a:r>
            <a:endParaRPr lang="en-US" altLang="zh-TW" sz="1800" dirty="0" smtClean="0">
              <a:latin typeface="標楷體" pitchFamily="65" charset="-120"/>
              <a:ea typeface="標楷體" pitchFamily="65" charset="-120"/>
            </a:endParaRPr>
          </a:p>
          <a:p>
            <a:pPr algn="l"/>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打</a:t>
            </a:r>
            <a:r>
              <a:rPr lang="zh-TW" altLang="zh-TW" sz="1800" dirty="0">
                <a:latin typeface="標楷體" pitchFamily="65" charset="-120"/>
                <a:ea typeface="標楷體" pitchFamily="65" charset="-120"/>
              </a:rPr>
              <a:t>登記簿</a:t>
            </a:r>
            <a:r>
              <a:rPr lang="zh-TW" altLang="zh-TW" sz="1800" dirty="0" smtClean="0">
                <a:latin typeface="標楷體" pitchFamily="65" charset="-120"/>
                <a:ea typeface="標楷體" pitchFamily="65" charset="-120"/>
              </a:rPr>
              <a:t>」一</a:t>
            </a:r>
            <a:r>
              <a:rPr lang="zh-TW" altLang="zh-TW" sz="1800" dirty="0">
                <a:latin typeface="標楷體" pitchFamily="65" charset="-120"/>
                <a:ea typeface="標楷體" pitchFamily="65" charset="-120"/>
              </a:rPr>
              <a:t>冊，證明導師與家長聯繫頻繁、所費不貲</a:t>
            </a:r>
            <a:r>
              <a:rPr lang="zh-TW" altLang="zh-TW" sz="1800" dirty="0" smtClean="0">
                <a:latin typeface="標楷體" pitchFamily="65" charset="-120"/>
                <a:ea typeface="標楷體" pitchFamily="65" charset="-120"/>
              </a:rPr>
              <a:t>。</a:t>
            </a:r>
            <a:r>
              <a:rPr lang="en-US" altLang="zh-TW" sz="1800" b="1" dirty="0">
                <a:solidFill>
                  <a:srgbClr val="FF0000"/>
                </a:solidFill>
                <a:latin typeface="標楷體" pitchFamily="65" charset="-120"/>
                <a:ea typeface="標楷體" pitchFamily="65" charset="-120"/>
              </a:rPr>
              <a:t> </a:t>
            </a:r>
            <a:endParaRPr lang="en-US" altLang="zh-TW" sz="1800" b="1" dirty="0" smtClean="0">
              <a:solidFill>
                <a:srgbClr val="FF0000"/>
              </a:solidFill>
              <a:latin typeface="標楷體" pitchFamily="65" charset="-120"/>
              <a:ea typeface="標楷體" pitchFamily="65" charset="-120"/>
            </a:endParaRPr>
          </a:p>
          <a:p>
            <a:pPr algn="l">
              <a:spcBef>
                <a:spcPts val="1200"/>
              </a:spcBef>
            </a:pPr>
            <a:r>
              <a:rPr lang="en-US" altLang="zh-TW" sz="1800" b="1" dirty="0">
                <a:solidFill>
                  <a:srgbClr val="FF0000"/>
                </a:solidFill>
                <a:latin typeface="標楷體" pitchFamily="65" charset="-120"/>
                <a:ea typeface="標楷體" pitchFamily="65" charset="-120"/>
              </a:rPr>
              <a:t> </a:t>
            </a:r>
            <a:r>
              <a:rPr lang="en-US" altLang="zh-TW" sz="1800" b="1" dirty="0" smtClean="0">
                <a:solidFill>
                  <a:srgbClr val="FF0000"/>
                </a:solidFill>
                <a:latin typeface="標楷體" pitchFamily="65" charset="-120"/>
                <a:ea typeface="標楷體" pitchFamily="65" charset="-120"/>
              </a:rPr>
              <a:t>  </a:t>
            </a:r>
            <a:r>
              <a:rPr lang="en-US" altLang="zh-TW" sz="1800" b="1" dirty="0" smtClean="0">
                <a:latin typeface="標楷體" pitchFamily="65" charset="-120"/>
                <a:ea typeface="標楷體" pitchFamily="65" charset="-120"/>
              </a:rPr>
              <a:t>(</a:t>
            </a:r>
            <a:r>
              <a:rPr lang="zh-TW" altLang="en-US" sz="1800" b="1" dirty="0">
                <a:latin typeface="標楷體" pitchFamily="65" charset="-120"/>
                <a:ea typeface="標楷體" pitchFamily="65" charset="-120"/>
              </a:rPr>
              <a:t>總</a:t>
            </a:r>
            <a:r>
              <a:rPr lang="en-US" altLang="zh-TW" sz="1800" b="1" dirty="0" smtClean="0">
                <a:latin typeface="標楷體" pitchFamily="65" charset="-120"/>
                <a:ea typeface="標楷體" pitchFamily="65" charset="-120"/>
              </a:rPr>
              <a:t>)</a:t>
            </a:r>
            <a:r>
              <a:rPr lang="zh-TW" altLang="zh-TW" sz="1800" dirty="0">
                <a:solidFill>
                  <a:srgbClr val="FF0000"/>
                </a:solidFill>
                <a:latin typeface="華康標楷體" pitchFamily="65" charset="-120"/>
                <a:ea typeface="華康標楷體" pitchFamily="65" charset="-120"/>
              </a:rPr>
              <a:t>本校隨逐年減班經費將有減無增，且衡諸友校亦無此措施；請各位導師見諒。若有急需使用，</a:t>
            </a:r>
            <a:r>
              <a:rPr lang="zh-TW" altLang="zh-TW" sz="1800" b="1" dirty="0">
                <a:solidFill>
                  <a:srgbClr val="FF0000"/>
                </a:solidFill>
                <a:latin typeface="華康標楷體" pitchFamily="65" charset="-120"/>
                <a:ea typeface="華康標楷體" pitchFamily="65" charset="-120"/>
              </a:rPr>
              <a:t>請至教訓總輔辦公室使用</a:t>
            </a:r>
            <a:r>
              <a:rPr lang="zh-TW" altLang="zh-TW" sz="1800" dirty="0">
                <a:solidFill>
                  <a:srgbClr val="FF0000"/>
                </a:solidFill>
                <a:latin typeface="華康標楷體" pitchFamily="65" charset="-120"/>
                <a:ea typeface="華康標楷體" pitchFamily="65" charset="-120"/>
              </a:rPr>
              <a:t>，感謝您的體諒。</a:t>
            </a:r>
            <a:endParaRPr lang="en-US" altLang="zh-TW" sz="1900" dirty="0" smtClean="0">
              <a:solidFill>
                <a:srgbClr val="FF0000"/>
              </a:solidFill>
              <a:latin typeface="華康標楷體" pitchFamily="65" charset="-120"/>
              <a:ea typeface="華康標楷體" pitchFamily="65" charset="-120"/>
            </a:endParaRPr>
          </a:p>
          <a:p>
            <a:pPr algn="l"/>
            <a:endParaRPr lang="en-US" altLang="zh-TW" sz="1800" dirty="0">
              <a:latin typeface="標楷體" pitchFamily="65" charset="-120"/>
              <a:ea typeface="標楷體" pitchFamily="65" charset="-120"/>
            </a:endParaRPr>
          </a:p>
          <a:p>
            <a:pPr algn="l"/>
            <a:r>
              <a:rPr lang="zh-TW" altLang="en-US" sz="1800" dirty="0" smtClean="0">
                <a:latin typeface="標楷體" pitchFamily="65" charset="-120"/>
                <a:ea typeface="標楷體" pitchFamily="65" charset="-120"/>
              </a:rPr>
              <a:t>四</a:t>
            </a:r>
            <a:r>
              <a:rPr lang="en-US" altLang="zh-TW" sz="1800" dirty="0" smtClean="0">
                <a:latin typeface="標楷體" pitchFamily="65" charset="-120"/>
                <a:ea typeface="標楷體" pitchFamily="65" charset="-120"/>
              </a:rPr>
              <a:t>.</a:t>
            </a:r>
            <a:r>
              <a:rPr lang="zh-TW" altLang="zh-TW" sz="1800" dirty="0">
                <a:latin typeface="標楷體" pitchFamily="65" charset="-120"/>
                <a:ea typeface="標楷體" pitchFamily="65" charset="-120"/>
              </a:rPr>
              <a:t>請校方重新考慮學生制服一年級分色，以免於管理，且避免</a:t>
            </a:r>
            <a:r>
              <a:rPr lang="zh-TW" altLang="zh-TW" sz="1800" dirty="0" smtClean="0">
                <a:latin typeface="標楷體" pitchFamily="65" charset="-120"/>
                <a:ea typeface="標楷體" pitchFamily="65" charset="-120"/>
              </a:rPr>
              <a:t>高年級學長混入</a:t>
            </a:r>
            <a:endParaRPr lang="en-US" altLang="zh-TW" sz="1800" dirty="0" smtClean="0">
              <a:latin typeface="標楷體" pitchFamily="65" charset="-120"/>
              <a:ea typeface="標楷體" pitchFamily="65" charset="-120"/>
            </a:endParaRPr>
          </a:p>
          <a:p>
            <a:pPr algn="l"/>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科學</a:t>
            </a:r>
            <a:r>
              <a:rPr lang="zh-TW" altLang="zh-TW" sz="1800" dirty="0">
                <a:latin typeface="標楷體" pitchFamily="65" charset="-120"/>
                <a:ea typeface="標楷體" pitchFamily="65" charset="-120"/>
              </a:rPr>
              <a:t>樓</a:t>
            </a:r>
            <a:r>
              <a:rPr lang="zh-TW" altLang="zh-TW" sz="1800" dirty="0" smtClean="0">
                <a:latin typeface="標楷體" pitchFamily="65" charset="-120"/>
                <a:ea typeface="標楷體" pitchFamily="65" charset="-120"/>
              </a:rPr>
              <a:t>要脅學</a:t>
            </a:r>
            <a:r>
              <a:rPr lang="zh-TW" altLang="zh-TW" sz="1800" dirty="0">
                <a:latin typeface="標楷體" pitchFamily="65" charset="-120"/>
                <a:ea typeface="標楷體" pitchFamily="65" charset="-120"/>
              </a:rPr>
              <a:t>弟妹</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spcBef>
                <a:spcPts val="1200"/>
              </a:spcBef>
            </a:pPr>
            <a:r>
              <a:rPr lang="en-US" altLang="zh-TW" sz="1800" b="1" dirty="0">
                <a:solidFill>
                  <a:srgbClr val="FF0000"/>
                </a:solidFill>
                <a:latin typeface="標楷體" pitchFamily="65" charset="-120"/>
                <a:ea typeface="標楷體" pitchFamily="65" charset="-120"/>
              </a:rPr>
              <a:t> </a:t>
            </a:r>
            <a:r>
              <a:rPr lang="en-US" altLang="zh-TW" sz="1800" b="1" dirty="0" smtClean="0">
                <a:solidFill>
                  <a:srgbClr val="FF0000"/>
                </a:solidFill>
                <a:latin typeface="標楷體" pitchFamily="65" charset="-120"/>
                <a:ea typeface="標楷體" pitchFamily="65" charset="-120"/>
              </a:rPr>
              <a:t>  </a:t>
            </a:r>
            <a:r>
              <a:rPr lang="en-US" altLang="zh-TW"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訓</a:t>
            </a:r>
            <a:r>
              <a:rPr lang="en-US" altLang="zh-TW" sz="1800" b="1" dirty="0" smtClean="0">
                <a:latin typeface="標楷體" pitchFamily="65" charset="-120"/>
                <a:ea typeface="標楷體" pitchFamily="65" charset="-120"/>
              </a:rPr>
              <a:t>)</a:t>
            </a:r>
            <a:r>
              <a:rPr lang="zh-TW" altLang="zh-TW" sz="1900" dirty="0">
                <a:solidFill>
                  <a:srgbClr val="FF0000"/>
                </a:solidFill>
                <a:latin typeface="華康標楷體" pitchFamily="65" charset="-120"/>
                <a:ea typeface="華康標楷體" pitchFamily="65" charset="-120"/>
              </a:rPr>
              <a:t>除本校運動服外，將請藝文領域老師協助製作年級服裝</a:t>
            </a:r>
            <a:r>
              <a:rPr lang="en-US" altLang="zh-TW" sz="1900" dirty="0">
                <a:solidFill>
                  <a:srgbClr val="FF0000"/>
                </a:solidFill>
                <a:latin typeface="華康標楷體" pitchFamily="65" charset="-120"/>
                <a:ea typeface="華康標楷體" pitchFamily="65" charset="-120"/>
              </a:rPr>
              <a:t>(</a:t>
            </a:r>
            <a:r>
              <a:rPr lang="zh-TW" altLang="zh-TW" sz="1900" dirty="0">
                <a:solidFill>
                  <a:srgbClr val="FF0000"/>
                </a:solidFill>
                <a:latin typeface="華康標楷體" pitchFamily="65" charset="-120"/>
                <a:ea typeface="華康標楷體" pitchFamily="65" charset="-120"/>
              </a:rPr>
              <a:t>統一顏色，統一圖案</a:t>
            </a:r>
            <a:r>
              <a:rPr lang="en-US" altLang="zh-TW" sz="1900" dirty="0">
                <a:solidFill>
                  <a:srgbClr val="FF0000"/>
                </a:solidFill>
                <a:latin typeface="華康標楷體" pitchFamily="65" charset="-120"/>
                <a:ea typeface="華康標楷體" pitchFamily="65" charset="-120"/>
              </a:rPr>
              <a:t>)</a:t>
            </a:r>
            <a:r>
              <a:rPr lang="zh-TW" altLang="zh-TW" sz="1900" dirty="0">
                <a:solidFill>
                  <a:srgbClr val="FF0000"/>
                </a:solidFill>
                <a:latin typeface="華康標楷體" pitchFamily="65" charset="-120"/>
                <a:ea typeface="華康標楷體" pitchFamily="65" charset="-120"/>
              </a:rPr>
              <a:t>，以示分辨。</a:t>
            </a:r>
            <a:endParaRPr lang="en-US" altLang="zh-TW" sz="1900" b="1" dirty="0" smtClean="0">
              <a:solidFill>
                <a:srgbClr val="FF0000"/>
              </a:solidFill>
              <a:latin typeface="華康標楷體" pitchFamily="65" charset="-120"/>
              <a:ea typeface="華康標楷體" pitchFamily="65" charset="-120"/>
            </a:endParaRPr>
          </a:p>
          <a:p>
            <a:pPr algn="l"/>
            <a:endParaRPr lang="en-US" altLang="zh-TW" sz="1800" dirty="0" smtClean="0">
              <a:latin typeface="標楷體" pitchFamily="65" charset="-120"/>
              <a:ea typeface="標楷體" pitchFamily="65" charset="-120"/>
            </a:endParaRPr>
          </a:p>
          <a:p>
            <a:pPr algn="l"/>
            <a:endParaRPr lang="en-US" altLang="zh-TW" sz="1600" dirty="0">
              <a:latin typeface="標楷體" pitchFamily="65" charset="-120"/>
              <a:ea typeface="標楷體" pitchFamily="65" charset="-120"/>
            </a:endParaRPr>
          </a:p>
          <a:p>
            <a:pPr algn="l"/>
            <a:endParaRPr lang="en-US" altLang="zh-TW" sz="1600" dirty="0" smtClean="0">
              <a:latin typeface="標楷體" pitchFamily="65" charset="-120"/>
              <a:ea typeface="標楷體" pitchFamily="65" charset="-120"/>
            </a:endParaRPr>
          </a:p>
          <a:p>
            <a:pPr algn="l"/>
            <a:endParaRPr lang="zh-TW" altLang="en-US" sz="1600" dirty="0">
              <a:latin typeface="標楷體" pitchFamily="65" charset="-120"/>
              <a:ea typeface="標楷體" pitchFamily="65" charset="-120"/>
            </a:endParaRPr>
          </a:p>
        </p:txBody>
      </p:sp>
    </p:spTree>
    <p:extLst>
      <p:ext uri="{BB962C8B-B14F-4D97-AF65-F5344CB8AC3E}">
        <p14:creationId xmlns:p14="http://schemas.microsoft.com/office/powerpoint/2010/main" val="2911505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88640"/>
            <a:ext cx="9144000"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 name="矩形 3"/>
          <p:cNvSpPr/>
          <p:nvPr/>
        </p:nvSpPr>
        <p:spPr>
          <a:xfrm>
            <a:off x="0" y="0"/>
            <a:ext cx="91440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 name="副標題 1"/>
          <p:cNvSpPr txBox="1">
            <a:spLocks/>
          </p:cNvSpPr>
          <p:nvPr/>
        </p:nvSpPr>
        <p:spPr>
          <a:xfrm>
            <a:off x="107504" y="3806753"/>
            <a:ext cx="1584176" cy="846383"/>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buClr>
                <a:srgbClr val="00843C"/>
              </a:buClr>
            </a:pPr>
            <a:endParaRPr lang="zh-TW" altLang="en-US" dirty="0">
              <a:solidFill>
                <a:srgbClr val="212745"/>
              </a:solidFill>
              <a:latin typeface="華康正顏楷體W5" pitchFamily="65" charset="-120"/>
              <a:ea typeface="華康正顏楷體W5" pitchFamily="65" charset="-120"/>
            </a:endParaRPr>
          </a:p>
        </p:txBody>
      </p:sp>
      <p:sp>
        <p:nvSpPr>
          <p:cNvPr id="9" name="副標題 1"/>
          <p:cNvSpPr txBox="1">
            <a:spLocks/>
          </p:cNvSpPr>
          <p:nvPr/>
        </p:nvSpPr>
        <p:spPr>
          <a:xfrm>
            <a:off x="179512" y="764704"/>
            <a:ext cx="8712968" cy="5544616"/>
          </a:xfrm>
          <a:prstGeom prst="rect">
            <a:avLst/>
          </a:prstGeom>
        </p:spPr>
        <p:txBody>
          <a:bodyPr>
            <a:normAutofit fontScale="92500" lnSpcReduction="10000"/>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r>
              <a:rPr lang="zh-TW" altLang="en-US" sz="1900" dirty="0">
                <a:latin typeface="標楷體" pitchFamily="65" charset="-120"/>
                <a:ea typeface="標楷體" pitchFamily="65" charset="-120"/>
              </a:rPr>
              <a:t>五</a:t>
            </a:r>
            <a:r>
              <a:rPr lang="en-US" altLang="zh-TW" sz="1900" dirty="0">
                <a:latin typeface="標楷體" pitchFamily="65" charset="-120"/>
                <a:ea typeface="標楷體" pitchFamily="65" charset="-120"/>
              </a:rPr>
              <a:t>.</a:t>
            </a:r>
            <a:r>
              <a:rPr lang="zh-TW" altLang="zh-TW" sz="1900" dirty="0">
                <a:latin typeface="標楷體" pitchFamily="65" charset="-120"/>
                <a:ea typeface="標楷體" pitchFamily="65" charset="-120"/>
              </a:rPr>
              <a:t>分組活動中間打掃時間請指導老師務必讓學生回教室打掃</a:t>
            </a:r>
            <a:r>
              <a:rPr lang="zh-TW" altLang="zh-TW" sz="1900" dirty="0" smtClean="0">
                <a:latin typeface="標楷體" pitchFamily="65" charset="-120"/>
                <a:ea typeface="標楷體" pitchFamily="65" charset="-120"/>
              </a:rPr>
              <a:t>。</a:t>
            </a:r>
            <a:endParaRPr lang="en-US" altLang="zh-TW" sz="1900" dirty="0" smtClean="0">
              <a:latin typeface="標楷體" pitchFamily="65" charset="-120"/>
              <a:ea typeface="標楷體" pitchFamily="65" charset="-120"/>
            </a:endParaRPr>
          </a:p>
          <a:p>
            <a:pPr algn="l"/>
            <a:r>
              <a:rPr lang="en-US" altLang="zh-TW" sz="1900" b="1" dirty="0">
                <a:solidFill>
                  <a:srgbClr val="FF0000"/>
                </a:solidFill>
                <a:latin typeface="標楷體" pitchFamily="65" charset="-120"/>
                <a:ea typeface="標楷體" pitchFamily="65" charset="-120"/>
              </a:rPr>
              <a:t> </a:t>
            </a:r>
            <a:r>
              <a:rPr lang="en-US" altLang="zh-TW" sz="1900" b="1" dirty="0" smtClean="0">
                <a:solidFill>
                  <a:srgbClr val="FF0000"/>
                </a:solidFill>
                <a:latin typeface="標楷體" pitchFamily="65" charset="-120"/>
                <a:ea typeface="標楷體" pitchFamily="65" charset="-120"/>
              </a:rPr>
              <a:t>  </a:t>
            </a:r>
            <a:r>
              <a:rPr lang="en-US" altLang="zh-TW" sz="1900" b="1" dirty="0">
                <a:latin typeface="標楷體" pitchFamily="65" charset="-120"/>
                <a:ea typeface="標楷體" pitchFamily="65" charset="-120"/>
              </a:rPr>
              <a:t>(</a:t>
            </a:r>
            <a:r>
              <a:rPr lang="zh-TW" altLang="en-US" sz="1900" b="1" dirty="0">
                <a:latin typeface="標楷體" pitchFamily="65" charset="-120"/>
                <a:ea typeface="標楷體" pitchFamily="65" charset="-120"/>
              </a:rPr>
              <a:t>訓</a:t>
            </a:r>
            <a:r>
              <a:rPr lang="en-US" altLang="zh-TW" sz="1900" b="1" dirty="0" smtClean="0">
                <a:latin typeface="標楷體" pitchFamily="65" charset="-120"/>
                <a:ea typeface="標楷體" pitchFamily="65" charset="-120"/>
              </a:rPr>
              <a:t>)</a:t>
            </a:r>
            <a:r>
              <a:rPr lang="zh-TW" altLang="zh-TW" sz="1800" dirty="0">
                <a:solidFill>
                  <a:srgbClr val="FF0000"/>
                </a:solidFill>
                <a:latin typeface="華康標楷體" pitchFamily="65" charset="-120"/>
                <a:ea typeface="華康標楷體" pitchFamily="65" charset="-120"/>
              </a:rPr>
              <a:t>將轉知各社團指導老師，於中間下課時間請學生回各班打掃</a:t>
            </a:r>
            <a:r>
              <a:rPr lang="en-US" altLang="zh-TW" sz="1800" dirty="0">
                <a:solidFill>
                  <a:srgbClr val="FF0000"/>
                </a:solidFill>
                <a:latin typeface="華康標楷體" pitchFamily="65" charset="-120"/>
                <a:ea typeface="華康標楷體" pitchFamily="65" charset="-120"/>
              </a:rPr>
              <a:t>(</a:t>
            </a:r>
            <a:r>
              <a:rPr lang="zh-TW" altLang="zh-TW" sz="1800" dirty="0">
                <a:solidFill>
                  <a:srgbClr val="FF0000"/>
                </a:solidFill>
                <a:latin typeface="華康標楷體" pitchFamily="65" charset="-120"/>
                <a:ea typeface="華康標楷體" pitchFamily="65" charset="-120"/>
              </a:rPr>
              <a:t>游泳除外</a:t>
            </a:r>
            <a:r>
              <a:rPr lang="en-US" altLang="zh-TW" sz="1800" dirty="0"/>
              <a:t>)</a:t>
            </a:r>
            <a:r>
              <a:rPr lang="zh-TW" altLang="zh-TW" sz="1800" dirty="0"/>
              <a:t>。</a:t>
            </a:r>
            <a:endParaRPr lang="en-US" altLang="zh-TW" sz="1900" dirty="0">
              <a:latin typeface="標楷體" pitchFamily="65" charset="-120"/>
              <a:ea typeface="標楷體" pitchFamily="65" charset="-120"/>
            </a:endParaRPr>
          </a:p>
          <a:p>
            <a:pPr algn="l"/>
            <a:endParaRPr lang="en-US" altLang="zh-TW" sz="1900" dirty="0" smtClean="0">
              <a:latin typeface="標楷體" pitchFamily="65" charset="-120"/>
              <a:ea typeface="標楷體" pitchFamily="65" charset="-120"/>
            </a:endParaRPr>
          </a:p>
          <a:p>
            <a:pPr algn="l"/>
            <a:r>
              <a:rPr lang="zh-TW" altLang="en-US" sz="1900" dirty="0" smtClean="0">
                <a:latin typeface="標楷體" pitchFamily="65" charset="-120"/>
                <a:ea typeface="標楷體" pitchFamily="65" charset="-120"/>
              </a:rPr>
              <a:t>六</a:t>
            </a:r>
            <a:r>
              <a:rPr lang="en-US" altLang="zh-TW" sz="1900" dirty="0">
                <a:latin typeface="標楷體" pitchFamily="65" charset="-120"/>
                <a:ea typeface="標楷體" pitchFamily="65" charset="-120"/>
              </a:rPr>
              <a:t>.</a:t>
            </a:r>
            <a:r>
              <a:rPr lang="zh-TW" altLang="zh-TW" sz="1900" dirty="0">
                <a:latin typeface="標楷體" pitchFamily="65" charset="-120"/>
                <a:ea typeface="標楷體" pitchFamily="65" charset="-120"/>
              </a:rPr>
              <a:t>班級教室除學校老師外，外人</a:t>
            </a:r>
            <a:r>
              <a:rPr lang="en-US" altLang="zh-TW" sz="1900" dirty="0">
                <a:latin typeface="標楷體" pitchFamily="65" charset="-120"/>
                <a:ea typeface="標楷體" pitchFamily="65" charset="-120"/>
              </a:rPr>
              <a:t>(</a:t>
            </a:r>
            <a:r>
              <a:rPr lang="zh-TW" altLang="zh-TW" sz="1900" dirty="0">
                <a:latin typeface="標楷體" pitchFamily="65" charset="-120"/>
                <a:ea typeface="標楷體" pitchFamily="65" charset="-120"/>
              </a:rPr>
              <a:t>家長、來賓</a:t>
            </a:r>
            <a:r>
              <a:rPr lang="en-US" altLang="zh-TW" sz="1900" dirty="0">
                <a:latin typeface="標楷體" pitchFamily="65" charset="-120"/>
                <a:ea typeface="標楷體" pitchFamily="65" charset="-120"/>
              </a:rPr>
              <a:t>)</a:t>
            </a:r>
            <a:r>
              <a:rPr lang="zh-TW" altLang="zh-TW" sz="1900" dirty="0">
                <a:latin typeface="標楷體" pitchFamily="65" charset="-120"/>
                <a:ea typeface="標楷體" pitchFamily="65" charset="-120"/>
              </a:rPr>
              <a:t>不得隨意進入教室，以維護班級</a:t>
            </a:r>
            <a:r>
              <a:rPr lang="zh-TW" altLang="zh-TW" sz="1900" dirty="0" smtClean="0">
                <a:latin typeface="標楷體" pitchFamily="65" charset="-120"/>
                <a:ea typeface="標楷體" pitchFamily="65" charset="-120"/>
              </a:rPr>
              <a:t>安全。</a:t>
            </a:r>
            <a:r>
              <a:rPr lang="en-US" altLang="zh-TW" sz="1900" dirty="0" smtClean="0">
                <a:latin typeface="標楷體" pitchFamily="65" charset="-120"/>
                <a:ea typeface="標楷體" pitchFamily="65" charset="-120"/>
              </a:rPr>
              <a:t>   </a:t>
            </a:r>
          </a:p>
          <a:p>
            <a:pPr algn="l"/>
            <a:r>
              <a:rPr lang="en-US" altLang="zh-TW" sz="1900" b="1" dirty="0">
                <a:solidFill>
                  <a:srgbClr val="FF0000"/>
                </a:solidFill>
                <a:latin typeface="標楷體" pitchFamily="65" charset="-120"/>
                <a:ea typeface="標楷體" pitchFamily="65" charset="-120"/>
              </a:rPr>
              <a:t> </a:t>
            </a:r>
            <a:r>
              <a:rPr lang="en-US" altLang="zh-TW" sz="1900" b="1" dirty="0" smtClean="0">
                <a:solidFill>
                  <a:srgbClr val="FF0000"/>
                </a:solidFill>
                <a:latin typeface="標楷體" pitchFamily="65" charset="-120"/>
                <a:ea typeface="標楷體" pitchFamily="65" charset="-120"/>
              </a:rPr>
              <a:t>  </a:t>
            </a:r>
            <a:r>
              <a:rPr lang="en-US" altLang="zh-TW" sz="1900" b="1" dirty="0" smtClean="0">
                <a:latin typeface="標楷體" pitchFamily="65" charset="-120"/>
                <a:ea typeface="標楷體" pitchFamily="65" charset="-120"/>
              </a:rPr>
              <a:t>(</a:t>
            </a:r>
            <a:r>
              <a:rPr lang="zh-TW" altLang="en-US" sz="1900" b="1" dirty="0" smtClean="0">
                <a:latin typeface="標楷體" pitchFamily="65" charset="-120"/>
                <a:ea typeface="標楷體" pitchFamily="65" charset="-120"/>
              </a:rPr>
              <a:t>總</a:t>
            </a:r>
            <a:r>
              <a:rPr lang="en-US" altLang="zh-TW" sz="1900" b="1" dirty="0" smtClean="0">
                <a:latin typeface="標楷體" pitchFamily="65" charset="-120"/>
                <a:ea typeface="標楷體" pitchFamily="65" charset="-120"/>
              </a:rPr>
              <a:t>)</a:t>
            </a:r>
            <a:r>
              <a:rPr lang="zh-TW" altLang="zh-TW" sz="1900" dirty="0">
                <a:solidFill>
                  <a:srgbClr val="FF0000"/>
                </a:solidFill>
                <a:latin typeface="華康標楷體" pitchFamily="65" charset="-120"/>
                <a:ea typeface="華康標楷體" pitchFamily="65" charset="-120"/>
              </a:rPr>
              <a:t>將請校警加強門禁管理，並落實登記、查驗證件機制。</a:t>
            </a:r>
            <a:endParaRPr lang="en-US" altLang="zh-TW" sz="1900" b="1" dirty="0" smtClean="0">
              <a:solidFill>
                <a:srgbClr val="FF0000"/>
              </a:solidFill>
              <a:latin typeface="華康標楷體" pitchFamily="65" charset="-120"/>
              <a:ea typeface="華康標楷體" pitchFamily="65" charset="-120"/>
            </a:endParaRPr>
          </a:p>
          <a:p>
            <a:pPr algn="l"/>
            <a:endParaRPr lang="en-US" altLang="zh-TW" sz="1900" dirty="0">
              <a:latin typeface="標楷體" pitchFamily="65" charset="-120"/>
              <a:ea typeface="標楷體" pitchFamily="65" charset="-120"/>
            </a:endParaRPr>
          </a:p>
          <a:p>
            <a:pPr algn="l"/>
            <a:r>
              <a:rPr lang="zh-TW" altLang="en-US" sz="1900" dirty="0" smtClean="0">
                <a:latin typeface="標楷體" pitchFamily="65" charset="-120"/>
                <a:ea typeface="標楷體" pitchFamily="65" charset="-120"/>
              </a:rPr>
              <a:t>七</a:t>
            </a:r>
            <a:r>
              <a:rPr lang="en-US" altLang="zh-TW" sz="1900" dirty="0" smtClean="0">
                <a:latin typeface="標楷體" pitchFamily="65" charset="-120"/>
                <a:ea typeface="標楷體" pitchFamily="65" charset="-120"/>
              </a:rPr>
              <a:t>.</a:t>
            </a:r>
            <a:r>
              <a:rPr lang="zh-TW" altLang="zh-TW" sz="1900" dirty="0">
                <a:latin typeface="標楷體" pitchFamily="65" charset="-120"/>
                <a:ea typeface="標楷體" pitchFamily="65" charset="-120"/>
              </a:rPr>
              <a:t>福利社結束後，學生聯絡簿如何購買</a:t>
            </a:r>
            <a:r>
              <a:rPr lang="en-US" altLang="zh-TW" sz="1900" dirty="0" smtClean="0">
                <a:latin typeface="標楷體" pitchFamily="65" charset="-120"/>
                <a:ea typeface="標楷體" pitchFamily="65" charset="-120"/>
              </a:rPr>
              <a:t>?</a:t>
            </a:r>
            <a:r>
              <a:rPr lang="zh-TW" altLang="en-US" sz="1900" dirty="0" smtClean="0">
                <a:latin typeface="標楷體" pitchFamily="65" charset="-120"/>
                <a:ea typeface="標楷體" pitchFamily="65" charset="-120"/>
              </a:rPr>
              <a:t> </a:t>
            </a:r>
            <a:endParaRPr lang="en-US" altLang="zh-TW" sz="1900" dirty="0" smtClean="0">
              <a:latin typeface="標楷體" pitchFamily="65" charset="-120"/>
              <a:ea typeface="標楷體" pitchFamily="65" charset="-120"/>
            </a:endParaRPr>
          </a:p>
          <a:p>
            <a:pPr algn="l"/>
            <a:r>
              <a:rPr lang="en-US" altLang="zh-TW" sz="1900" b="1" dirty="0">
                <a:latin typeface="標楷體" pitchFamily="65" charset="-120"/>
                <a:ea typeface="標楷體" pitchFamily="65" charset="-120"/>
              </a:rPr>
              <a:t> </a:t>
            </a:r>
            <a:r>
              <a:rPr lang="en-US" altLang="zh-TW" sz="1900" b="1" dirty="0" smtClean="0">
                <a:latin typeface="標楷體" pitchFamily="65" charset="-120"/>
                <a:ea typeface="標楷體" pitchFamily="65" charset="-120"/>
              </a:rPr>
              <a:t>  (</a:t>
            </a:r>
            <a:r>
              <a:rPr lang="zh-TW" altLang="en-US" sz="1900" b="1" dirty="0">
                <a:latin typeface="標楷體" pitchFamily="65" charset="-120"/>
                <a:ea typeface="標楷體" pitchFamily="65" charset="-120"/>
              </a:rPr>
              <a:t>總</a:t>
            </a:r>
            <a:r>
              <a:rPr lang="en-US" altLang="zh-TW" sz="1900" b="1" dirty="0" smtClean="0">
                <a:latin typeface="標楷體" pitchFamily="65" charset="-120"/>
                <a:ea typeface="標楷體" pitchFamily="65" charset="-120"/>
              </a:rPr>
              <a:t>)</a:t>
            </a:r>
            <a:r>
              <a:rPr lang="zh-TW" altLang="zh-TW" sz="2100" dirty="0">
                <a:solidFill>
                  <a:srgbClr val="FF0000"/>
                </a:solidFill>
                <a:latin typeface="華康標楷體" pitchFamily="65" charset="-120"/>
                <a:ea typeface="華康標楷體" pitchFamily="65" charset="-120"/>
              </a:rPr>
              <a:t>學生之學用品不得任意收費。由訓導處協助調查，請家長會協助辦理。</a:t>
            </a:r>
            <a:endParaRPr lang="en-US" altLang="zh-TW" sz="2100" dirty="0" smtClean="0">
              <a:solidFill>
                <a:srgbClr val="FF0000"/>
              </a:solidFill>
              <a:latin typeface="華康標楷體" pitchFamily="65" charset="-120"/>
              <a:ea typeface="華康標楷體" pitchFamily="65" charset="-120"/>
            </a:endParaRPr>
          </a:p>
          <a:p>
            <a:pPr algn="l"/>
            <a:endParaRPr lang="en-US" altLang="zh-TW" sz="1900" dirty="0" smtClean="0">
              <a:latin typeface="標楷體" pitchFamily="65" charset="-120"/>
              <a:ea typeface="標楷體" pitchFamily="65" charset="-120"/>
            </a:endParaRPr>
          </a:p>
          <a:p>
            <a:pPr algn="l"/>
            <a:r>
              <a:rPr lang="zh-TW" altLang="en-US" sz="1900" dirty="0" smtClean="0">
                <a:latin typeface="標楷體" pitchFamily="65" charset="-120"/>
                <a:ea typeface="標楷體" pitchFamily="65" charset="-120"/>
              </a:rPr>
              <a:t>八</a:t>
            </a:r>
            <a:r>
              <a:rPr lang="en-US" altLang="zh-TW" sz="1900" dirty="0" smtClean="0">
                <a:latin typeface="標楷體" pitchFamily="65" charset="-120"/>
                <a:ea typeface="標楷體" pitchFamily="65" charset="-120"/>
              </a:rPr>
              <a:t>.</a:t>
            </a:r>
            <a:r>
              <a:rPr lang="zh-TW" altLang="zh-TW" sz="1900" dirty="0" smtClean="0">
                <a:latin typeface="標楷體" pitchFamily="65" charset="-120"/>
                <a:ea typeface="標楷體" pitchFamily="65" charset="-120"/>
              </a:rPr>
              <a:t>請</a:t>
            </a:r>
            <a:r>
              <a:rPr lang="zh-TW" altLang="zh-TW" sz="1900" dirty="0">
                <a:latin typeface="標楷體" pitchFamily="65" charset="-120"/>
                <a:ea typeface="標楷體" pitchFamily="65" charset="-120"/>
              </a:rPr>
              <a:t>辦公室日光燈太高，以致光線不夠明亮，請改善</a:t>
            </a:r>
            <a:r>
              <a:rPr lang="zh-TW" altLang="zh-TW" sz="1900" dirty="0" smtClean="0">
                <a:latin typeface="標楷體" pitchFamily="65" charset="-120"/>
                <a:ea typeface="標楷體" pitchFamily="65" charset="-120"/>
              </a:rPr>
              <a:t>。</a:t>
            </a:r>
            <a:r>
              <a:rPr lang="en-US" altLang="zh-TW" sz="1900" b="1" dirty="0">
                <a:latin typeface="標楷體" pitchFamily="65" charset="-120"/>
                <a:ea typeface="標楷體" pitchFamily="65" charset="-120"/>
              </a:rPr>
              <a:t> </a:t>
            </a:r>
            <a:endParaRPr lang="en-US" altLang="zh-TW" sz="1900" b="1" dirty="0" smtClean="0">
              <a:latin typeface="標楷體" pitchFamily="65" charset="-120"/>
              <a:ea typeface="標楷體" pitchFamily="65" charset="-120"/>
            </a:endParaRPr>
          </a:p>
          <a:p>
            <a:pPr algn="l"/>
            <a:r>
              <a:rPr lang="en-US" altLang="zh-TW" sz="1900" b="1" dirty="0">
                <a:latin typeface="標楷體" pitchFamily="65" charset="-120"/>
                <a:ea typeface="標楷體" pitchFamily="65" charset="-120"/>
              </a:rPr>
              <a:t> </a:t>
            </a:r>
            <a:r>
              <a:rPr lang="en-US" altLang="zh-TW" sz="1900" b="1" dirty="0" smtClean="0">
                <a:latin typeface="標楷體" pitchFamily="65" charset="-120"/>
                <a:ea typeface="標楷體" pitchFamily="65" charset="-120"/>
              </a:rPr>
              <a:t>  (</a:t>
            </a:r>
            <a:r>
              <a:rPr lang="zh-TW" altLang="en-US" sz="1900" b="1" dirty="0">
                <a:latin typeface="標楷體" pitchFamily="65" charset="-120"/>
                <a:ea typeface="標楷體" pitchFamily="65" charset="-120"/>
              </a:rPr>
              <a:t>總</a:t>
            </a:r>
            <a:r>
              <a:rPr lang="en-US" altLang="zh-TW" sz="1900" b="1" dirty="0" smtClean="0">
                <a:latin typeface="標楷體" pitchFamily="65" charset="-120"/>
                <a:ea typeface="標楷體" pitchFamily="65" charset="-120"/>
              </a:rPr>
              <a:t>)</a:t>
            </a:r>
            <a:r>
              <a:rPr lang="zh-TW" altLang="zh-TW" sz="2100" dirty="0">
                <a:solidFill>
                  <a:srgbClr val="FF0000"/>
                </a:solidFill>
                <a:latin typeface="華康標楷體" pitchFamily="65" charset="-120"/>
                <a:ea typeface="華康標楷體" pitchFamily="65" charset="-120"/>
              </a:rPr>
              <a:t>上半年度辦公室</a:t>
            </a:r>
            <a:r>
              <a:rPr lang="en-US" altLang="zh-TW" sz="2100" dirty="0">
                <a:solidFill>
                  <a:srgbClr val="FF0000"/>
                </a:solidFill>
                <a:latin typeface="華康標楷體" pitchFamily="65" charset="-120"/>
                <a:ea typeface="華康標楷體" pitchFamily="65" charset="-120"/>
              </a:rPr>
              <a:t>T5</a:t>
            </a:r>
            <a:r>
              <a:rPr lang="zh-TW" altLang="zh-TW" sz="2100" dirty="0">
                <a:solidFill>
                  <a:srgbClr val="FF0000"/>
                </a:solidFill>
                <a:latin typeface="華康標楷體" pitchFamily="65" charset="-120"/>
                <a:ea typeface="華康標楷體" pitchFamily="65" charset="-120"/>
              </a:rPr>
              <a:t>燈具汱換</a:t>
            </a:r>
            <a:r>
              <a:rPr lang="en-US" altLang="zh-TW" sz="2100" dirty="0">
                <a:solidFill>
                  <a:srgbClr val="FF0000"/>
                </a:solidFill>
                <a:latin typeface="華康標楷體" pitchFamily="65" charset="-120"/>
                <a:ea typeface="華康標楷體" pitchFamily="65" charset="-120"/>
              </a:rPr>
              <a:t>(</a:t>
            </a:r>
            <a:r>
              <a:rPr lang="zh-TW" altLang="zh-TW" sz="2100" dirty="0">
                <a:solidFill>
                  <a:srgbClr val="FF0000"/>
                </a:solidFill>
                <a:latin typeface="華康標楷體" pitchFamily="65" charset="-120"/>
                <a:ea typeface="華康標楷體" pitchFamily="65" charset="-120"/>
              </a:rPr>
              <a:t>依照度標準</a:t>
            </a:r>
            <a:r>
              <a:rPr lang="en-US" altLang="zh-TW" sz="2100" dirty="0">
                <a:solidFill>
                  <a:srgbClr val="FF0000"/>
                </a:solidFill>
                <a:latin typeface="華康標楷體" pitchFamily="65" charset="-120"/>
                <a:ea typeface="華康標楷體" pitchFamily="65" charset="-120"/>
              </a:rPr>
              <a:t>)</a:t>
            </a:r>
            <a:r>
              <a:rPr lang="zh-TW" altLang="zh-TW" sz="2100" dirty="0">
                <a:solidFill>
                  <a:srgbClr val="FF0000"/>
                </a:solidFill>
                <a:latin typeface="華康標楷體" pitchFamily="65" charset="-120"/>
                <a:ea typeface="華康標楷體" pitchFamily="65" charset="-120"/>
              </a:rPr>
              <a:t>，已順利完成。若老師仍感照度不足，將請廠商到校評估後，再行改善。</a:t>
            </a:r>
            <a:endParaRPr lang="en-US" altLang="zh-TW" sz="2100" dirty="0" smtClean="0">
              <a:solidFill>
                <a:srgbClr val="FF0000"/>
              </a:solidFill>
              <a:latin typeface="華康標楷體" pitchFamily="65" charset="-120"/>
              <a:ea typeface="華康標楷體" pitchFamily="65" charset="-120"/>
            </a:endParaRPr>
          </a:p>
          <a:p>
            <a:pPr algn="l"/>
            <a:endParaRPr lang="en-US" altLang="zh-TW" sz="1900" dirty="0" smtClean="0">
              <a:latin typeface="標楷體" pitchFamily="65" charset="-120"/>
              <a:ea typeface="標楷體" pitchFamily="65" charset="-120"/>
            </a:endParaRPr>
          </a:p>
          <a:p>
            <a:pPr algn="l"/>
            <a:r>
              <a:rPr lang="zh-TW" altLang="en-US" sz="1900" dirty="0" smtClean="0">
                <a:latin typeface="標楷體" pitchFamily="65" charset="-120"/>
                <a:ea typeface="標楷體" pitchFamily="65" charset="-120"/>
              </a:rPr>
              <a:t>九</a:t>
            </a:r>
            <a:r>
              <a:rPr lang="en-US" altLang="zh-TW" sz="1900" dirty="0" smtClean="0">
                <a:latin typeface="標楷體" pitchFamily="65" charset="-120"/>
                <a:ea typeface="標楷體" pitchFamily="65" charset="-120"/>
              </a:rPr>
              <a:t>.</a:t>
            </a:r>
            <a:r>
              <a:rPr lang="zh-TW" altLang="zh-TW" sz="1900" dirty="0">
                <a:latin typeface="標楷體" pitchFamily="65" charset="-120"/>
                <a:ea typeface="標楷體" pitchFamily="65" charset="-120"/>
              </a:rPr>
              <a:t>請評估分組活動隔週上的利弊，九年級兩節連上國文</a:t>
            </a:r>
            <a:r>
              <a:rPr lang="en-US" altLang="zh-TW" sz="1900" dirty="0">
                <a:latin typeface="標楷體" pitchFamily="65" charset="-120"/>
                <a:ea typeface="標楷體" pitchFamily="65" charset="-120"/>
              </a:rPr>
              <a:t>(</a:t>
            </a:r>
            <a:r>
              <a:rPr lang="zh-TW" altLang="zh-TW" sz="1900" dirty="0">
                <a:latin typeface="標楷體" pitchFamily="65" charset="-120"/>
                <a:ea typeface="標楷體" pitchFamily="65" charset="-120"/>
              </a:rPr>
              <a:t>本已有兩節連上</a:t>
            </a:r>
            <a:r>
              <a:rPr lang="en-US" altLang="zh-TW" sz="1900" dirty="0">
                <a:latin typeface="標楷體" pitchFamily="65" charset="-120"/>
                <a:ea typeface="標楷體" pitchFamily="65" charset="-120"/>
              </a:rPr>
              <a:t>)</a:t>
            </a:r>
            <a:r>
              <a:rPr lang="zh-TW" altLang="zh-TW" sz="1900" dirty="0" smtClean="0">
                <a:latin typeface="標楷體" pitchFamily="65" charset="-120"/>
                <a:ea typeface="標楷體" pitchFamily="65" charset="-120"/>
              </a:rPr>
              <a:t>，</a:t>
            </a:r>
            <a:endParaRPr lang="en-US" altLang="zh-TW" sz="1900" dirty="0" smtClean="0">
              <a:latin typeface="標楷體" pitchFamily="65" charset="-120"/>
              <a:ea typeface="標楷體" pitchFamily="65" charset="-120"/>
            </a:endParaRPr>
          </a:p>
          <a:p>
            <a:pPr algn="l"/>
            <a:r>
              <a:rPr lang="zh-TW" altLang="en-US" sz="1900" dirty="0">
                <a:latin typeface="標楷體" pitchFamily="65" charset="-120"/>
                <a:ea typeface="標楷體" pitchFamily="65" charset="-120"/>
              </a:rPr>
              <a:t> </a:t>
            </a:r>
            <a:r>
              <a:rPr lang="zh-TW" altLang="en-US" sz="1900" dirty="0" smtClean="0">
                <a:latin typeface="標楷體" pitchFamily="65" charset="-120"/>
                <a:ea typeface="標楷體" pitchFamily="65" charset="-120"/>
              </a:rPr>
              <a:t>  </a:t>
            </a:r>
            <a:r>
              <a:rPr lang="zh-TW" altLang="zh-TW" sz="1900" dirty="0" smtClean="0">
                <a:latin typeface="標楷體" pitchFamily="65" charset="-120"/>
                <a:ea typeface="標楷體" pitchFamily="65" charset="-120"/>
              </a:rPr>
              <a:t>效果很</a:t>
            </a:r>
            <a:r>
              <a:rPr lang="zh-TW" altLang="zh-TW" sz="1900" dirty="0">
                <a:latin typeface="標楷體" pitchFamily="65" charset="-120"/>
                <a:ea typeface="標楷體" pitchFamily="65" charset="-120"/>
              </a:rPr>
              <a:t>差</a:t>
            </a:r>
            <a:r>
              <a:rPr lang="zh-TW" altLang="zh-TW" sz="1900" dirty="0" smtClean="0">
                <a:latin typeface="標楷體" pitchFamily="65" charset="-120"/>
                <a:ea typeface="標楷體" pitchFamily="65" charset="-120"/>
              </a:rPr>
              <a:t>，希望</a:t>
            </a:r>
            <a:r>
              <a:rPr lang="zh-TW" altLang="zh-TW" sz="1900" dirty="0">
                <a:latin typeface="標楷體" pitchFamily="65" charset="-120"/>
                <a:ea typeface="標楷體" pitchFamily="65" charset="-120"/>
              </a:rPr>
              <a:t>學校斟酌此事</a:t>
            </a:r>
            <a:r>
              <a:rPr lang="zh-TW" altLang="zh-TW" sz="1900" dirty="0" smtClean="0">
                <a:latin typeface="標楷體" pitchFamily="65" charset="-120"/>
                <a:ea typeface="標楷體" pitchFamily="65" charset="-120"/>
              </a:rPr>
              <a:t>。</a:t>
            </a:r>
            <a:endParaRPr lang="en-US" altLang="zh-TW" sz="1900" dirty="0" smtClean="0">
              <a:latin typeface="標楷體" pitchFamily="65" charset="-120"/>
              <a:ea typeface="標楷體" pitchFamily="65" charset="-120"/>
            </a:endParaRPr>
          </a:p>
          <a:p>
            <a:pPr algn="l"/>
            <a:r>
              <a:rPr lang="en-US" altLang="zh-TW" sz="1900" b="1" dirty="0">
                <a:latin typeface="標楷體" pitchFamily="65" charset="-120"/>
                <a:ea typeface="標楷體" pitchFamily="65" charset="-120"/>
              </a:rPr>
              <a:t> </a:t>
            </a:r>
            <a:r>
              <a:rPr lang="en-US" altLang="zh-TW" sz="1900" b="1" dirty="0" smtClean="0">
                <a:latin typeface="標楷體" pitchFamily="65" charset="-120"/>
                <a:ea typeface="標楷體" pitchFamily="65" charset="-120"/>
              </a:rPr>
              <a:t>  (</a:t>
            </a:r>
            <a:r>
              <a:rPr lang="zh-TW" altLang="en-US" sz="1900" b="1" dirty="0" smtClean="0">
                <a:latin typeface="標楷體" pitchFamily="65" charset="-120"/>
                <a:ea typeface="標楷體" pitchFamily="65" charset="-120"/>
              </a:rPr>
              <a:t>訓</a:t>
            </a:r>
            <a:r>
              <a:rPr lang="en-US" altLang="zh-TW" sz="1900" b="1" dirty="0" smtClean="0">
                <a:latin typeface="標楷體" pitchFamily="65" charset="-120"/>
                <a:ea typeface="標楷體" pitchFamily="65" charset="-120"/>
              </a:rPr>
              <a:t>)</a:t>
            </a:r>
            <a:r>
              <a:rPr lang="zh-TW" altLang="zh-TW" sz="2100" dirty="0">
                <a:solidFill>
                  <a:srgbClr val="FF0000"/>
                </a:solidFill>
                <a:latin typeface="華康標楷體" pitchFamily="65" charset="-120"/>
                <a:ea typeface="華康標楷體" pitchFamily="65" charset="-120"/>
              </a:rPr>
              <a:t>本學年首度實施，實施一學年後，將再評估檢討</a:t>
            </a:r>
            <a:r>
              <a:rPr lang="zh-TW" altLang="zh-TW" sz="1800" dirty="0"/>
              <a:t>。</a:t>
            </a:r>
            <a:endParaRPr lang="en-US" altLang="zh-TW" sz="1900" b="1" dirty="0" smtClean="0">
              <a:latin typeface="標楷體" pitchFamily="65" charset="-120"/>
              <a:ea typeface="標楷體" pitchFamily="65" charset="-120"/>
            </a:endParaRPr>
          </a:p>
          <a:p>
            <a:pPr algn="l"/>
            <a:endParaRPr lang="en-US" altLang="zh-TW" sz="1600" dirty="0" smtClean="0">
              <a:latin typeface="標楷體" pitchFamily="65" charset="-120"/>
              <a:ea typeface="標楷體" pitchFamily="65" charset="-120"/>
            </a:endParaRPr>
          </a:p>
        </p:txBody>
      </p:sp>
    </p:spTree>
    <p:extLst>
      <p:ext uri="{BB962C8B-B14F-4D97-AF65-F5344CB8AC3E}">
        <p14:creationId xmlns:p14="http://schemas.microsoft.com/office/powerpoint/2010/main" val="796797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4788024" y="1412776"/>
            <a:ext cx="4355976"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8021"/>
              </a:solidFill>
            </a:endParaRPr>
          </a:p>
        </p:txBody>
      </p:sp>
      <p:sp>
        <p:nvSpPr>
          <p:cNvPr id="4" name="圓角化單一角落矩形 3"/>
          <p:cNvSpPr/>
          <p:nvPr/>
        </p:nvSpPr>
        <p:spPr>
          <a:xfrm>
            <a:off x="0" y="404664"/>
            <a:ext cx="5292080"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solidFill>
                  <a:prstClr val="white"/>
                </a:solidFill>
                <a:latin typeface="華康中黑體" pitchFamily="49" charset="-120"/>
                <a:ea typeface="華康中黑體" pitchFamily="49" charset="-120"/>
              </a:rPr>
              <a:t>八年級導師 </a:t>
            </a:r>
            <a:r>
              <a:rPr lang="zh-TW" altLang="en-US" sz="3600" dirty="0" smtClean="0">
                <a:solidFill>
                  <a:prstClr val="white"/>
                </a:solidFill>
                <a:latin typeface="華康中黑體" pitchFamily="49" charset="-120"/>
                <a:ea typeface="華康中黑體" pitchFamily="49" charset="-120"/>
              </a:rPr>
              <a:t>意見</a:t>
            </a:r>
            <a:endParaRPr lang="zh-TW" altLang="en-US" sz="3600" dirty="0">
              <a:solidFill>
                <a:prstClr val="white"/>
              </a:solidFill>
              <a:latin typeface="華康中黑體" pitchFamily="49" charset="-120"/>
              <a:ea typeface="華康中黑體" pitchFamily="49" charset="-120"/>
            </a:endParaRPr>
          </a:p>
        </p:txBody>
      </p:sp>
      <p:sp>
        <p:nvSpPr>
          <p:cNvPr id="5" name="副標題 1"/>
          <p:cNvSpPr>
            <a:spLocks noGrp="1"/>
          </p:cNvSpPr>
          <p:nvPr>
            <p:ph type="subTitle" idx="1"/>
          </p:nvPr>
        </p:nvSpPr>
        <p:spPr>
          <a:xfrm>
            <a:off x="179512" y="1916832"/>
            <a:ext cx="8568952" cy="4680520"/>
          </a:xfrm>
        </p:spPr>
        <p:txBody>
          <a:bodyPr>
            <a:normAutofit/>
          </a:bodyPr>
          <a:lstStyle/>
          <a:p>
            <a:pPr marL="342900" indent="-342900" algn="l">
              <a:buAutoNum type="ea1ChtPeriod"/>
            </a:pPr>
            <a:endParaRPr lang="en-US" altLang="zh-TW" sz="1800" dirty="0" smtClean="0">
              <a:latin typeface="標楷體" pitchFamily="65" charset="-120"/>
              <a:ea typeface="標楷體" pitchFamily="65" charset="-120"/>
            </a:endParaRPr>
          </a:p>
          <a:p>
            <a:pPr algn="l"/>
            <a:r>
              <a:rPr lang="zh-TW" altLang="en-US" sz="1800" dirty="0" smtClean="0">
                <a:latin typeface="標楷體" pitchFamily="65" charset="-120"/>
                <a:ea typeface="標楷體" pitchFamily="65" charset="-120"/>
              </a:rPr>
              <a:t>二</a:t>
            </a:r>
            <a:r>
              <a:rPr lang="en-US" altLang="zh-TW" sz="1800" dirty="0" smtClean="0">
                <a:latin typeface="標楷體" pitchFamily="65" charset="-120"/>
                <a:ea typeface="標楷體" pitchFamily="65" charset="-120"/>
              </a:rPr>
              <a:t>.</a:t>
            </a:r>
            <a:r>
              <a:rPr lang="zh-TW" altLang="zh-TW" sz="1800" dirty="0">
                <a:latin typeface="標楷體" pitchFamily="65" charset="-120"/>
                <a:ea typeface="標楷體" pitchFamily="65" charset="-120"/>
              </a:rPr>
              <a:t>各組若有文件通知導師協辦或配合辦理，請務必註明發文組別</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r>
              <a:rPr lang="en-US" altLang="zh-TW" sz="1800" b="1" dirty="0">
                <a:latin typeface="標楷體" pitchFamily="65" charset="-120"/>
                <a:ea typeface="標楷體" pitchFamily="65" charset="-120"/>
              </a:rPr>
              <a:t> </a:t>
            </a:r>
            <a:r>
              <a:rPr lang="en-US" altLang="zh-TW" sz="1800" b="1" dirty="0" smtClean="0">
                <a:latin typeface="標楷體" pitchFamily="65" charset="-120"/>
                <a:ea typeface="標楷體" pitchFamily="65" charset="-120"/>
              </a:rPr>
              <a:t> (</a:t>
            </a:r>
            <a:r>
              <a:rPr lang="zh-TW" altLang="en-US" sz="1800" b="1" dirty="0" smtClean="0">
                <a:latin typeface="標楷體" pitchFamily="65" charset="-120"/>
                <a:ea typeface="標楷體" pitchFamily="65" charset="-120"/>
              </a:rPr>
              <a:t>教 訓 總 輔</a:t>
            </a:r>
            <a:r>
              <a:rPr lang="en-US" altLang="zh-TW" sz="1800" b="1" dirty="0" smtClean="0">
                <a:latin typeface="標楷體" pitchFamily="65" charset="-120"/>
                <a:ea typeface="標楷體" pitchFamily="65" charset="-120"/>
              </a:rPr>
              <a:t>)</a:t>
            </a:r>
            <a:r>
              <a:rPr lang="zh-TW" altLang="zh-TW" sz="1800" dirty="0">
                <a:solidFill>
                  <a:srgbClr val="FF0000"/>
                </a:solidFill>
                <a:latin typeface="華康標楷體" pitchFamily="65" charset="-120"/>
                <a:ea typeface="華康標楷體" pitchFamily="65" charset="-120"/>
              </a:rPr>
              <a:t>將標明處室，並蓋組別章後公告。</a:t>
            </a:r>
            <a:endParaRPr lang="en-US" altLang="zh-TW" sz="1800" b="1" dirty="0" smtClean="0">
              <a:solidFill>
                <a:srgbClr val="FF0000"/>
              </a:solidFill>
              <a:latin typeface="華康標楷體" pitchFamily="65" charset="-120"/>
              <a:ea typeface="華康標楷體" pitchFamily="65" charset="-120"/>
            </a:endParaRPr>
          </a:p>
          <a:p>
            <a:pPr algn="l"/>
            <a:endParaRPr lang="en-US" altLang="zh-TW" sz="1800" dirty="0">
              <a:latin typeface="標楷體" pitchFamily="65" charset="-120"/>
              <a:ea typeface="標楷體" pitchFamily="65" charset="-120"/>
            </a:endParaRPr>
          </a:p>
          <a:p>
            <a:pPr algn="l"/>
            <a:endParaRPr lang="zh-TW" altLang="en-US" sz="1800" dirty="0">
              <a:latin typeface="標楷體" pitchFamily="65" charset="-120"/>
              <a:ea typeface="標楷體" pitchFamily="65" charset="-120"/>
            </a:endParaRPr>
          </a:p>
        </p:txBody>
      </p:sp>
    </p:spTree>
    <p:extLst>
      <p:ext uri="{BB962C8B-B14F-4D97-AF65-F5344CB8AC3E}">
        <p14:creationId xmlns:p14="http://schemas.microsoft.com/office/powerpoint/2010/main" val="4137566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4860032" y="1412776"/>
            <a:ext cx="4283968"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solidFill>
            </a:endParaRPr>
          </a:p>
        </p:txBody>
      </p:sp>
      <p:sp>
        <p:nvSpPr>
          <p:cNvPr id="4" name="圓角化單一角落矩形 3"/>
          <p:cNvSpPr/>
          <p:nvPr/>
        </p:nvSpPr>
        <p:spPr>
          <a:xfrm>
            <a:off x="0" y="404664"/>
            <a:ext cx="5220072"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latin typeface="華康中黑體" pitchFamily="49" charset="-120"/>
                <a:ea typeface="華康中黑體" pitchFamily="49" charset="-120"/>
              </a:rPr>
              <a:t>專任教師 </a:t>
            </a:r>
            <a:r>
              <a:rPr lang="zh-TW" altLang="en-US" sz="3600" dirty="0" smtClean="0">
                <a:latin typeface="華康中黑體" pitchFamily="49" charset="-120"/>
                <a:ea typeface="華康中黑體" pitchFamily="49" charset="-120"/>
              </a:rPr>
              <a:t>意見</a:t>
            </a:r>
            <a:endParaRPr lang="zh-TW" altLang="en-US" sz="3600" dirty="0">
              <a:latin typeface="華康中黑體" pitchFamily="49" charset="-120"/>
              <a:ea typeface="華康中黑體" pitchFamily="49" charset="-120"/>
            </a:endParaRPr>
          </a:p>
        </p:txBody>
      </p:sp>
      <p:sp>
        <p:nvSpPr>
          <p:cNvPr id="2" name="副標題 1"/>
          <p:cNvSpPr>
            <a:spLocks noGrp="1"/>
          </p:cNvSpPr>
          <p:nvPr>
            <p:ph type="subTitle" idx="1"/>
          </p:nvPr>
        </p:nvSpPr>
        <p:spPr>
          <a:xfrm>
            <a:off x="179512" y="1844824"/>
            <a:ext cx="8640960" cy="4104456"/>
          </a:xfrm>
        </p:spPr>
        <p:txBody>
          <a:bodyPr>
            <a:noAutofit/>
          </a:bodyPr>
          <a:lstStyle/>
          <a:p>
            <a:pPr algn="l"/>
            <a:r>
              <a:rPr lang="zh-TW" altLang="en-US" sz="2000" dirty="0" smtClean="0">
                <a:latin typeface="華康標楷體" pitchFamily="65" charset="-120"/>
                <a:ea typeface="華康標楷體" pitchFamily="65" charset="-120"/>
              </a:rPr>
              <a:t>一</a:t>
            </a:r>
            <a:r>
              <a:rPr lang="en-US" altLang="zh-TW" sz="2000" dirty="0" smtClean="0">
                <a:latin typeface="華康標楷體" pitchFamily="65" charset="-120"/>
                <a:ea typeface="華康標楷體" pitchFamily="65" charset="-120"/>
              </a:rPr>
              <a:t>.</a:t>
            </a:r>
            <a:r>
              <a:rPr lang="zh-TW" altLang="zh-TW" sz="2000" dirty="0" smtClean="0">
                <a:latin typeface="華康標楷體" pitchFamily="65" charset="-120"/>
                <a:ea typeface="華康標楷體" pitchFamily="65" charset="-120"/>
              </a:rPr>
              <a:t>學校</a:t>
            </a:r>
            <a:r>
              <a:rPr lang="zh-TW" altLang="zh-TW" sz="2000" dirty="0">
                <a:latin typeface="華康標楷體" pitchFamily="65" charset="-120"/>
                <a:ea typeface="華康標楷體" pitchFamily="65" charset="-120"/>
              </a:rPr>
              <a:t>辦公室的規畫要縝密和有前瞻性，且應集思廣益使</a:t>
            </a:r>
            <a:r>
              <a:rPr lang="zh-TW" altLang="zh-TW" sz="2000" dirty="0" smtClean="0">
                <a:latin typeface="華康標楷體" pitchFamily="65" charset="-120"/>
                <a:ea typeface="華康標楷體" pitchFamily="65" charset="-120"/>
              </a:rPr>
              <a:t>計畫更完善，而</a:t>
            </a:r>
            <a:r>
              <a:rPr lang="zh-TW" altLang="zh-TW" sz="2000" dirty="0">
                <a:latin typeface="華康標楷體" pitchFamily="65" charset="-120"/>
                <a:ea typeface="華康標楷體" pitchFamily="65" charset="-120"/>
              </a:rPr>
              <a:t>在拆遷</a:t>
            </a:r>
            <a:r>
              <a:rPr lang="zh-TW" altLang="zh-TW" sz="2000" dirty="0" smtClean="0">
                <a:latin typeface="華康標楷體" pitchFamily="65" charset="-120"/>
                <a:ea typeface="華康標楷體" pitchFamily="65" charset="-120"/>
              </a:rPr>
              <a:t>時也</a:t>
            </a:r>
            <a:r>
              <a:rPr lang="zh-TW" altLang="zh-TW" sz="2000" dirty="0">
                <a:latin typeface="華康標楷體" pitchFamily="65" charset="-120"/>
                <a:ea typeface="華康標楷體" pitchFamily="65" charset="-120"/>
              </a:rPr>
              <a:t>應事先告知當事人</a:t>
            </a:r>
            <a:r>
              <a:rPr lang="zh-TW" altLang="zh-TW" sz="2000" dirty="0" smtClean="0">
                <a:latin typeface="華康標楷體" pitchFamily="65" charset="-120"/>
                <a:ea typeface="華康標楷體" pitchFamily="65" charset="-120"/>
              </a:rPr>
              <a:t>，以便</a:t>
            </a:r>
            <a:r>
              <a:rPr lang="zh-TW" altLang="zh-TW" sz="2000" dirty="0">
                <a:latin typeface="華康標楷體" pitchFamily="65" charset="-120"/>
                <a:ea typeface="華康標楷體" pitchFamily="65" charset="-120"/>
              </a:rPr>
              <a:t>處理好自己的物品</a:t>
            </a:r>
            <a:r>
              <a:rPr lang="zh-TW" altLang="zh-TW" sz="2000" dirty="0" smtClean="0">
                <a:latin typeface="華康標楷體" pitchFamily="65" charset="-120"/>
                <a:ea typeface="華康標楷體" pitchFamily="65" charset="-120"/>
              </a:rPr>
              <a:t>，對於</a:t>
            </a:r>
            <a:r>
              <a:rPr lang="zh-TW" altLang="zh-TW" sz="2000" dirty="0">
                <a:latin typeface="華康標楷體" pitchFamily="65" charset="-120"/>
                <a:ea typeface="華康標楷體" pitchFamily="65" charset="-120"/>
              </a:rPr>
              <a:t>別人的東西也</a:t>
            </a:r>
            <a:r>
              <a:rPr lang="zh-TW" altLang="zh-TW" sz="2000" dirty="0" smtClean="0">
                <a:latin typeface="華康標楷體" pitchFamily="65" charset="-120"/>
                <a:ea typeface="華康標楷體" pitchFamily="65" charset="-120"/>
              </a:rPr>
              <a:t>應將心比心，多</a:t>
            </a:r>
            <a:r>
              <a:rPr lang="zh-TW" altLang="zh-TW" sz="2000" dirty="0">
                <a:latin typeface="華康標楷體" pitchFamily="65" charset="-120"/>
                <a:ea typeface="華康標楷體" pitchFamily="65" charset="-120"/>
              </a:rPr>
              <a:t>給尊重</a:t>
            </a:r>
            <a:r>
              <a:rPr lang="zh-TW" altLang="zh-TW" sz="2000" dirty="0" smtClean="0">
                <a:latin typeface="華康標楷體" pitchFamily="65" charset="-120"/>
                <a:ea typeface="華康標楷體" pitchFamily="65" charset="-120"/>
              </a:rPr>
              <a:t>。</a:t>
            </a:r>
            <a:endParaRPr lang="en-US" altLang="zh-TW" sz="2000" dirty="0" smtClean="0">
              <a:latin typeface="華康標楷體" pitchFamily="65" charset="-120"/>
              <a:ea typeface="華康標楷體" pitchFamily="65" charset="-120"/>
            </a:endParaRPr>
          </a:p>
          <a:p>
            <a:pPr algn="l"/>
            <a:endParaRPr lang="en-US" altLang="zh-TW" sz="2000" dirty="0">
              <a:latin typeface="華康標楷體" pitchFamily="65" charset="-120"/>
              <a:ea typeface="華康標楷體" pitchFamily="65" charset="-120"/>
            </a:endParaRPr>
          </a:p>
          <a:p>
            <a:pPr algn="l"/>
            <a:r>
              <a:rPr lang="en-US" altLang="zh-TW" sz="2000" b="1" dirty="0" smtClean="0">
                <a:solidFill>
                  <a:schemeClr val="tx2"/>
                </a:solidFill>
                <a:latin typeface="華康標楷體" pitchFamily="65" charset="-120"/>
                <a:ea typeface="華康標楷體" pitchFamily="65" charset="-120"/>
              </a:rPr>
              <a:t>(</a:t>
            </a:r>
            <a:r>
              <a:rPr lang="zh-TW" altLang="en-US" sz="2000" b="1" dirty="0" smtClean="0">
                <a:solidFill>
                  <a:schemeClr val="tx2"/>
                </a:solidFill>
                <a:latin typeface="華康標楷體" pitchFamily="65" charset="-120"/>
                <a:ea typeface="華康標楷體" pitchFamily="65" charset="-120"/>
              </a:rPr>
              <a:t>總</a:t>
            </a:r>
            <a:r>
              <a:rPr lang="en-US" altLang="zh-TW" sz="2000" b="1" dirty="0" smtClean="0">
                <a:solidFill>
                  <a:schemeClr val="tx2"/>
                </a:solidFill>
                <a:latin typeface="華康標楷體" pitchFamily="65" charset="-120"/>
                <a:ea typeface="華康標楷體" pitchFamily="65" charset="-120"/>
              </a:rPr>
              <a:t>)1.</a:t>
            </a:r>
            <a:r>
              <a:rPr lang="zh-TW" altLang="zh-TW" sz="2000" dirty="0" smtClean="0">
                <a:solidFill>
                  <a:schemeClr val="tx2"/>
                </a:solidFill>
                <a:latin typeface="華康標楷體" pitchFamily="65" charset="-120"/>
                <a:ea typeface="華康標楷體" pitchFamily="65" charset="-120"/>
              </a:rPr>
              <a:t>本</a:t>
            </a:r>
            <a:r>
              <a:rPr lang="zh-TW" altLang="zh-TW" sz="2000" dirty="0">
                <a:solidFill>
                  <a:schemeClr val="tx2"/>
                </a:solidFill>
                <a:latin typeface="華康標楷體" pitchFamily="65" charset="-120"/>
                <a:ea typeface="華康標楷體" pitchFamily="65" charset="-120"/>
              </a:rPr>
              <a:t>次科學樓二的補強工程是本校多年來首次的教學大樓修繕工程，其間感謝老師</a:t>
            </a:r>
            <a:r>
              <a:rPr lang="zh-TW" altLang="zh-TW" sz="2000" dirty="0" smtClean="0">
                <a:solidFill>
                  <a:schemeClr val="tx2"/>
                </a:solidFill>
                <a:latin typeface="華康標楷體" pitchFamily="65" charset="-120"/>
                <a:ea typeface="華康標楷體" pitchFamily="65" charset="-120"/>
              </a:rPr>
              <a:t>們的</a:t>
            </a:r>
            <a:r>
              <a:rPr lang="zh-TW" altLang="zh-TW" sz="2000" dirty="0">
                <a:solidFill>
                  <a:schemeClr val="tx2"/>
                </a:solidFill>
                <a:latin typeface="華康標楷體" pitchFamily="65" charset="-120"/>
                <a:ea typeface="華康標楷體" pitchFamily="65" charset="-120"/>
              </a:rPr>
              <a:t>包容，共同為校舍安全以及修繕而共體時艱</a:t>
            </a:r>
            <a:r>
              <a:rPr lang="zh-TW" altLang="zh-TW" sz="2000" dirty="0" smtClean="0">
                <a:solidFill>
                  <a:schemeClr val="tx2"/>
                </a:solidFill>
                <a:latin typeface="華康標楷體" pitchFamily="65" charset="-120"/>
                <a:ea typeface="華康標楷體" pitchFamily="65" charset="-120"/>
              </a:rPr>
              <a:t>。</a:t>
            </a:r>
            <a:r>
              <a:rPr lang="en-US" altLang="zh-TW" sz="2000" dirty="0" smtClean="0">
                <a:solidFill>
                  <a:schemeClr val="tx2"/>
                </a:solidFill>
                <a:latin typeface="華康標楷體" pitchFamily="65" charset="-120"/>
                <a:ea typeface="華康標楷體" pitchFamily="65" charset="-120"/>
              </a:rPr>
              <a:t>2.</a:t>
            </a:r>
            <a:r>
              <a:rPr lang="zh-TW" altLang="zh-TW" sz="2000" dirty="0" smtClean="0">
                <a:solidFill>
                  <a:schemeClr val="tx2"/>
                </a:solidFill>
                <a:latin typeface="華康標楷體" pitchFamily="65" charset="-120"/>
                <a:ea typeface="華康標楷體" pitchFamily="65" charset="-120"/>
              </a:rPr>
              <a:t>學校</a:t>
            </a:r>
            <a:r>
              <a:rPr lang="zh-TW" altLang="zh-TW" sz="2000" dirty="0">
                <a:solidFill>
                  <a:schemeClr val="tx2"/>
                </a:solidFill>
                <a:latin typeface="華康標楷體" pitchFamily="65" charset="-120"/>
                <a:ea typeface="華康標楷體" pitchFamily="65" charset="-120"/>
              </a:rPr>
              <a:t>經費有限，資源應共享，供其他辦公室使用，總務處為後勤單位，因此配合辦理，拆遷時除空櫃子搬走外，餘皆置原專任教室；工程期間，造成諸位老師困擾，深感抱歉</a:t>
            </a:r>
            <a:r>
              <a:rPr lang="zh-TW" altLang="zh-TW" sz="2000" dirty="0">
                <a:latin typeface="華康標楷體" pitchFamily="65" charset="-120"/>
                <a:ea typeface="華康標楷體" pitchFamily="65" charset="-120"/>
              </a:rPr>
              <a:t>。</a:t>
            </a:r>
            <a:endParaRPr lang="en-US" altLang="zh-TW" sz="2000" b="1" dirty="0" smtClean="0">
              <a:latin typeface="華康標楷體" pitchFamily="65" charset="-120"/>
              <a:ea typeface="華康標楷體" pitchFamily="65" charset="-120"/>
            </a:endParaRPr>
          </a:p>
          <a:p>
            <a:pPr algn="l"/>
            <a:endParaRPr lang="en-US" altLang="zh-TW" sz="2000" dirty="0">
              <a:latin typeface="華康標楷體" pitchFamily="65" charset="-120"/>
              <a:ea typeface="華康標楷體" pitchFamily="65" charset="-120"/>
            </a:endParaRPr>
          </a:p>
          <a:p>
            <a:pPr algn="l"/>
            <a:endParaRPr lang="en-US" altLang="zh-TW" sz="1800" dirty="0">
              <a:latin typeface="標楷體"/>
              <a:ea typeface="標楷體"/>
            </a:endParaRPr>
          </a:p>
        </p:txBody>
      </p:sp>
    </p:spTree>
    <p:extLst>
      <p:ext uri="{BB962C8B-B14F-4D97-AF65-F5344CB8AC3E}">
        <p14:creationId xmlns:p14="http://schemas.microsoft.com/office/powerpoint/2010/main" val="3740578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88640"/>
            <a:ext cx="9144000"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 name="矩形 3"/>
          <p:cNvSpPr/>
          <p:nvPr/>
        </p:nvSpPr>
        <p:spPr>
          <a:xfrm>
            <a:off x="0" y="0"/>
            <a:ext cx="91440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 name="副標題 1"/>
          <p:cNvSpPr txBox="1">
            <a:spLocks/>
          </p:cNvSpPr>
          <p:nvPr/>
        </p:nvSpPr>
        <p:spPr>
          <a:xfrm>
            <a:off x="107504" y="3806753"/>
            <a:ext cx="1584176" cy="846383"/>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buClr>
                <a:srgbClr val="00843C"/>
              </a:buClr>
            </a:pPr>
            <a:endParaRPr lang="zh-TW" altLang="en-US" dirty="0">
              <a:solidFill>
                <a:srgbClr val="212745"/>
              </a:solidFill>
              <a:latin typeface="華康正顏楷體W5" pitchFamily="65" charset="-120"/>
              <a:ea typeface="華康正顏楷體W5" pitchFamily="65" charset="-120"/>
            </a:endParaRPr>
          </a:p>
        </p:txBody>
      </p:sp>
      <p:sp>
        <p:nvSpPr>
          <p:cNvPr id="9" name="副標題 1"/>
          <p:cNvSpPr txBox="1">
            <a:spLocks/>
          </p:cNvSpPr>
          <p:nvPr/>
        </p:nvSpPr>
        <p:spPr>
          <a:xfrm>
            <a:off x="179512" y="764704"/>
            <a:ext cx="8712968" cy="5544616"/>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buClr>
                <a:srgbClr val="00843C"/>
              </a:buClr>
            </a:pPr>
            <a:endParaRPr lang="en-US" altLang="zh-TW" sz="1600" dirty="0" smtClean="0">
              <a:solidFill>
                <a:srgbClr val="212745"/>
              </a:solidFill>
              <a:latin typeface="標楷體" pitchFamily="65" charset="-120"/>
              <a:ea typeface="標楷體" pitchFamily="65" charset="-120"/>
            </a:endParaRPr>
          </a:p>
        </p:txBody>
      </p:sp>
      <p:sp>
        <p:nvSpPr>
          <p:cNvPr id="3" name="矩形 2"/>
          <p:cNvSpPr/>
          <p:nvPr/>
        </p:nvSpPr>
        <p:spPr>
          <a:xfrm>
            <a:off x="1331640" y="836712"/>
            <a:ext cx="6912768" cy="4524315"/>
          </a:xfrm>
          <a:prstGeom prst="rect">
            <a:avLst/>
          </a:prstGeom>
        </p:spPr>
        <p:txBody>
          <a:bodyPr wrap="square">
            <a:spAutoFit/>
          </a:bodyPr>
          <a:lstStyle/>
          <a:p>
            <a:r>
              <a:rPr lang="zh-TW" altLang="en-US" dirty="0" smtClean="0">
                <a:solidFill>
                  <a:schemeClr val="tx2"/>
                </a:solidFill>
                <a:latin typeface="華康標楷體" pitchFamily="65" charset="-120"/>
                <a:ea typeface="華康標楷體" pitchFamily="65" charset="-120"/>
                <a:cs typeface="Times New Roman"/>
              </a:rPr>
              <a:t>二、</a:t>
            </a:r>
            <a:r>
              <a:rPr lang="zh-TW" altLang="zh-TW" dirty="0" smtClean="0">
                <a:solidFill>
                  <a:schemeClr val="tx2"/>
                </a:solidFill>
                <a:latin typeface="華康標楷體" pitchFamily="65" charset="-120"/>
                <a:ea typeface="華康標楷體" pitchFamily="65" charset="-120"/>
                <a:cs typeface="Times New Roman"/>
              </a:rPr>
              <a:t>每年</a:t>
            </a:r>
            <a:r>
              <a:rPr lang="zh-TW" altLang="zh-TW" dirty="0">
                <a:solidFill>
                  <a:schemeClr val="tx2"/>
                </a:solidFill>
                <a:latin typeface="華康標楷體" pitchFamily="65" charset="-120"/>
                <a:ea typeface="華康標楷體" pitchFamily="65" charset="-120"/>
                <a:cs typeface="Times New Roman"/>
              </a:rPr>
              <a:t>學校日學科</a:t>
            </a:r>
            <a:r>
              <a:rPr lang="zh-TW" altLang="zh-TW" b="1" dirty="0">
                <a:solidFill>
                  <a:schemeClr val="tx2"/>
                </a:solidFill>
                <a:latin typeface="華康標楷體" pitchFamily="65" charset="-120"/>
                <a:ea typeface="華康標楷體" pitchFamily="65" charset="-120"/>
                <a:cs typeface="Times New Roman"/>
              </a:rPr>
              <a:t>跑班</a:t>
            </a:r>
            <a:r>
              <a:rPr lang="zh-TW" altLang="zh-TW" dirty="0">
                <a:solidFill>
                  <a:schemeClr val="tx2"/>
                </a:solidFill>
                <a:latin typeface="華康標楷體" pitchFamily="65" charset="-120"/>
                <a:ea typeface="華康標楷體" pitchFamily="65" charset="-120"/>
                <a:cs typeface="Times New Roman"/>
              </a:rPr>
              <a:t>都會被耽擱，今年也不例外，使得任課多的老師等的時間比講的時間還多，應把時間算得再精準些，否則明年應該會再</a:t>
            </a:r>
            <a:r>
              <a:rPr lang="en-US" altLang="zh-TW" dirty="0">
                <a:solidFill>
                  <a:schemeClr val="tx2"/>
                </a:solidFill>
                <a:latin typeface="華康標楷體" pitchFamily="65" charset="-120"/>
                <a:ea typeface="華康標楷體" pitchFamily="65" charset="-120"/>
                <a:cs typeface="Times New Roman"/>
              </a:rPr>
              <a:t>delay</a:t>
            </a:r>
            <a:r>
              <a:rPr lang="zh-TW" altLang="zh-TW" dirty="0">
                <a:solidFill>
                  <a:schemeClr val="tx2"/>
                </a:solidFill>
                <a:latin typeface="華康標楷體" pitchFamily="65" charset="-120"/>
                <a:ea typeface="華康標楷體" pitchFamily="65" charset="-120"/>
                <a:cs typeface="Times New Roman"/>
              </a:rPr>
              <a:t>吧</a:t>
            </a:r>
            <a:r>
              <a:rPr lang="en-US" altLang="zh-TW" dirty="0" smtClean="0">
                <a:solidFill>
                  <a:schemeClr val="tx2"/>
                </a:solidFill>
                <a:latin typeface="華康標楷體" pitchFamily="65" charset="-120"/>
                <a:ea typeface="華康標楷體" pitchFamily="65" charset="-120"/>
                <a:cs typeface="Times New Roman"/>
              </a:rPr>
              <a:t>?</a:t>
            </a:r>
          </a:p>
          <a:p>
            <a:endParaRPr lang="en-US" altLang="zh-TW" dirty="0" smtClean="0">
              <a:solidFill>
                <a:schemeClr val="tx2"/>
              </a:solidFill>
              <a:latin typeface="華康標楷體" pitchFamily="65" charset="-120"/>
              <a:ea typeface="華康標楷體" pitchFamily="65" charset="-120"/>
              <a:cs typeface="Times New Roman"/>
            </a:endParaRPr>
          </a:p>
          <a:p>
            <a:pPr lvl="0"/>
            <a:r>
              <a:rPr lang="en-US" altLang="zh-TW" dirty="0" smtClean="0">
                <a:solidFill>
                  <a:schemeClr val="tx2"/>
                </a:solidFill>
                <a:latin typeface="華康標楷體" pitchFamily="65" charset="-120"/>
                <a:ea typeface="華康標楷體" pitchFamily="65" charset="-120"/>
                <a:cs typeface="Times New Roman"/>
              </a:rPr>
              <a:t>(</a:t>
            </a:r>
            <a:r>
              <a:rPr lang="zh-TW" altLang="en-US" dirty="0" smtClean="0">
                <a:solidFill>
                  <a:schemeClr val="tx2"/>
                </a:solidFill>
                <a:latin typeface="華康標楷體" pitchFamily="65" charset="-120"/>
                <a:ea typeface="華康標楷體" pitchFamily="65" charset="-120"/>
                <a:cs typeface="Times New Roman"/>
              </a:rPr>
              <a:t>輔</a:t>
            </a:r>
            <a:r>
              <a:rPr lang="en-US" altLang="zh-TW" dirty="0" smtClean="0">
                <a:solidFill>
                  <a:schemeClr val="tx2"/>
                </a:solidFill>
                <a:latin typeface="華康標楷體" pitchFamily="65" charset="-120"/>
                <a:ea typeface="華康標楷體" pitchFamily="65" charset="-120"/>
                <a:cs typeface="Times New Roman"/>
              </a:rPr>
              <a:t>)1.</a:t>
            </a:r>
            <a:r>
              <a:rPr lang="zh-TW" altLang="zh-TW" dirty="0" smtClean="0">
                <a:solidFill>
                  <a:schemeClr val="tx2"/>
                </a:solidFill>
                <a:latin typeface="華康標楷體" pitchFamily="65" charset="-120"/>
                <a:ea typeface="華康標楷體" pitchFamily="65" charset="-120"/>
              </a:rPr>
              <a:t>因</a:t>
            </a:r>
            <a:r>
              <a:rPr lang="zh-TW" altLang="zh-TW" dirty="0">
                <a:solidFill>
                  <a:schemeClr val="tx2"/>
                </a:solidFill>
                <a:latin typeface="華康標楷體" pitchFamily="65" charset="-120"/>
                <a:ea typeface="華康標楷體" pitchFamily="65" charset="-120"/>
              </a:rPr>
              <a:t>家長們蒞校時間皆稍晚，無法準時依活動流程開始，故行程有延遲，爾後將加強宣導準時美德。</a:t>
            </a:r>
          </a:p>
          <a:p>
            <a:r>
              <a:rPr lang="en-US" altLang="zh-TW" dirty="0" smtClean="0">
                <a:solidFill>
                  <a:schemeClr val="tx2"/>
                </a:solidFill>
                <a:latin typeface="華康標楷體" pitchFamily="65" charset="-120"/>
                <a:ea typeface="華康標楷體" pitchFamily="65" charset="-120"/>
              </a:rPr>
              <a:t>2.</a:t>
            </a:r>
            <a:r>
              <a:rPr lang="zh-TW" altLang="zh-TW" dirty="0" smtClean="0">
                <a:solidFill>
                  <a:schemeClr val="tx2"/>
                </a:solidFill>
                <a:latin typeface="華康標楷體" pitchFamily="65" charset="-120"/>
                <a:ea typeface="華康標楷體" pitchFamily="65" charset="-120"/>
              </a:rPr>
              <a:t>各項</a:t>
            </a:r>
            <a:r>
              <a:rPr lang="zh-TW" altLang="zh-TW" dirty="0">
                <a:solidFill>
                  <a:schemeClr val="tx2"/>
                </a:solidFill>
                <a:latin typeface="華康標楷體" pitchFamily="65" charset="-120"/>
                <a:ea typeface="華康標楷體" pitchFamily="65" charset="-120"/>
              </a:rPr>
              <a:t>政策皆為教育局來文之必要宣導事項，且有限辦日期，若未辦理將影響學校之評鑑及經費申請，對學生、家長、老師的權益有嚴重損失，故各項行政宣導，為必要之程序，請老師們多</a:t>
            </a:r>
            <a:r>
              <a:rPr lang="zh-TW" altLang="zh-TW" dirty="0" smtClean="0">
                <a:solidFill>
                  <a:schemeClr val="tx2"/>
                </a:solidFill>
                <a:latin typeface="華康標楷體" pitchFamily="65" charset="-120"/>
                <a:ea typeface="華康標楷體" pitchFamily="65" charset="-120"/>
              </a:rPr>
              <a:t>體諒</a:t>
            </a:r>
            <a:r>
              <a:rPr lang="zh-TW" altLang="en-US" dirty="0" smtClean="0">
                <a:solidFill>
                  <a:schemeClr val="tx2"/>
                </a:solidFill>
                <a:latin typeface="華康標楷體" pitchFamily="65" charset="-120"/>
                <a:ea typeface="華康標楷體" pitchFamily="65" charset="-120"/>
              </a:rPr>
              <a:t>。</a:t>
            </a:r>
            <a:endParaRPr lang="en-US" altLang="zh-TW" dirty="0" smtClean="0">
              <a:solidFill>
                <a:schemeClr val="tx2"/>
              </a:solidFill>
              <a:latin typeface="華康標楷體" pitchFamily="65" charset="-120"/>
              <a:ea typeface="華康標楷體" pitchFamily="65" charset="-120"/>
            </a:endParaRPr>
          </a:p>
          <a:p>
            <a:endParaRPr lang="en-US" altLang="zh-TW" dirty="0" smtClean="0">
              <a:solidFill>
                <a:schemeClr val="tx2"/>
              </a:solidFill>
              <a:latin typeface="華康標楷體" pitchFamily="65" charset="-120"/>
              <a:ea typeface="華康標楷體" pitchFamily="65" charset="-120"/>
            </a:endParaRPr>
          </a:p>
          <a:p>
            <a:r>
              <a:rPr lang="zh-TW" altLang="en-US" dirty="0" smtClean="0">
                <a:solidFill>
                  <a:schemeClr val="tx2"/>
                </a:solidFill>
                <a:latin typeface="華康標楷體" pitchFamily="65" charset="-120"/>
                <a:ea typeface="華康標楷體" pitchFamily="65" charset="-120"/>
              </a:rPr>
              <a:t>三、</a:t>
            </a:r>
            <a:r>
              <a:rPr lang="zh-TW" altLang="zh-TW" dirty="0" smtClean="0">
                <a:solidFill>
                  <a:schemeClr val="tx2"/>
                </a:solidFill>
                <a:latin typeface="華康標楷體" pitchFamily="65" charset="-120"/>
                <a:ea typeface="華康標楷體" pitchFamily="65" charset="-120"/>
              </a:rPr>
              <a:t>學校</a:t>
            </a:r>
            <a:r>
              <a:rPr lang="zh-TW" altLang="zh-TW" dirty="0">
                <a:solidFill>
                  <a:schemeClr val="tx2"/>
                </a:solidFill>
                <a:latin typeface="華康標楷體" pitchFamily="65" charset="-120"/>
                <a:ea typeface="華康標楷體" pitchFamily="65" charset="-120"/>
              </a:rPr>
              <a:t>開多元班立意是很好，但有的班學科的課有缺上到兩節，照常理，程度好的都有可能會跟不上進度，更何況程度不好的，以後可能會更需要補救教學，如此豈不是</a:t>
            </a:r>
            <a:r>
              <a:rPr lang="zh-TW" altLang="zh-TW" dirty="0" smtClean="0">
                <a:solidFill>
                  <a:schemeClr val="tx2"/>
                </a:solidFill>
                <a:latin typeface="華康標楷體" pitchFamily="65" charset="-120"/>
                <a:ea typeface="華康標楷體" pitchFamily="65" charset="-120"/>
              </a:rPr>
              <a:t>本末倒置</a:t>
            </a:r>
            <a:r>
              <a:rPr lang="zh-TW" altLang="en-US" dirty="0" smtClean="0">
                <a:solidFill>
                  <a:schemeClr val="tx2"/>
                </a:solidFill>
                <a:latin typeface="華康標楷體" pitchFamily="65" charset="-120"/>
                <a:ea typeface="華康標楷體" pitchFamily="65" charset="-120"/>
              </a:rPr>
              <a:t>。</a:t>
            </a:r>
            <a:endParaRPr lang="en-US" altLang="zh-TW" dirty="0" smtClean="0">
              <a:solidFill>
                <a:schemeClr val="tx2"/>
              </a:solidFill>
              <a:latin typeface="華康標楷體" pitchFamily="65" charset="-120"/>
              <a:ea typeface="華康標楷體" pitchFamily="65" charset="-120"/>
            </a:endParaRPr>
          </a:p>
          <a:p>
            <a:endParaRPr lang="en-US" altLang="zh-TW" dirty="0" smtClean="0">
              <a:solidFill>
                <a:schemeClr val="tx2"/>
              </a:solidFill>
              <a:latin typeface="華康標楷體" pitchFamily="65" charset="-120"/>
              <a:ea typeface="華康標楷體" pitchFamily="65" charset="-120"/>
              <a:cs typeface="Times New Roman"/>
            </a:endParaRPr>
          </a:p>
          <a:p>
            <a:r>
              <a:rPr lang="en-US" altLang="zh-TW" dirty="0" smtClean="0">
                <a:solidFill>
                  <a:schemeClr val="tx2"/>
                </a:solidFill>
                <a:latin typeface="華康標楷體" pitchFamily="65" charset="-120"/>
                <a:ea typeface="華康標楷體" pitchFamily="65" charset="-120"/>
              </a:rPr>
              <a:t>(</a:t>
            </a:r>
            <a:r>
              <a:rPr lang="zh-TW" altLang="en-US" dirty="0" smtClean="0">
                <a:solidFill>
                  <a:schemeClr val="tx2"/>
                </a:solidFill>
                <a:latin typeface="華康標楷體" pitchFamily="65" charset="-120"/>
                <a:ea typeface="華康標楷體" pitchFamily="65" charset="-120"/>
              </a:rPr>
              <a:t>輔</a:t>
            </a:r>
            <a:r>
              <a:rPr lang="en-US" altLang="zh-TW" dirty="0" smtClean="0">
                <a:solidFill>
                  <a:schemeClr val="tx2"/>
                </a:solidFill>
                <a:latin typeface="華康標楷體" pitchFamily="65" charset="-120"/>
                <a:ea typeface="華康標楷體" pitchFamily="65" charset="-120"/>
              </a:rPr>
              <a:t>)</a:t>
            </a:r>
            <a:r>
              <a:rPr lang="zh-TW" altLang="zh-TW" dirty="0">
                <a:solidFill>
                  <a:schemeClr val="tx2"/>
                </a:solidFill>
                <a:latin typeface="華康標楷體" pitchFamily="65" charset="-120"/>
                <a:ea typeface="華康標楷體" pitchFamily="65" charset="-120"/>
              </a:rPr>
              <a:t>學生參加多元開發班皆由導師建議名單並徵詢學生意願及經家長同意才給予參加。</a:t>
            </a:r>
            <a:endParaRPr lang="zh-TW" altLang="en-US" dirty="0">
              <a:solidFill>
                <a:schemeClr val="tx2"/>
              </a:solidFill>
              <a:latin typeface="華康標楷體" pitchFamily="65" charset="-120"/>
              <a:ea typeface="華康標楷體" pitchFamily="65" charset="-120"/>
            </a:endParaRPr>
          </a:p>
        </p:txBody>
      </p:sp>
    </p:spTree>
    <p:extLst>
      <p:ext uri="{BB962C8B-B14F-4D97-AF65-F5344CB8AC3E}">
        <p14:creationId xmlns:p14="http://schemas.microsoft.com/office/powerpoint/2010/main" val="2364758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88640"/>
            <a:ext cx="9144000"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 name="矩形 3"/>
          <p:cNvSpPr/>
          <p:nvPr/>
        </p:nvSpPr>
        <p:spPr>
          <a:xfrm>
            <a:off x="0" y="0"/>
            <a:ext cx="91440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6" name="副標題 1"/>
          <p:cNvSpPr txBox="1">
            <a:spLocks/>
          </p:cNvSpPr>
          <p:nvPr/>
        </p:nvSpPr>
        <p:spPr>
          <a:xfrm>
            <a:off x="107504" y="3806753"/>
            <a:ext cx="1584176" cy="846383"/>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buClr>
                <a:srgbClr val="00843C"/>
              </a:buClr>
            </a:pPr>
            <a:endParaRPr lang="zh-TW" altLang="en-US" dirty="0">
              <a:solidFill>
                <a:srgbClr val="212745"/>
              </a:solidFill>
              <a:latin typeface="華康正顏楷體W5" pitchFamily="65" charset="-120"/>
              <a:ea typeface="華康正顏楷體W5" pitchFamily="65" charset="-120"/>
            </a:endParaRPr>
          </a:p>
        </p:txBody>
      </p:sp>
      <p:sp>
        <p:nvSpPr>
          <p:cNvPr id="9" name="副標題 1"/>
          <p:cNvSpPr txBox="1">
            <a:spLocks/>
          </p:cNvSpPr>
          <p:nvPr/>
        </p:nvSpPr>
        <p:spPr>
          <a:xfrm>
            <a:off x="179512" y="764704"/>
            <a:ext cx="8712968" cy="5544616"/>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algn="l">
              <a:buClr>
                <a:srgbClr val="00843C"/>
              </a:buClr>
            </a:pPr>
            <a:endParaRPr lang="en-US" altLang="zh-TW" sz="1600" dirty="0" smtClean="0">
              <a:solidFill>
                <a:srgbClr val="212745"/>
              </a:solidFill>
              <a:latin typeface="標楷體" pitchFamily="65" charset="-120"/>
              <a:ea typeface="標楷體" pitchFamily="65" charset="-120"/>
            </a:endParaRPr>
          </a:p>
        </p:txBody>
      </p:sp>
      <p:sp>
        <p:nvSpPr>
          <p:cNvPr id="2" name="矩形 1"/>
          <p:cNvSpPr/>
          <p:nvPr/>
        </p:nvSpPr>
        <p:spPr>
          <a:xfrm>
            <a:off x="539552" y="1412776"/>
            <a:ext cx="8064896" cy="369332"/>
          </a:xfrm>
          <a:prstGeom prst="rect">
            <a:avLst/>
          </a:prstGeom>
        </p:spPr>
        <p:txBody>
          <a:bodyPr wrap="square">
            <a:spAutoFit/>
          </a:bodyPr>
          <a:lstStyle/>
          <a:p>
            <a:r>
              <a:rPr lang="zh-TW" altLang="zh-TW" dirty="0" smtClean="0">
                <a:solidFill>
                  <a:schemeClr val="tx2"/>
                </a:solidFill>
                <a:latin typeface="華康標楷體" pitchFamily="65" charset="-120"/>
                <a:ea typeface="華康標楷體" pitchFamily="65" charset="-120"/>
              </a:rPr>
              <a:t>。</a:t>
            </a:r>
            <a:endParaRPr lang="en-US" altLang="zh-TW" b="1" dirty="0">
              <a:solidFill>
                <a:schemeClr val="tx2"/>
              </a:solidFill>
              <a:latin typeface="華康標楷體" pitchFamily="65" charset="-120"/>
              <a:ea typeface="華康標楷體" pitchFamily="65" charset="-120"/>
            </a:endParaRPr>
          </a:p>
        </p:txBody>
      </p:sp>
      <p:sp>
        <p:nvSpPr>
          <p:cNvPr id="3" name="矩形 2"/>
          <p:cNvSpPr/>
          <p:nvPr/>
        </p:nvSpPr>
        <p:spPr>
          <a:xfrm>
            <a:off x="683568" y="1579933"/>
            <a:ext cx="7632848" cy="3416320"/>
          </a:xfrm>
          <a:prstGeom prst="rect">
            <a:avLst/>
          </a:prstGeom>
        </p:spPr>
        <p:txBody>
          <a:bodyPr wrap="square">
            <a:spAutoFit/>
          </a:bodyPr>
          <a:lstStyle/>
          <a:p>
            <a:r>
              <a:rPr lang="zh-TW" altLang="en-US" dirty="0" smtClean="0">
                <a:solidFill>
                  <a:schemeClr val="tx2"/>
                </a:solidFill>
                <a:latin typeface="華康標楷體" pitchFamily="65" charset="-120"/>
                <a:ea typeface="華康標楷體" pitchFamily="65" charset="-120"/>
              </a:rPr>
              <a:t>四、</a:t>
            </a:r>
            <a:r>
              <a:rPr lang="zh-TW" altLang="zh-TW" dirty="0" smtClean="0">
                <a:solidFill>
                  <a:schemeClr val="tx2"/>
                </a:solidFill>
                <a:latin typeface="華康標楷體" pitchFamily="65" charset="-120"/>
                <a:ea typeface="華康標楷體" pitchFamily="65" charset="-120"/>
              </a:rPr>
              <a:t>代</a:t>
            </a:r>
            <a:r>
              <a:rPr lang="zh-TW" altLang="zh-TW" dirty="0">
                <a:solidFill>
                  <a:schemeClr val="tx2"/>
                </a:solidFill>
                <a:latin typeface="華康標楷體" pitchFamily="65" charset="-120"/>
                <a:ea typeface="華康標楷體" pitchFamily="65" charset="-120"/>
              </a:rPr>
              <a:t>導師要有個排序，先排定任課班級少的老師，再排任課</a:t>
            </a:r>
            <a:r>
              <a:rPr lang="zh-TW" altLang="zh-TW" dirty="0" smtClean="0">
                <a:solidFill>
                  <a:schemeClr val="tx2"/>
                </a:solidFill>
                <a:latin typeface="華康標楷體" pitchFamily="65" charset="-120"/>
                <a:ea typeface="華康標楷體" pitchFamily="65" charset="-120"/>
              </a:rPr>
              <a:t>班</a:t>
            </a:r>
            <a:r>
              <a:rPr lang="zh-TW" altLang="zh-TW" dirty="0">
                <a:solidFill>
                  <a:schemeClr val="tx2"/>
                </a:solidFill>
                <a:latin typeface="華康標楷體" pitchFamily="65" charset="-120"/>
                <a:ea typeface="華康標楷體" pitchFamily="65" charset="-120"/>
              </a:rPr>
              <a:t>級數多的，如此才可能都輪到，若只是有需要時再找，當然是任課班級數多的機會大，時間長，如此就很難公平</a:t>
            </a:r>
            <a:r>
              <a:rPr lang="zh-TW" altLang="zh-TW" dirty="0" smtClean="0">
                <a:solidFill>
                  <a:schemeClr val="tx2"/>
                </a:solidFill>
                <a:latin typeface="華康標楷體" pitchFamily="65" charset="-120"/>
                <a:ea typeface="華康標楷體" pitchFamily="65" charset="-120"/>
              </a:rPr>
              <a:t>。</a:t>
            </a:r>
            <a:endParaRPr lang="en-US" altLang="zh-TW" dirty="0" smtClean="0">
              <a:solidFill>
                <a:schemeClr val="tx2"/>
              </a:solidFill>
              <a:latin typeface="華康標楷體" pitchFamily="65" charset="-120"/>
              <a:ea typeface="華康標楷體" pitchFamily="65" charset="-120"/>
            </a:endParaRPr>
          </a:p>
          <a:p>
            <a:endParaRPr lang="en-US" altLang="zh-TW" dirty="0" smtClean="0">
              <a:solidFill>
                <a:schemeClr val="tx2"/>
              </a:solidFill>
              <a:latin typeface="華康標楷體" pitchFamily="65" charset="-120"/>
              <a:ea typeface="華康標楷體" pitchFamily="65" charset="-120"/>
            </a:endParaRPr>
          </a:p>
          <a:p>
            <a:r>
              <a:rPr lang="en-US" altLang="zh-TW" dirty="0" smtClean="0">
                <a:solidFill>
                  <a:schemeClr val="tx2"/>
                </a:solidFill>
                <a:latin typeface="華康標楷體" pitchFamily="65" charset="-120"/>
                <a:ea typeface="華康標楷體" pitchFamily="65" charset="-120"/>
              </a:rPr>
              <a:t>(</a:t>
            </a:r>
            <a:r>
              <a:rPr lang="zh-TW" altLang="en-US" dirty="0" smtClean="0">
                <a:solidFill>
                  <a:schemeClr val="tx2"/>
                </a:solidFill>
                <a:latin typeface="華康標楷體" pitchFamily="65" charset="-120"/>
                <a:ea typeface="華康標楷體" pitchFamily="65" charset="-120"/>
              </a:rPr>
              <a:t>訓</a:t>
            </a:r>
            <a:r>
              <a:rPr lang="en-US" altLang="zh-TW" dirty="0" smtClean="0">
                <a:solidFill>
                  <a:schemeClr val="tx2"/>
                </a:solidFill>
                <a:latin typeface="華康標楷體" pitchFamily="65" charset="-120"/>
                <a:ea typeface="華康標楷體" pitchFamily="65" charset="-120"/>
              </a:rPr>
              <a:t>)</a:t>
            </a:r>
            <a:r>
              <a:rPr lang="zh-TW" altLang="zh-TW" dirty="0">
                <a:solidFill>
                  <a:schemeClr val="tx2"/>
                </a:solidFill>
                <a:latin typeface="華康標楷體" pitchFamily="65" charset="-120"/>
                <a:ea typeface="華康標楷體" pitchFamily="65" charset="-120"/>
              </a:rPr>
              <a:t>依照本校導師輪替制</a:t>
            </a:r>
            <a:r>
              <a:rPr lang="en-US" altLang="zh-TW" dirty="0">
                <a:solidFill>
                  <a:schemeClr val="tx2"/>
                </a:solidFill>
                <a:latin typeface="華康標楷體" pitchFamily="65" charset="-120"/>
                <a:ea typeface="華康標楷體" pitchFamily="65" charset="-120"/>
              </a:rPr>
              <a:t>(</a:t>
            </a:r>
            <a:r>
              <a:rPr lang="zh-TW" altLang="zh-TW" dirty="0">
                <a:solidFill>
                  <a:schemeClr val="tx2"/>
                </a:solidFill>
                <a:latin typeface="華康標楷體" pitchFamily="65" charset="-120"/>
                <a:ea typeface="華康標楷體" pitchFamily="65" charset="-120"/>
              </a:rPr>
              <a:t>公告各辦公室</a:t>
            </a:r>
            <a:r>
              <a:rPr lang="en-US" altLang="zh-TW" dirty="0">
                <a:solidFill>
                  <a:schemeClr val="tx2"/>
                </a:solidFill>
                <a:latin typeface="華康標楷體" pitchFamily="65" charset="-120"/>
                <a:ea typeface="華康標楷體" pitchFamily="65" charset="-120"/>
              </a:rPr>
              <a:t>)</a:t>
            </a:r>
            <a:r>
              <a:rPr lang="zh-TW" altLang="zh-TW" dirty="0">
                <a:solidFill>
                  <a:schemeClr val="tx2"/>
                </a:solidFill>
                <a:latin typeface="華康標楷體" pitchFamily="65" charset="-120"/>
                <a:ea typeface="華康標楷體" pitchFamily="65" charset="-120"/>
              </a:rPr>
              <a:t>之排代導師之方式</a:t>
            </a:r>
            <a:r>
              <a:rPr lang="zh-TW" altLang="zh-TW" dirty="0" smtClean="0">
                <a:solidFill>
                  <a:schemeClr val="tx2"/>
                </a:solidFill>
                <a:latin typeface="華康標楷體" pitchFamily="65" charset="-120"/>
                <a:ea typeface="華康標楷體" pitchFamily="65" charset="-120"/>
              </a:rPr>
              <a:t>辦</a:t>
            </a:r>
            <a:r>
              <a:rPr lang="zh-TW" altLang="zh-TW" dirty="0">
                <a:solidFill>
                  <a:schemeClr val="tx2"/>
                </a:solidFill>
                <a:latin typeface="華康標楷體" pitchFamily="65" charset="-120"/>
                <a:ea typeface="華康標楷體" pitchFamily="65" charset="-120"/>
              </a:rPr>
              <a:t>理。本處將列表管理各老師之排代，力求公平，請專任老師放心</a:t>
            </a:r>
            <a:r>
              <a:rPr lang="zh-TW" altLang="zh-TW" dirty="0" smtClean="0">
                <a:solidFill>
                  <a:schemeClr val="tx2"/>
                </a:solidFill>
                <a:latin typeface="華康標楷體" pitchFamily="65" charset="-120"/>
                <a:ea typeface="華康標楷體" pitchFamily="65" charset="-120"/>
              </a:rPr>
              <a:t>。</a:t>
            </a:r>
            <a:endParaRPr lang="en-US" altLang="zh-TW" dirty="0" smtClean="0">
              <a:solidFill>
                <a:schemeClr val="tx2"/>
              </a:solidFill>
              <a:latin typeface="華康標楷體" pitchFamily="65" charset="-120"/>
              <a:ea typeface="華康標楷體" pitchFamily="65" charset="-120"/>
            </a:endParaRPr>
          </a:p>
          <a:p>
            <a:endParaRPr lang="en-US" altLang="zh-TW" dirty="0">
              <a:solidFill>
                <a:schemeClr val="tx2"/>
              </a:solidFill>
              <a:latin typeface="華康標楷體" pitchFamily="65" charset="-120"/>
              <a:ea typeface="華康標楷體" pitchFamily="65" charset="-120"/>
            </a:endParaRPr>
          </a:p>
          <a:p>
            <a:r>
              <a:rPr lang="zh-TW" altLang="en-US" dirty="0" smtClean="0">
                <a:solidFill>
                  <a:schemeClr val="tx2"/>
                </a:solidFill>
                <a:latin typeface="華康標楷體" pitchFamily="65" charset="-120"/>
                <a:ea typeface="華康標楷體" pitchFamily="65" charset="-120"/>
              </a:rPr>
              <a:t>五、</a:t>
            </a:r>
            <a:r>
              <a:rPr lang="zh-TW" altLang="zh-TW" dirty="0">
                <a:solidFill>
                  <a:schemeClr val="tx2"/>
                </a:solidFill>
                <a:latin typeface="華康標楷體" pitchFamily="65" charset="-120"/>
                <a:ea typeface="華康標楷體" pitchFamily="65" charset="-120"/>
              </a:rPr>
              <a:t>升旗時間，請勿延誤到第一節上課時間，以免影響上課進度，影響學生受教權</a:t>
            </a:r>
            <a:r>
              <a:rPr lang="zh-TW" altLang="zh-TW" dirty="0" smtClean="0">
                <a:solidFill>
                  <a:schemeClr val="tx2"/>
                </a:solidFill>
                <a:latin typeface="華康標楷體" pitchFamily="65" charset="-120"/>
                <a:ea typeface="華康標楷體" pitchFamily="65" charset="-120"/>
              </a:rPr>
              <a:t>。</a:t>
            </a:r>
            <a:endParaRPr lang="en-US" altLang="zh-TW" dirty="0" smtClean="0">
              <a:solidFill>
                <a:schemeClr val="tx2"/>
              </a:solidFill>
              <a:latin typeface="華康標楷體" pitchFamily="65" charset="-120"/>
              <a:ea typeface="華康標楷體" pitchFamily="65" charset="-120"/>
            </a:endParaRPr>
          </a:p>
          <a:p>
            <a:endParaRPr lang="en-US" altLang="zh-TW" dirty="0" smtClean="0">
              <a:solidFill>
                <a:schemeClr val="tx2"/>
              </a:solidFill>
              <a:latin typeface="華康標楷體" pitchFamily="65" charset="-120"/>
              <a:ea typeface="華康標楷體" pitchFamily="65" charset="-120"/>
            </a:endParaRPr>
          </a:p>
          <a:p>
            <a:r>
              <a:rPr lang="en-US" altLang="zh-TW" dirty="0" smtClean="0">
                <a:solidFill>
                  <a:schemeClr val="tx2"/>
                </a:solidFill>
                <a:latin typeface="華康標楷體" pitchFamily="65" charset="-120"/>
                <a:ea typeface="華康標楷體" pitchFamily="65" charset="-120"/>
              </a:rPr>
              <a:t>(</a:t>
            </a:r>
            <a:r>
              <a:rPr lang="zh-TW" altLang="en-US" dirty="0" smtClean="0">
                <a:solidFill>
                  <a:schemeClr val="tx2"/>
                </a:solidFill>
                <a:latin typeface="華康標楷體" pitchFamily="65" charset="-120"/>
                <a:ea typeface="華康標楷體" pitchFamily="65" charset="-120"/>
              </a:rPr>
              <a:t>訓</a:t>
            </a:r>
            <a:r>
              <a:rPr lang="en-US" altLang="zh-TW" dirty="0" smtClean="0">
                <a:solidFill>
                  <a:schemeClr val="tx2"/>
                </a:solidFill>
                <a:latin typeface="華康標楷體" pitchFamily="65" charset="-120"/>
                <a:ea typeface="華康標楷體" pitchFamily="65" charset="-120"/>
              </a:rPr>
              <a:t>)</a:t>
            </a:r>
            <a:r>
              <a:rPr lang="zh-TW" altLang="zh-TW" dirty="0">
                <a:solidFill>
                  <a:schemeClr val="tx2"/>
                </a:solidFill>
                <a:latin typeface="華康標楷體" pitchFamily="65" charset="-120"/>
                <a:ea typeface="華康標楷體" pitchFamily="65" charset="-120"/>
              </a:rPr>
              <a:t>請導師協助幫忙督促學生盡速到達活動中心，縮短集合時間，宣達事項精簡，以</a:t>
            </a:r>
            <a:r>
              <a:rPr lang="en-US" altLang="zh-TW" dirty="0">
                <a:solidFill>
                  <a:schemeClr val="tx2"/>
                </a:solidFill>
                <a:latin typeface="華康標楷體" pitchFamily="65" charset="-120"/>
                <a:ea typeface="華康標楷體" pitchFamily="65" charset="-120"/>
              </a:rPr>
              <a:t>8:20</a:t>
            </a:r>
            <a:r>
              <a:rPr lang="zh-TW" altLang="zh-TW" dirty="0">
                <a:solidFill>
                  <a:schemeClr val="tx2"/>
                </a:solidFill>
                <a:latin typeface="華康標楷體" pitchFamily="65" charset="-120"/>
                <a:ea typeface="華康標楷體" pitchFamily="65" charset="-120"/>
              </a:rPr>
              <a:t>結束為目標。</a:t>
            </a:r>
            <a:endParaRPr lang="zh-TW" altLang="en-US" dirty="0">
              <a:solidFill>
                <a:schemeClr val="tx2"/>
              </a:solidFill>
              <a:latin typeface="華康標楷體" pitchFamily="65" charset="-120"/>
              <a:ea typeface="華康標楷體" pitchFamily="65" charset="-120"/>
            </a:endParaRPr>
          </a:p>
        </p:txBody>
      </p:sp>
    </p:spTree>
    <p:extLst>
      <p:ext uri="{BB962C8B-B14F-4D97-AF65-F5344CB8AC3E}">
        <p14:creationId xmlns:p14="http://schemas.microsoft.com/office/powerpoint/2010/main" val="2774996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4860032" y="1412776"/>
            <a:ext cx="4283968"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8021"/>
              </a:solidFill>
            </a:endParaRPr>
          </a:p>
        </p:txBody>
      </p:sp>
      <p:sp>
        <p:nvSpPr>
          <p:cNvPr id="4" name="圓角化單一角落矩形 3"/>
          <p:cNvSpPr/>
          <p:nvPr/>
        </p:nvSpPr>
        <p:spPr>
          <a:xfrm>
            <a:off x="0" y="404664"/>
            <a:ext cx="5220072"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solidFill>
                  <a:prstClr val="white"/>
                </a:solidFill>
                <a:latin typeface="華康中黑體" pitchFamily="49" charset="-120"/>
                <a:ea typeface="華康中黑體" pitchFamily="49" charset="-120"/>
              </a:rPr>
              <a:t>教 師 會 </a:t>
            </a:r>
            <a:r>
              <a:rPr lang="zh-TW" altLang="en-US" sz="3600" dirty="0" smtClean="0">
                <a:solidFill>
                  <a:prstClr val="white"/>
                </a:solidFill>
                <a:latin typeface="華康中黑體" pitchFamily="49" charset="-120"/>
                <a:ea typeface="華康中黑體" pitchFamily="49" charset="-120"/>
              </a:rPr>
              <a:t>意見</a:t>
            </a:r>
            <a:endParaRPr lang="zh-TW" altLang="en-US" sz="3600" dirty="0">
              <a:solidFill>
                <a:prstClr val="white"/>
              </a:solidFill>
              <a:latin typeface="華康中黑體" pitchFamily="49" charset="-120"/>
              <a:ea typeface="華康中黑體" pitchFamily="49" charset="-120"/>
            </a:endParaRPr>
          </a:p>
        </p:txBody>
      </p:sp>
      <p:sp>
        <p:nvSpPr>
          <p:cNvPr id="2" name="副標題 1"/>
          <p:cNvSpPr>
            <a:spLocks noGrp="1"/>
          </p:cNvSpPr>
          <p:nvPr>
            <p:ph type="subTitle" idx="1"/>
          </p:nvPr>
        </p:nvSpPr>
        <p:spPr>
          <a:xfrm>
            <a:off x="179512" y="1844824"/>
            <a:ext cx="8640960" cy="4536504"/>
          </a:xfrm>
        </p:spPr>
        <p:txBody>
          <a:bodyPr>
            <a:noAutofit/>
          </a:bodyPr>
          <a:lstStyle/>
          <a:p>
            <a:pPr algn="l"/>
            <a:r>
              <a:rPr lang="zh-TW" altLang="en-US" sz="1800" dirty="0" smtClean="0">
                <a:latin typeface="華康標楷體" pitchFamily="65" charset="-120"/>
                <a:ea typeface="華康標楷體" pitchFamily="65" charset="-120"/>
              </a:rPr>
              <a:t>一</a:t>
            </a:r>
            <a:r>
              <a:rPr lang="en-US" altLang="zh-TW" sz="1800" dirty="0" smtClean="0">
                <a:latin typeface="華康標楷體" pitchFamily="65" charset="-120"/>
                <a:ea typeface="華康標楷體" pitchFamily="65" charset="-120"/>
              </a:rPr>
              <a:t>.</a:t>
            </a:r>
            <a:r>
              <a:rPr lang="zh-TW" altLang="zh-TW" sz="1800" dirty="0" smtClean="0">
                <a:latin typeface="華康標楷體" pitchFamily="65" charset="-120"/>
                <a:ea typeface="華康標楷體" pitchFamily="65" charset="-120"/>
              </a:rPr>
              <a:t>請</a:t>
            </a:r>
            <a:r>
              <a:rPr lang="zh-TW" altLang="zh-TW" sz="1800" dirty="0">
                <a:latin typeface="華康標楷體" pitchFamily="65" charset="-120"/>
                <a:ea typeface="華康標楷體" pitchFamily="65" charset="-120"/>
              </a:rPr>
              <a:t>將七導旁教師會辦公室內雜物清除，以利教師會開會、活動</a:t>
            </a:r>
            <a:r>
              <a:rPr lang="zh-TW" altLang="en-US" sz="1800" dirty="0" smtClean="0">
                <a:latin typeface="華康標楷體" pitchFamily="65" charset="-120"/>
                <a:ea typeface="華康標楷體" pitchFamily="65" charset="-120"/>
              </a:rPr>
              <a:t>。</a:t>
            </a:r>
            <a:endParaRPr lang="en-US" altLang="zh-TW" sz="1800" dirty="0" smtClean="0">
              <a:latin typeface="華康標楷體" pitchFamily="65" charset="-120"/>
              <a:ea typeface="華康標楷體" pitchFamily="65" charset="-120"/>
            </a:endParaRPr>
          </a:p>
          <a:p>
            <a:pPr algn="l"/>
            <a:r>
              <a:rPr lang="en-US" altLang="zh-TW" sz="1800" b="1" dirty="0" smtClean="0">
                <a:latin typeface="華康標楷體" pitchFamily="65" charset="-120"/>
                <a:ea typeface="華康標楷體" pitchFamily="65" charset="-120"/>
              </a:rPr>
              <a:t>(</a:t>
            </a:r>
            <a:r>
              <a:rPr lang="zh-TW" altLang="en-US" sz="1800" b="1" dirty="0" smtClean="0">
                <a:latin typeface="華康標楷體" pitchFamily="65" charset="-120"/>
                <a:ea typeface="華康標楷體" pitchFamily="65" charset="-120"/>
              </a:rPr>
              <a:t>總</a:t>
            </a:r>
            <a:r>
              <a:rPr lang="en-US" altLang="zh-TW" sz="1800" b="1" dirty="0" smtClean="0">
                <a:latin typeface="華康標楷體" pitchFamily="65" charset="-120"/>
                <a:ea typeface="華康標楷體" pitchFamily="65" charset="-120"/>
              </a:rPr>
              <a:t>)</a:t>
            </a:r>
            <a:r>
              <a:rPr lang="zh-TW" altLang="zh-TW" sz="1800" dirty="0">
                <a:latin typeface="華康標楷體" pitchFamily="65" charset="-120"/>
                <a:ea typeface="華康標楷體" pitchFamily="65" charset="-120"/>
              </a:rPr>
              <a:t>七導旁之空間、物品，已請廠商協助清除，將於近期完成</a:t>
            </a:r>
            <a:r>
              <a:rPr lang="zh-TW" altLang="zh-TW" sz="1800" dirty="0" smtClean="0">
                <a:latin typeface="華康標楷體" pitchFamily="65" charset="-120"/>
                <a:ea typeface="華康標楷體" pitchFamily="65" charset="-120"/>
              </a:rPr>
              <a:t>。</a:t>
            </a:r>
            <a:endParaRPr lang="en-US" altLang="zh-TW" sz="1800" dirty="0" smtClean="0">
              <a:latin typeface="華康標楷體" pitchFamily="65" charset="-120"/>
              <a:ea typeface="華康標楷體" pitchFamily="65" charset="-120"/>
            </a:endParaRPr>
          </a:p>
          <a:p>
            <a:pPr algn="l"/>
            <a:r>
              <a:rPr lang="zh-TW" altLang="en-US" sz="1800" dirty="0" smtClean="0">
                <a:latin typeface="華康標楷體" pitchFamily="65" charset="-120"/>
                <a:ea typeface="華康標楷體" pitchFamily="65" charset="-120"/>
              </a:rPr>
              <a:t>二</a:t>
            </a:r>
            <a:r>
              <a:rPr lang="en-US" altLang="zh-TW" sz="1800" dirty="0" smtClean="0">
                <a:latin typeface="華康標楷體" pitchFamily="65" charset="-120"/>
                <a:ea typeface="華康標楷體" pitchFamily="65" charset="-120"/>
              </a:rPr>
              <a:t>.</a:t>
            </a:r>
            <a:r>
              <a:rPr lang="zh-TW" altLang="zh-TW" sz="1800" dirty="0">
                <a:latin typeface="華康標楷體" pitchFamily="65" charset="-120"/>
                <a:ea typeface="華康標楷體" pitchFamily="65" charset="-120"/>
              </a:rPr>
              <a:t>有會員老師反映本學期排配</a:t>
            </a:r>
            <a:r>
              <a:rPr lang="zh-TW" altLang="zh-TW" sz="1800" dirty="0" smtClean="0">
                <a:latin typeface="華康標楷體" pitchFamily="65" charset="-120"/>
                <a:ea typeface="華康標楷體" pitchFamily="65" charset="-120"/>
              </a:rPr>
              <a:t>課</a:t>
            </a:r>
            <a:r>
              <a:rPr lang="en-US" altLang="zh-TW" sz="1800" dirty="0" smtClean="0">
                <a:latin typeface="華康標楷體" pitchFamily="65" charset="-120"/>
                <a:ea typeface="華康標楷體" pitchFamily="65" charset="-120"/>
              </a:rPr>
              <a:t>:</a:t>
            </a:r>
            <a:endParaRPr lang="zh-TW" altLang="zh-TW" sz="1800" dirty="0">
              <a:latin typeface="華康標楷體" pitchFamily="65" charset="-120"/>
              <a:ea typeface="華康標楷體" pitchFamily="65" charset="-120"/>
            </a:endParaRPr>
          </a:p>
          <a:p>
            <a:pPr lvl="0" algn="l"/>
            <a:r>
              <a:rPr lang="zh-TW" altLang="en-US" sz="1800" dirty="0" smtClean="0">
                <a:latin typeface="華康標楷體" pitchFamily="65" charset="-120"/>
                <a:ea typeface="華康標楷體" pitchFamily="65" charset="-120"/>
              </a:rPr>
              <a:t> </a:t>
            </a:r>
            <a:r>
              <a:rPr lang="en-US" altLang="zh-TW" sz="1800" dirty="0" smtClean="0">
                <a:latin typeface="華康標楷體" pitchFamily="65" charset="-120"/>
                <a:ea typeface="華康標楷體" pitchFamily="65" charset="-120"/>
              </a:rPr>
              <a:t>(1)</a:t>
            </a:r>
            <a:r>
              <a:rPr lang="zh-TW" altLang="zh-TW" sz="1800" dirty="0" smtClean="0">
                <a:latin typeface="華康標楷體" pitchFamily="65" charset="-120"/>
                <a:ea typeface="華康標楷體" pitchFamily="65" charset="-120"/>
              </a:rPr>
              <a:t>教師</a:t>
            </a:r>
            <a:r>
              <a:rPr lang="zh-TW" altLang="zh-TW" sz="1800" dirty="0">
                <a:latin typeface="華康標楷體" pitchFamily="65" charset="-120"/>
                <a:ea typeface="華康標楷體" pitchFamily="65" charset="-120"/>
              </a:rPr>
              <a:t>有不超鐘點的權利</a:t>
            </a:r>
          </a:p>
          <a:p>
            <a:pPr algn="l"/>
            <a:r>
              <a:rPr lang="zh-TW" altLang="en-US" sz="1800" dirty="0" smtClean="0">
                <a:latin typeface="華康標楷體" pitchFamily="65" charset="-120"/>
                <a:ea typeface="華康標楷體" pitchFamily="65" charset="-120"/>
              </a:rPr>
              <a:t> </a:t>
            </a:r>
            <a:r>
              <a:rPr lang="en-US" altLang="zh-TW" sz="1800" dirty="0" smtClean="0">
                <a:latin typeface="華康標楷體" pitchFamily="65" charset="-120"/>
                <a:ea typeface="華康標楷體" pitchFamily="65" charset="-120"/>
              </a:rPr>
              <a:t>(2)</a:t>
            </a:r>
            <a:r>
              <a:rPr lang="zh-TW" altLang="zh-TW" sz="1800" dirty="0" smtClean="0">
                <a:latin typeface="華康標楷體" pitchFamily="65" charset="-120"/>
                <a:ea typeface="華康標楷體" pitchFamily="65" charset="-120"/>
              </a:rPr>
              <a:t>配</a:t>
            </a:r>
            <a:r>
              <a:rPr lang="zh-TW" altLang="zh-TW" sz="1800" dirty="0">
                <a:latin typeface="華康標楷體" pitchFamily="65" charset="-120"/>
                <a:ea typeface="華康標楷體" pitchFamily="65" charset="-120"/>
              </a:rPr>
              <a:t>課應先做調查，依教師專長配課，並事先告知</a:t>
            </a:r>
            <a:r>
              <a:rPr lang="zh-TW" altLang="zh-TW" sz="1800" dirty="0" smtClean="0">
                <a:latin typeface="華康標楷體" pitchFamily="65" charset="-120"/>
                <a:ea typeface="華康標楷體" pitchFamily="65" charset="-120"/>
              </a:rPr>
              <a:t>，而</a:t>
            </a:r>
            <a:r>
              <a:rPr lang="zh-TW" altLang="en-US" sz="1800" dirty="0" smtClean="0">
                <a:latin typeface="華康標楷體" pitchFamily="65" charset="-120"/>
                <a:ea typeface="華康標楷體" pitchFamily="65" charset="-120"/>
              </a:rPr>
              <a:t>非</a:t>
            </a:r>
            <a:r>
              <a:rPr lang="zh-TW" altLang="zh-TW" sz="1800" dirty="0" smtClean="0">
                <a:latin typeface="華康標楷體" pitchFamily="65" charset="-120"/>
                <a:ea typeface="華康標楷體" pitchFamily="65" charset="-120"/>
              </a:rPr>
              <a:t>開學</a:t>
            </a:r>
            <a:r>
              <a:rPr lang="zh-TW" altLang="zh-TW" sz="1800" dirty="0">
                <a:latin typeface="華康標楷體" pitchFamily="65" charset="-120"/>
                <a:ea typeface="華康標楷體" pitchFamily="65" charset="-120"/>
              </a:rPr>
              <a:t>前一、二天才</a:t>
            </a:r>
            <a:r>
              <a:rPr lang="zh-TW" altLang="zh-TW" sz="1800" dirty="0" smtClean="0">
                <a:latin typeface="華康標楷體" pitchFamily="65" charset="-120"/>
                <a:ea typeface="華康標楷體" pitchFamily="65" charset="-120"/>
              </a:rPr>
              <a:t>知道要</a:t>
            </a:r>
            <a:r>
              <a:rPr lang="zh-TW" altLang="zh-TW" sz="1800" dirty="0">
                <a:latin typeface="華康標楷體" pitchFamily="65" charset="-120"/>
                <a:ea typeface="華康標楷體" pitchFamily="65" charset="-120"/>
              </a:rPr>
              <a:t>配哪一科</a:t>
            </a:r>
            <a:r>
              <a:rPr lang="zh-TW" altLang="zh-TW" sz="1800" dirty="0" smtClean="0">
                <a:latin typeface="華康標楷體" pitchFamily="65" charset="-120"/>
                <a:ea typeface="華康標楷體" pitchFamily="65" charset="-120"/>
              </a:rPr>
              <a:t>。</a:t>
            </a:r>
            <a:endParaRPr lang="en-US" altLang="zh-TW" sz="1800" dirty="0" smtClean="0">
              <a:latin typeface="華康標楷體" pitchFamily="65" charset="-120"/>
              <a:ea typeface="華康標楷體" pitchFamily="65" charset="-120"/>
            </a:endParaRPr>
          </a:p>
          <a:p>
            <a:pPr lvl="0" algn="l"/>
            <a:r>
              <a:rPr lang="en-US" altLang="zh-TW" sz="1800" b="1" dirty="0" smtClean="0">
                <a:latin typeface="華康標楷體" pitchFamily="65" charset="-120"/>
                <a:ea typeface="華康標楷體" pitchFamily="65" charset="-120"/>
              </a:rPr>
              <a:t>(</a:t>
            </a:r>
            <a:r>
              <a:rPr lang="zh-TW" altLang="en-US" sz="1800" b="1" dirty="0" smtClean="0">
                <a:latin typeface="華康標楷體" pitchFamily="65" charset="-120"/>
                <a:ea typeface="華康標楷體" pitchFamily="65" charset="-120"/>
              </a:rPr>
              <a:t>教</a:t>
            </a:r>
            <a:r>
              <a:rPr lang="en-US" altLang="zh-TW" sz="1800" b="1" dirty="0" smtClean="0">
                <a:latin typeface="華康標楷體" pitchFamily="65" charset="-120"/>
                <a:ea typeface="華康標楷體" pitchFamily="65" charset="-120"/>
              </a:rPr>
              <a:t>)1.</a:t>
            </a:r>
            <a:r>
              <a:rPr lang="zh-TW" altLang="zh-TW" sz="1800" dirty="0" smtClean="0">
                <a:latin typeface="華康標楷體" pitchFamily="65" charset="-120"/>
                <a:ea typeface="華康標楷體" pitchFamily="65" charset="-120"/>
              </a:rPr>
              <a:t>因應</a:t>
            </a:r>
            <a:r>
              <a:rPr lang="zh-TW" altLang="zh-TW" sz="1800" dirty="0">
                <a:latin typeface="華康標楷體" pitchFamily="65" charset="-120"/>
                <a:ea typeface="華康標楷體" pitchFamily="65" charset="-120"/>
              </a:rPr>
              <a:t>教師繳稅減課兩節，但學校教師員額並未增加，本校光此類課務就有</a:t>
            </a:r>
            <a:r>
              <a:rPr lang="en-US" altLang="zh-TW" sz="1800" dirty="0">
                <a:latin typeface="華康標楷體" pitchFamily="65" charset="-120"/>
                <a:ea typeface="華康標楷體" pitchFamily="65" charset="-120"/>
              </a:rPr>
              <a:t>80</a:t>
            </a:r>
            <a:r>
              <a:rPr lang="zh-TW" altLang="zh-TW" sz="1800" dirty="0">
                <a:latin typeface="華康標楷體" pitchFamily="65" charset="-120"/>
                <a:ea typeface="華康標楷體" pitchFamily="65" charset="-120"/>
              </a:rPr>
              <a:t>餘節課，加上校務減課、輔導團及閱讀教師等等，有百餘節課務壓力。原則上學校希望外找師資因應，然現階段各地代課、兼課教師極度缺乏，故原則上每位教師皆請仍超鐘點兩節，以維護學生受教權利</a:t>
            </a:r>
            <a:r>
              <a:rPr lang="zh-TW" altLang="zh-TW" sz="1800" dirty="0" smtClean="0">
                <a:latin typeface="華康標楷體" pitchFamily="65" charset="-120"/>
                <a:ea typeface="華康標楷體" pitchFamily="65" charset="-120"/>
              </a:rPr>
              <a:t>。因</a:t>
            </a:r>
            <a:r>
              <a:rPr lang="zh-TW" altLang="zh-TW" sz="1800" dirty="0">
                <a:latin typeface="華康標楷體" pitchFamily="65" charset="-120"/>
                <a:ea typeface="華康標楷體" pitchFamily="65" charset="-120"/>
              </a:rPr>
              <a:t>本校領域師資結構失衡，部分</a:t>
            </a:r>
            <a:r>
              <a:rPr lang="zh-TW" altLang="zh-TW" sz="1800" b="1" dirty="0">
                <a:latin typeface="華康標楷體" pitchFamily="65" charset="-120"/>
                <a:ea typeface="華康標楷體" pitchFamily="65" charset="-120"/>
              </a:rPr>
              <a:t>領域教師</a:t>
            </a:r>
            <a:r>
              <a:rPr lang="zh-TW" altLang="zh-TW" sz="1800" dirty="0">
                <a:latin typeface="華康標楷體" pitchFamily="65" charset="-120"/>
                <a:ea typeface="華康標楷體" pitchFamily="65" charset="-120"/>
              </a:rPr>
              <a:t>必須多兼課務，而行政人員大多超過兩節鐘點課務，增加負擔，這兩部分在此感謝並請見諒。</a:t>
            </a:r>
          </a:p>
          <a:p>
            <a:pPr lvl="0" algn="l"/>
            <a:r>
              <a:rPr lang="en-US" altLang="zh-TW" sz="1800" dirty="0" smtClean="0">
                <a:latin typeface="華康標楷體" pitchFamily="65" charset="-120"/>
                <a:ea typeface="華康標楷體" pitchFamily="65" charset="-120"/>
              </a:rPr>
              <a:t>2.</a:t>
            </a:r>
            <a:r>
              <a:rPr lang="zh-TW" altLang="zh-TW" sz="1800" dirty="0" smtClean="0">
                <a:latin typeface="華康標楷體" pitchFamily="65" charset="-120"/>
                <a:ea typeface="華康標楷體" pitchFamily="65" charset="-120"/>
              </a:rPr>
              <a:t>開學</a:t>
            </a:r>
            <a:r>
              <a:rPr lang="zh-TW" altLang="zh-TW" sz="1800" dirty="0">
                <a:latin typeface="華康標楷體" pitchFamily="65" charset="-120"/>
                <a:ea typeface="華康標楷體" pitchFamily="65" charset="-120"/>
              </a:rPr>
              <a:t>前一週本校行政人事仍未底定，加以尋覓兼課師資，故配課表較他校約遲兩週才作業完成</a:t>
            </a:r>
            <a:r>
              <a:rPr lang="zh-TW" altLang="zh-TW" sz="1800" dirty="0" smtClean="0">
                <a:latin typeface="華康標楷體" pitchFamily="65" charset="-120"/>
                <a:ea typeface="華康標楷體" pitchFamily="65" charset="-120"/>
              </a:rPr>
              <a:t>。延遲</a:t>
            </a:r>
            <a:r>
              <a:rPr lang="zh-TW" altLang="zh-TW" sz="1800" dirty="0">
                <a:latin typeface="華康標楷體" pitchFamily="65" charset="-120"/>
                <a:ea typeface="華康標楷體" pitchFamily="65" charset="-120"/>
              </a:rPr>
              <a:t>告知部分老師配課，敬請海涵，爾後自當改進。</a:t>
            </a:r>
            <a:endParaRPr lang="zh-TW" altLang="en-US" sz="1800" b="1" dirty="0">
              <a:latin typeface="華康標楷體" pitchFamily="65" charset="-120"/>
              <a:ea typeface="華康標楷體" pitchFamily="65" charset="-120"/>
            </a:endParaRPr>
          </a:p>
        </p:txBody>
      </p:sp>
    </p:spTree>
    <p:extLst>
      <p:ext uri="{BB962C8B-B14F-4D97-AF65-F5344CB8AC3E}">
        <p14:creationId xmlns:p14="http://schemas.microsoft.com/office/powerpoint/2010/main" val="11660052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sp>
        <p:nvSpPr>
          <p:cNvPr id="2" name="標題 1"/>
          <p:cNvSpPr>
            <a:spLocks noGrp="1"/>
          </p:cNvSpPr>
          <p:nvPr>
            <p:ph type="ctrTitle"/>
          </p:nvPr>
        </p:nvSpPr>
        <p:spPr/>
        <p:txBody>
          <a:bodyPr>
            <a:normAutofit/>
          </a:bodyPr>
          <a:lstStyle/>
          <a:p>
            <a:r>
              <a:rPr lang="zh-TW" altLang="en-US" sz="4400" dirty="0" smtClean="0">
                <a:latin typeface="華康中黑體" pitchFamily="49" charset="-120"/>
                <a:ea typeface="華康中黑體" pitchFamily="49" charset="-120"/>
              </a:rPr>
              <a:t>四</a:t>
            </a:r>
            <a:r>
              <a:rPr lang="en-US" altLang="zh-TW" sz="4400" dirty="0" smtClean="0">
                <a:latin typeface="華康中黑體" pitchFamily="49" charset="-120"/>
                <a:ea typeface="華康中黑體" pitchFamily="49" charset="-120"/>
              </a:rPr>
              <a:t>.</a:t>
            </a:r>
            <a:r>
              <a:rPr lang="zh-TW" altLang="en-US" sz="4400" dirty="0" smtClean="0">
                <a:latin typeface="華康中黑體" pitchFamily="49" charset="-120"/>
                <a:ea typeface="華康中黑體" pitchFamily="49" charset="-120"/>
              </a:rPr>
              <a:t>臨時動議</a:t>
            </a:r>
            <a:endParaRPr lang="zh-TW" altLang="en-US" sz="4400" dirty="0">
              <a:latin typeface="華康中黑體" pitchFamily="49" charset="-120"/>
              <a:ea typeface="華康中黑體" pitchFamily="49" charset="-120"/>
            </a:endParaRPr>
          </a:p>
        </p:txBody>
      </p:sp>
    </p:spTree>
    <p:extLst>
      <p:ext uri="{BB962C8B-B14F-4D97-AF65-F5344CB8AC3E}">
        <p14:creationId xmlns:p14="http://schemas.microsoft.com/office/powerpoint/2010/main" val="23212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sp>
        <p:nvSpPr>
          <p:cNvPr id="2" name="標題 1"/>
          <p:cNvSpPr>
            <a:spLocks noGrp="1"/>
          </p:cNvSpPr>
          <p:nvPr>
            <p:ph type="ctrTitle"/>
          </p:nvPr>
        </p:nvSpPr>
        <p:spPr/>
        <p:txBody>
          <a:bodyPr>
            <a:normAutofit/>
          </a:bodyPr>
          <a:lstStyle/>
          <a:p>
            <a:r>
              <a:rPr lang="zh-TW" altLang="en-US" sz="4400" dirty="0" smtClean="0">
                <a:latin typeface="華康中黑體" pitchFamily="49" charset="-120"/>
                <a:ea typeface="華康中黑體" pitchFamily="49" charset="-120"/>
              </a:rPr>
              <a:t>教 務 處</a:t>
            </a:r>
            <a:endParaRPr lang="zh-TW" altLang="en-US" sz="4400" dirty="0">
              <a:latin typeface="華康中黑體" pitchFamily="49" charset="-120"/>
              <a:ea typeface="華康中黑體" pitchFamily="49" charset="-120"/>
            </a:endParaRPr>
          </a:p>
        </p:txBody>
      </p:sp>
    </p:spTree>
    <p:extLst>
      <p:ext uri="{BB962C8B-B14F-4D97-AF65-F5344CB8AC3E}">
        <p14:creationId xmlns:p14="http://schemas.microsoft.com/office/powerpoint/2010/main" val="3955732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dirty="0"/>
          </a:p>
        </p:txBody>
      </p:sp>
      <p:sp>
        <p:nvSpPr>
          <p:cNvPr id="2" name="標題 1"/>
          <p:cNvSpPr>
            <a:spLocks noGrp="1"/>
          </p:cNvSpPr>
          <p:nvPr>
            <p:ph type="ctrTitle"/>
          </p:nvPr>
        </p:nvSpPr>
        <p:spPr/>
        <p:txBody>
          <a:bodyPr>
            <a:normAutofit/>
          </a:bodyPr>
          <a:lstStyle/>
          <a:p>
            <a:r>
              <a:rPr lang="zh-TW" altLang="en-US" sz="4400" dirty="0" smtClean="0">
                <a:latin typeface="華康中黑體" pitchFamily="49" charset="-120"/>
                <a:ea typeface="華康中黑體" pitchFamily="49" charset="-120"/>
              </a:rPr>
              <a:t>會議結束</a:t>
            </a:r>
            <a:endParaRPr lang="zh-TW" altLang="en-US" sz="4400" dirty="0">
              <a:latin typeface="華康中黑體" pitchFamily="49" charset="-120"/>
              <a:ea typeface="華康中黑體" pitchFamily="49" charset="-120"/>
            </a:endParaRPr>
          </a:p>
        </p:txBody>
      </p:sp>
    </p:spTree>
    <p:extLst>
      <p:ext uri="{BB962C8B-B14F-4D97-AF65-F5344CB8AC3E}">
        <p14:creationId xmlns:p14="http://schemas.microsoft.com/office/powerpoint/2010/main" val="1480441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latin typeface="華康中黑體" pitchFamily="49" charset="-120"/>
                <a:ea typeface="華康中黑體" pitchFamily="49" charset="-120"/>
              </a:rPr>
              <a:t>教學組</a:t>
            </a:r>
            <a:endParaRPr lang="zh-TW" altLang="en-US" sz="4800" dirty="0">
              <a:latin typeface="華康中黑體" pitchFamily="49" charset="-120"/>
              <a:ea typeface="華康中黑體" pitchFamily="49" charset="-120"/>
            </a:endParaRPr>
          </a:p>
        </p:txBody>
      </p:sp>
      <p:sp>
        <p:nvSpPr>
          <p:cNvPr id="5" name="副標題 4"/>
          <p:cNvSpPr>
            <a:spLocks noGrp="1"/>
          </p:cNvSpPr>
          <p:nvPr>
            <p:ph type="subTitle" idx="1"/>
          </p:nvPr>
        </p:nvSpPr>
        <p:spPr>
          <a:xfrm>
            <a:off x="107504" y="1844824"/>
            <a:ext cx="8928992" cy="4824536"/>
          </a:xfrm>
        </p:spPr>
        <p:txBody>
          <a:bodyPr>
            <a:normAutofit fontScale="92500" lnSpcReduction="10000"/>
          </a:bodyPr>
          <a:lstStyle/>
          <a:p>
            <a:pPr algn="l"/>
            <a:r>
              <a:rPr lang="en-US" altLang="zh-TW" sz="2200" dirty="0">
                <a:latin typeface="標楷體" pitchFamily="65" charset="-120"/>
                <a:ea typeface="標楷體" pitchFamily="65" charset="-120"/>
              </a:rPr>
              <a:t>1.</a:t>
            </a:r>
            <a:r>
              <a:rPr lang="zh-TW" altLang="zh-TW" sz="2200" dirty="0">
                <a:latin typeface="標楷體" pitchFamily="65" charset="-120"/>
                <a:ea typeface="標楷體" pitchFamily="65" charset="-120"/>
              </a:rPr>
              <a:t>九年級課後輔導於</a:t>
            </a:r>
            <a:r>
              <a:rPr lang="en-US" altLang="zh-TW" sz="2200" dirty="0">
                <a:latin typeface="標楷體" pitchFamily="65" charset="-120"/>
                <a:ea typeface="標楷體" pitchFamily="65" charset="-120"/>
              </a:rPr>
              <a:t>9/16</a:t>
            </a:r>
            <a:r>
              <a:rPr lang="zh-TW" altLang="zh-TW" sz="2200" dirty="0">
                <a:latin typeface="標楷體" pitchFamily="65" charset="-120"/>
                <a:ea typeface="標楷體" pitchFamily="65" charset="-120"/>
              </a:rPr>
              <a:t>日開始，七年級課後輔導於</a:t>
            </a:r>
            <a:r>
              <a:rPr lang="en-US" altLang="zh-TW" sz="2200" dirty="0">
                <a:latin typeface="標楷體" pitchFamily="65" charset="-120"/>
                <a:ea typeface="標楷體" pitchFamily="65" charset="-120"/>
              </a:rPr>
              <a:t>9/23</a:t>
            </a:r>
            <a:r>
              <a:rPr lang="zh-TW" altLang="zh-TW" sz="2200" dirty="0">
                <a:latin typeface="標楷體" pitchFamily="65" charset="-120"/>
                <a:ea typeface="標楷體" pitchFamily="65" charset="-120"/>
              </a:rPr>
              <a:t>日開始</a:t>
            </a:r>
            <a:r>
              <a:rPr lang="zh-TW" altLang="zh-TW"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lgn="l"/>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教學</a:t>
            </a:r>
            <a:r>
              <a:rPr lang="zh-TW" altLang="zh-TW" sz="2200" dirty="0">
                <a:latin typeface="標楷體" pitchFamily="65" charset="-120"/>
                <a:ea typeface="標楷體" pitchFamily="65" charset="-120"/>
              </a:rPr>
              <a:t>組會彙整出缺席紀錄，請各班導師協助處理，謝謝</a:t>
            </a:r>
            <a:r>
              <a:rPr lang="zh-TW" altLang="zh-TW"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lgn="l"/>
            <a:endParaRPr lang="zh-TW" altLang="zh-TW" sz="2200" dirty="0">
              <a:latin typeface="標楷體" pitchFamily="65" charset="-120"/>
              <a:ea typeface="標楷體" pitchFamily="65" charset="-120"/>
            </a:endParaRPr>
          </a:p>
          <a:p>
            <a:pPr algn="l"/>
            <a:r>
              <a:rPr lang="en-US" altLang="zh-TW" sz="2200" dirty="0">
                <a:latin typeface="標楷體" pitchFamily="65" charset="-120"/>
                <a:ea typeface="標楷體" pitchFamily="65" charset="-120"/>
              </a:rPr>
              <a:t>2.</a:t>
            </a:r>
            <a:r>
              <a:rPr lang="zh-TW" altLang="zh-TW" sz="2200" dirty="0">
                <a:latin typeface="標楷體" pitchFamily="65" charset="-120"/>
                <a:ea typeface="標楷體" pitchFamily="65" charset="-120"/>
              </a:rPr>
              <a:t>八、九年級補救教學於</a:t>
            </a:r>
            <a:r>
              <a:rPr lang="en-US" altLang="zh-TW" sz="2200" dirty="0">
                <a:latin typeface="標楷體" pitchFamily="65" charset="-120"/>
                <a:ea typeface="標楷體" pitchFamily="65" charset="-120"/>
              </a:rPr>
              <a:t>9/23</a:t>
            </a:r>
            <a:r>
              <a:rPr lang="zh-TW" altLang="zh-TW" sz="2200" dirty="0">
                <a:latin typeface="標楷體" pitchFamily="65" charset="-120"/>
                <a:ea typeface="標楷體" pitchFamily="65" charset="-120"/>
              </a:rPr>
              <a:t>日開始，教學組會彙整出缺席紀錄</a:t>
            </a:r>
            <a:r>
              <a:rPr lang="zh-TW" altLang="zh-TW"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lgn="l"/>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請</a:t>
            </a:r>
            <a:r>
              <a:rPr lang="zh-TW" altLang="zh-TW" sz="2200" dirty="0">
                <a:latin typeface="標楷體" pitchFamily="65" charset="-120"/>
                <a:ea typeface="標楷體" pitchFamily="65" charset="-120"/>
              </a:rPr>
              <a:t>各班導師協助處理並填寫意見，謝謝</a:t>
            </a:r>
            <a:r>
              <a:rPr lang="zh-TW" altLang="zh-TW"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lgn="l"/>
            <a:endParaRPr lang="zh-TW" altLang="zh-TW" sz="2200" dirty="0">
              <a:latin typeface="標楷體" pitchFamily="65" charset="-120"/>
              <a:ea typeface="標楷體" pitchFamily="65" charset="-120"/>
            </a:endParaRPr>
          </a:p>
          <a:p>
            <a:pPr algn="l"/>
            <a:r>
              <a:rPr lang="en-US" altLang="zh-TW" sz="2200" dirty="0">
                <a:latin typeface="標楷體" pitchFamily="65" charset="-120"/>
                <a:ea typeface="標楷體" pitchFamily="65" charset="-120"/>
              </a:rPr>
              <a:t>3.</a:t>
            </a:r>
            <a:r>
              <a:rPr lang="zh-TW" altLang="zh-TW" sz="2200" dirty="0">
                <a:latin typeface="標楷體" pitchFamily="65" charset="-120"/>
                <a:ea typeface="標楷體" pitchFamily="65" charset="-120"/>
              </a:rPr>
              <a:t>這學期各班教室日誌繳交及填寫情形併入榮譽自治競賽計算，已於</a:t>
            </a:r>
            <a:r>
              <a:rPr lang="zh-TW" altLang="zh-TW" sz="2200" dirty="0" smtClean="0">
                <a:latin typeface="標楷體" pitchFamily="65" charset="-120"/>
                <a:ea typeface="標楷體" pitchFamily="65" charset="-120"/>
              </a:rPr>
              <a:t>幹</a:t>
            </a:r>
            <a:endParaRPr lang="en-US" altLang="zh-TW" sz="2200" dirty="0" smtClean="0">
              <a:latin typeface="標楷體" pitchFamily="65" charset="-120"/>
              <a:ea typeface="標楷體" pitchFamily="65" charset="-120"/>
            </a:endParaRPr>
          </a:p>
          <a:p>
            <a:pPr algn="l"/>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部</a:t>
            </a:r>
            <a:r>
              <a:rPr lang="zh-TW" altLang="zh-TW" sz="2200" dirty="0">
                <a:latin typeface="標楷體" pitchFamily="65" charset="-120"/>
                <a:ea typeface="標楷體" pitchFamily="65" charset="-120"/>
              </a:rPr>
              <a:t>訓練</a:t>
            </a:r>
            <a:r>
              <a:rPr lang="zh-TW" altLang="zh-TW" sz="2200" dirty="0" smtClean="0">
                <a:latin typeface="標楷體" pitchFamily="65" charset="-120"/>
                <a:ea typeface="標楷體" pitchFamily="65" charset="-120"/>
              </a:rPr>
              <a:t>告知</a:t>
            </a:r>
            <a:r>
              <a:rPr lang="zh-TW" altLang="zh-TW" sz="2200" dirty="0">
                <a:latin typeface="標楷體" pitchFamily="65" charset="-120"/>
                <a:ea typeface="標楷體" pitchFamily="65" charset="-120"/>
              </a:rPr>
              <a:t>教學組長</a:t>
            </a:r>
            <a:r>
              <a:rPr lang="zh-TW" altLang="zh-TW" sz="2200" dirty="0" smtClean="0">
                <a:latin typeface="標楷體" pitchFamily="65" charset="-120"/>
                <a:ea typeface="標楷體" pitchFamily="65" charset="-120"/>
              </a:rPr>
              <a:t>，到</a:t>
            </a:r>
            <a:r>
              <a:rPr lang="zh-TW" altLang="zh-TW" sz="2200" dirty="0">
                <a:latin typeface="標楷體" pitchFamily="65" charset="-120"/>
                <a:ea typeface="標楷體" pitchFamily="65" charset="-120"/>
              </a:rPr>
              <a:t>目前為止繳交情形大致良好，謝謝各班</a:t>
            </a:r>
            <a:r>
              <a:rPr lang="zh-TW" altLang="zh-TW" sz="2200" dirty="0" smtClean="0">
                <a:latin typeface="標楷體" pitchFamily="65" charset="-120"/>
                <a:ea typeface="標楷體" pitchFamily="65" charset="-120"/>
              </a:rPr>
              <a:t>導師</a:t>
            </a:r>
            <a:endParaRPr lang="en-US" altLang="zh-TW" sz="2200" dirty="0" smtClean="0">
              <a:latin typeface="標楷體" pitchFamily="65" charset="-120"/>
              <a:ea typeface="標楷體" pitchFamily="65" charset="-120"/>
            </a:endParaRPr>
          </a:p>
          <a:p>
            <a:pPr algn="l"/>
            <a:r>
              <a:rPr lang="zh-TW" altLang="en-US" sz="2200" dirty="0">
                <a:latin typeface="標楷體" pitchFamily="65" charset="-120"/>
                <a:ea typeface="標楷體" pitchFamily="65" charset="-120"/>
              </a:rPr>
              <a:t> </a:t>
            </a:r>
            <a:r>
              <a:rPr lang="zh-TW" altLang="en-US" sz="2200" dirty="0" smtClean="0">
                <a:latin typeface="標楷體" pitchFamily="65" charset="-120"/>
                <a:ea typeface="標楷體" pitchFamily="65" charset="-120"/>
              </a:rPr>
              <a:t> </a:t>
            </a:r>
            <a:r>
              <a:rPr lang="zh-TW" altLang="zh-TW" sz="2200" dirty="0" smtClean="0">
                <a:latin typeface="標楷體" pitchFamily="65" charset="-120"/>
                <a:ea typeface="標楷體" pitchFamily="65" charset="-120"/>
              </a:rPr>
              <a:t>協助</a:t>
            </a:r>
            <a:r>
              <a:rPr lang="zh-TW" altLang="zh-TW" sz="2200" dirty="0">
                <a:latin typeface="標楷體" pitchFamily="65" charset="-120"/>
                <a:ea typeface="標楷體" pitchFamily="65" charset="-120"/>
              </a:rPr>
              <a:t>。</a:t>
            </a:r>
            <a:r>
              <a:rPr lang="en-US" altLang="zh-TW" sz="2200" dirty="0">
                <a:solidFill>
                  <a:srgbClr val="FF0000"/>
                </a:solidFill>
                <a:latin typeface="標楷體" pitchFamily="65" charset="-120"/>
                <a:ea typeface="標楷體" pitchFamily="65" charset="-120"/>
              </a:rPr>
              <a:t>(</a:t>
            </a:r>
            <a:r>
              <a:rPr lang="zh-TW" altLang="zh-TW" sz="2200" dirty="0">
                <a:solidFill>
                  <a:srgbClr val="FF0000"/>
                </a:solidFill>
                <a:latin typeface="標楷體" pitchFamily="65" charset="-120"/>
                <a:ea typeface="標楷體" pitchFamily="65" charset="-120"/>
              </a:rPr>
              <a:t>準時繳交</a:t>
            </a:r>
            <a:r>
              <a:rPr lang="zh-TW" altLang="zh-TW" sz="2200" dirty="0" smtClean="0">
                <a:solidFill>
                  <a:srgbClr val="FF0000"/>
                </a:solidFill>
                <a:latin typeface="標楷體" pitchFamily="65" charset="-120"/>
                <a:ea typeface="標楷體" pitchFamily="65" charset="-120"/>
              </a:rPr>
              <a:t>的班級</a:t>
            </a:r>
            <a:r>
              <a:rPr lang="zh-TW" altLang="zh-TW" sz="2200" dirty="0">
                <a:solidFill>
                  <a:srgbClr val="FF0000"/>
                </a:solidFill>
                <a:latin typeface="標楷體" pitchFamily="65" charset="-120"/>
                <a:ea typeface="標楷體" pitchFamily="65" charset="-120"/>
              </a:rPr>
              <a:t>加分</a:t>
            </a:r>
            <a:r>
              <a:rPr lang="en-US" altLang="zh-TW" sz="2200" dirty="0">
                <a:solidFill>
                  <a:srgbClr val="FF0000"/>
                </a:solidFill>
                <a:latin typeface="標楷體" pitchFamily="65" charset="-120"/>
                <a:ea typeface="標楷體" pitchFamily="65" charset="-120"/>
              </a:rPr>
              <a:t>) </a:t>
            </a:r>
            <a:endParaRPr lang="en-US" altLang="zh-TW" sz="2200" dirty="0" smtClean="0">
              <a:solidFill>
                <a:srgbClr val="FF0000"/>
              </a:solidFill>
              <a:latin typeface="標楷體" pitchFamily="65" charset="-120"/>
              <a:ea typeface="標楷體" pitchFamily="65" charset="-120"/>
            </a:endParaRPr>
          </a:p>
          <a:p>
            <a:pPr algn="l"/>
            <a:r>
              <a:rPr lang="en-US" altLang="zh-TW" sz="2200" dirty="0" smtClean="0">
                <a:solidFill>
                  <a:srgbClr val="FF0000"/>
                </a:solidFill>
                <a:latin typeface="標楷體" pitchFamily="65" charset="-120"/>
                <a:ea typeface="標楷體" pitchFamily="65" charset="-120"/>
              </a:rPr>
              <a:t>  </a:t>
            </a:r>
            <a:endParaRPr lang="zh-TW" altLang="zh-TW" sz="2200" dirty="0">
              <a:solidFill>
                <a:srgbClr val="FF0000"/>
              </a:solidFill>
              <a:latin typeface="標楷體" pitchFamily="65" charset="-120"/>
              <a:ea typeface="標楷體" pitchFamily="65" charset="-120"/>
            </a:endParaRPr>
          </a:p>
          <a:p>
            <a:pPr algn="l"/>
            <a:r>
              <a:rPr lang="en-US" altLang="zh-TW" sz="2200" dirty="0">
                <a:latin typeface="標楷體" pitchFamily="65" charset="-120"/>
                <a:ea typeface="標楷體" pitchFamily="65" charset="-120"/>
              </a:rPr>
              <a:t>4.</a:t>
            </a:r>
            <a:r>
              <a:rPr lang="zh-TW" altLang="zh-TW" sz="2200" dirty="0">
                <a:latin typeface="標楷體" pitchFamily="65" charset="-120"/>
                <a:ea typeface="標楷體" pitchFamily="65" charset="-120"/>
              </a:rPr>
              <a:t>請負責的監考老師務必準時進教室</a:t>
            </a:r>
            <a:r>
              <a:rPr lang="zh-TW" altLang="zh-TW"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lgn="l"/>
            <a:endParaRPr lang="zh-TW" altLang="zh-TW" dirty="0">
              <a:latin typeface="標楷體" pitchFamily="65" charset="-120"/>
              <a:ea typeface="標楷體" pitchFamily="65" charset="-120"/>
            </a:endParaRPr>
          </a:p>
          <a:p>
            <a:pPr algn="l"/>
            <a:r>
              <a:rPr lang="en-US" altLang="zh-TW" dirty="0">
                <a:latin typeface="標楷體" pitchFamily="65" charset="-120"/>
                <a:ea typeface="標楷體" pitchFamily="65" charset="-120"/>
              </a:rPr>
              <a:t> </a:t>
            </a:r>
            <a:endParaRPr lang="zh-TW" altLang="zh-TW" dirty="0">
              <a:latin typeface="標楷體" pitchFamily="65" charset="-120"/>
              <a:ea typeface="標楷體" pitchFamily="65" charset="-120"/>
            </a:endParaRPr>
          </a:p>
          <a:p>
            <a:pPr algn="l"/>
            <a:endParaRPr lang="zh-TW" altLang="en-US" dirty="0">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schemeClr val="bg1"/>
                </a:solidFill>
                <a:latin typeface="華康粗黑體" pitchFamily="49" charset="-120"/>
                <a:ea typeface="華康粗黑體" pitchFamily="49" charset="-120"/>
              </a:rPr>
              <a:t>業務工作</a:t>
            </a:r>
            <a:endParaRPr lang="zh-TW" altLang="zh-TW" dirty="0">
              <a:solidFill>
                <a:schemeClr val="bg1"/>
              </a:solidFill>
              <a:latin typeface="華康粗黑體" pitchFamily="49" charset="-120"/>
              <a:ea typeface="華康粗黑體" pitchFamily="49" charset="-120"/>
            </a:endParaRPr>
          </a:p>
        </p:txBody>
      </p:sp>
    </p:spTree>
    <p:extLst>
      <p:ext uri="{BB962C8B-B14F-4D97-AF65-F5344CB8AC3E}">
        <p14:creationId xmlns:p14="http://schemas.microsoft.com/office/powerpoint/2010/main" val="2527416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88640"/>
            <a:ext cx="9144000"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 name="矩形 3"/>
          <p:cNvSpPr/>
          <p:nvPr/>
        </p:nvSpPr>
        <p:spPr>
          <a:xfrm>
            <a:off x="0" y="0"/>
            <a:ext cx="91440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矩形 1"/>
          <p:cNvSpPr/>
          <p:nvPr/>
        </p:nvSpPr>
        <p:spPr>
          <a:xfrm>
            <a:off x="143267" y="775732"/>
            <a:ext cx="8784976" cy="4093428"/>
          </a:xfrm>
          <a:prstGeom prst="rect">
            <a:avLst/>
          </a:prstGeom>
        </p:spPr>
        <p:txBody>
          <a:bodyPr wrap="square">
            <a:spAutoFit/>
          </a:bodyPr>
          <a:lstStyle/>
          <a:p>
            <a:r>
              <a:rPr lang="en-US" altLang="zh-TW" sz="2000" dirty="0">
                <a:solidFill>
                  <a:schemeClr val="tx2">
                    <a:lumMod val="50000"/>
                  </a:schemeClr>
                </a:solidFill>
                <a:latin typeface="標楷體" pitchFamily="65" charset="-120"/>
                <a:ea typeface="標楷體" pitchFamily="65" charset="-120"/>
              </a:rPr>
              <a:t>5.</a:t>
            </a:r>
            <a:r>
              <a:rPr lang="zh-TW" altLang="zh-TW" sz="2000" dirty="0">
                <a:solidFill>
                  <a:schemeClr val="tx2">
                    <a:lumMod val="50000"/>
                  </a:schemeClr>
                </a:solidFill>
                <a:latin typeface="標楷體" pitchFamily="65" charset="-120"/>
                <a:ea typeface="標楷體" pitchFamily="65" charset="-120"/>
              </a:rPr>
              <a:t>請各位老師於</a:t>
            </a:r>
            <a:r>
              <a:rPr lang="en-US" altLang="zh-TW" sz="2000" dirty="0">
                <a:solidFill>
                  <a:schemeClr val="tx2">
                    <a:lumMod val="50000"/>
                  </a:schemeClr>
                </a:solidFill>
                <a:latin typeface="標楷體" pitchFamily="65" charset="-120"/>
                <a:ea typeface="標楷體" pitchFamily="65" charset="-120"/>
              </a:rPr>
              <a:t>102/10/31</a:t>
            </a:r>
            <a:r>
              <a:rPr lang="zh-TW" altLang="zh-TW" sz="2000" dirty="0">
                <a:solidFill>
                  <a:schemeClr val="tx2">
                    <a:lumMod val="50000"/>
                  </a:schemeClr>
                </a:solidFill>
                <a:latin typeface="標楷體" pitchFamily="65" charset="-120"/>
                <a:ea typeface="標楷體" pitchFamily="65" charset="-120"/>
              </a:rPr>
              <a:t>前上網研習</a:t>
            </a:r>
            <a:r>
              <a:rPr lang="zh-TW" altLang="zh-TW" sz="2000" b="1" dirty="0">
                <a:solidFill>
                  <a:schemeClr val="tx2">
                    <a:lumMod val="50000"/>
                  </a:schemeClr>
                </a:solidFill>
                <a:latin typeface="標楷體" pitchFamily="65" charset="-120"/>
                <a:ea typeface="標楷體" pitchFamily="65" charset="-120"/>
              </a:rPr>
              <a:t>「</a:t>
            </a:r>
            <a:r>
              <a:rPr lang="zh-TW" altLang="zh-TW" sz="2000" b="1" dirty="0">
                <a:solidFill>
                  <a:srgbClr val="FF0000"/>
                </a:solidFill>
                <a:latin typeface="標楷體" pitchFamily="65" charset="-120"/>
                <a:ea typeface="標楷體" pitchFamily="65" charset="-120"/>
              </a:rPr>
              <a:t>十二年國民基本教育理念與實施策略」</a:t>
            </a:r>
            <a:r>
              <a:rPr lang="en-US" altLang="zh-TW" sz="2000" b="1" dirty="0">
                <a:solidFill>
                  <a:srgbClr val="FF0000"/>
                </a:solidFill>
                <a:latin typeface="標楷體" pitchFamily="65" charset="-120"/>
                <a:ea typeface="標楷體" pitchFamily="65" charset="-120"/>
              </a:rPr>
              <a:t> </a:t>
            </a:r>
            <a:endParaRPr lang="en-US" altLang="zh-TW" sz="2000" b="1" dirty="0" smtClean="0">
              <a:solidFill>
                <a:srgbClr val="FF0000"/>
              </a:solidFill>
              <a:latin typeface="標楷體" pitchFamily="65" charset="-120"/>
              <a:ea typeface="標楷體" pitchFamily="65" charset="-120"/>
            </a:endParaRPr>
          </a:p>
          <a:p>
            <a:r>
              <a:rPr lang="zh-TW" altLang="en-US" sz="2000" b="1" dirty="0">
                <a:solidFill>
                  <a:srgbClr val="FF0000"/>
                </a:solidFill>
                <a:latin typeface="標楷體" pitchFamily="65" charset="-120"/>
                <a:ea typeface="標楷體" pitchFamily="65" charset="-120"/>
              </a:rPr>
              <a:t> </a:t>
            </a:r>
            <a:r>
              <a:rPr lang="zh-TW" altLang="en-US" sz="2000" b="1" dirty="0" smtClean="0">
                <a:solidFill>
                  <a:srgbClr val="FF0000"/>
                </a:solidFill>
                <a:latin typeface="標楷體" pitchFamily="65" charset="-120"/>
                <a:ea typeface="標楷體" pitchFamily="65" charset="-120"/>
              </a:rPr>
              <a:t> </a:t>
            </a:r>
            <a:r>
              <a:rPr lang="en-US" altLang="zh-TW" sz="2000" dirty="0" smtClean="0">
                <a:solidFill>
                  <a:schemeClr val="tx2"/>
                </a:solidFill>
                <a:latin typeface="標楷體" pitchFamily="65" charset="-120"/>
                <a:ea typeface="標楷體" pitchFamily="65" charset="-120"/>
              </a:rPr>
              <a:t>1</a:t>
            </a:r>
            <a:r>
              <a:rPr lang="zh-TW" altLang="zh-TW" sz="2000" dirty="0">
                <a:solidFill>
                  <a:schemeClr val="tx2"/>
                </a:solidFill>
                <a:latin typeface="標楷體" pitchFamily="65" charset="-120"/>
                <a:ea typeface="標楷體" pitchFamily="65" charset="-120"/>
              </a:rPr>
              <a:t>小時</a:t>
            </a:r>
            <a:r>
              <a:rPr lang="zh-TW" altLang="zh-TW" sz="2000" dirty="0" smtClean="0">
                <a:solidFill>
                  <a:schemeClr val="tx2"/>
                </a:solidFill>
                <a:latin typeface="標楷體" pitchFamily="65" charset="-120"/>
                <a:ea typeface="標楷體" pitchFamily="65" charset="-120"/>
              </a:rPr>
              <a:t>。</a:t>
            </a:r>
            <a:r>
              <a:rPr lang="zh-TW" altLang="en-US" sz="2000" dirty="0" smtClean="0">
                <a:solidFill>
                  <a:schemeClr val="tx2"/>
                </a:solidFill>
                <a:latin typeface="標楷體" pitchFamily="65" charset="-120"/>
                <a:ea typeface="標楷體" pitchFamily="65" charset="-120"/>
              </a:rPr>
              <a:t>  </a:t>
            </a:r>
            <a:endParaRPr lang="en-US" altLang="zh-TW" sz="2000" dirty="0" smtClean="0">
              <a:solidFill>
                <a:schemeClr val="tx2"/>
              </a:solidFill>
              <a:latin typeface="標楷體" pitchFamily="65" charset="-120"/>
              <a:ea typeface="標楷體" pitchFamily="65" charset="-120"/>
            </a:endParaRPr>
          </a:p>
          <a:p>
            <a:r>
              <a:rPr lang="zh-TW" altLang="en-US" sz="2000" dirty="0">
                <a:solidFill>
                  <a:schemeClr val="tx2">
                    <a:lumMod val="50000"/>
                  </a:schemeClr>
                </a:solidFill>
                <a:latin typeface="標楷體" pitchFamily="65" charset="-120"/>
                <a:ea typeface="標楷體" pitchFamily="65" charset="-120"/>
              </a:rPr>
              <a:t> </a:t>
            </a:r>
            <a:r>
              <a:rPr lang="zh-TW" altLang="en-US" sz="2000" dirty="0" smtClean="0">
                <a:solidFill>
                  <a:schemeClr val="tx2">
                    <a:lumMod val="50000"/>
                  </a:schemeClr>
                </a:solidFill>
                <a:latin typeface="標楷體" pitchFamily="65" charset="-120"/>
                <a:ea typeface="標楷體" pitchFamily="65" charset="-120"/>
              </a:rPr>
              <a:t> </a:t>
            </a:r>
            <a:r>
              <a:rPr lang="zh-TW" altLang="zh-TW" sz="2000" dirty="0" smtClean="0">
                <a:solidFill>
                  <a:schemeClr val="tx2">
                    <a:lumMod val="50000"/>
                  </a:schemeClr>
                </a:solidFill>
                <a:latin typeface="標楷體" pitchFamily="65" charset="-120"/>
                <a:ea typeface="標楷體" pitchFamily="65" charset="-120"/>
              </a:rPr>
              <a:t>網址：</a:t>
            </a:r>
            <a:r>
              <a:rPr lang="en-US" altLang="zh-TW" sz="2000" dirty="0">
                <a:solidFill>
                  <a:schemeClr val="tx2"/>
                </a:solidFill>
                <a:latin typeface="Berlin Sans FB" pitchFamily="34" charset="0"/>
                <a:ea typeface="DFGothic-EB" pitchFamily="49" charset="-128"/>
              </a:rPr>
              <a:t>http://ups.moe.edu.tw/</a:t>
            </a:r>
            <a:endParaRPr lang="zh-TW" altLang="zh-TW" sz="2000" dirty="0">
              <a:solidFill>
                <a:schemeClr val="tx2"/>
              </a:solidFill>
              <a:latin typeface="Berlin Sans FB" pitchFamily="34" charset="0"/>
              <a:ea typeface="DFGothic-EB" pitchFamily="49" charset="-128"/>
            </a:endParaRPr>
          </a:p>
          <a:p>
            <a:r>
              <a:rPr lang="zh-TW" altLang="en-US" sz="2000" b="1" u="sng" dirty="0" smtClean="0">
                <a:solidFill>
                  <a:schemeClr val="tx2">
                    <a:lumMod val="50000"/>
                  </a:schemeClr>
                </a:solidFill>
                <a:latin typeface="標楷體" pitchFamily="65" charset="-120"/>
                <a:ea typeface="標楷體" pitchFamily="65" charset="-120"/>
                <a:hlinkClick r:id="rId2"/>
              </a:rPr>
              <a:t> </a:t>
            </a:r>
            <a:endParaRPr lang="en-US" altLang="zh-TW" sz="2000" b="1" u="sng" dirty="0" smtClean="0">
              <a:solidFill>
                <a:schemeClr val="tx2">
                  <a:lumMod val="50000"/>
                </a:schemeClr>
              </a:solidFill>
              <a:latin typeface="標楷體" pitchFamily="65" charset="-120"/>
              <a:ea typeface="標楷體" pitchFamily="65" charset="-120"/>
            </a:endParaRPr>
          </a:p>
          <a:p>
            <a:endParaRPr lang="en-US" altLang="zh-TW" sz="2000" b="1" u="sng" dirty="0">
              <a:solidFill>
                <a:schemeClr val="tx2">
                  <a:lumMod val="50000"/>
                </a:schemeClr>
              </a:solidFill>
              <a:latin typeface="標楷體" pitchFamily="65" charset="-120"/>
              <a:ea typeface="標楷體" pitchFamily="65" charset="-120"/>
            </a:endParaRPr>
          </a:p>
          <a:p>
            <a:r>
              <a:rPr lang="en-US" altLang="zh-TW" sz="2000" dirty="0" smtClean="0">
                <a:solidFill>
                  <a:schemeClr val="tx2">
                    <a:lumMod val="50000"/>
                  </a:schemeClr>
                </a:solidFill>
                <a:latin typeface="標楷體" pitchFamily="65" charset="-120"/>
                <a:ea typeface="標楷體" pitchFamily="65" charset="-120"/>
              </a:rPr>
              <a:t>6</a:t>
            </a:r>
            <a:r>
              <a:rPr lang="en-US" altLang="zh-TW" sz="2000" dirty="0">
                <a:solidFill>
                  <a:schemeClr val="tx2">
                    <a:lumMod val="50000"/>
                  </a:schemeClr>
                </a:solidFill>
                <a:latin typeface="標楷體" pitchFamily="65" charset="-120"/>
                <a:ea typeface="標楷體" pitchFamily="65" charset="-120"/>
              </a:rPr>
              <a:t>.</a:t>
            </a:r>
            <a:r>
              <a:rPr lang="zh-TW" altLang="zh-TW" sz="2000" dirty="0">
                <a:solidFill>
                  <a:schemeClr val="tx2">
                    <a:lumMod val="50000"/>
                  </a:schemeClr>
                </a:solidFill>
                <a:latin typeface="標楷體" pitchFamily="65" charset="-120"/>
                <a:ea typeface="標楷體" pitchFamily="65" charset="-120"/>
              </a:rPr>
              <a:t>請各位老師於</a:t>
            </a:r>
            <a:r>
              <a:rPr lang="en-US" altLang="zh-TW" sz="2000" dirty="0">
                <a:solidFill>
                  <a:schemeClr val="tx2">
                    <a:lumMod val="50000"/>
                  </a:schemeClr>
                </a:solidFill>
                <a:latin typeface="標楷體" pitchFamily="65" charset="-120"/>
                <a:ea typeface="標楷體" pitchFamily="65" charset="-120"/>
              </a:rPr>
              <a:t>102/12/31</a:t>
            </a:r>
            <a:r>
              <a:rPr lang="zh-TW" altLang="zh-TW" sz="2000" dirty="0">
                <a:solidFill>
                  <a:schemeClr val="tx2">
                    <a:lumMod val="50000"/>
                  </a:schemeClr>
                </a:solidFill>
                <a:latin typeface="標楷體" pitchFamily="65" charset="-120"/>
                <a:ea typeface="標楷體" pitchFamily="65" charset="-120"/>
              </a:rPr>
              <a:t>前上網研習</a:t>
            </a:r>
            <a:r>
              <a:rPr lang="zh-TW" altLang="zh-TW" sz="2000" b="1" dirty="0">
                <a:solidFill>
                  <a:schemeClr val="tx2">
                    <a:lumMod val="50000"/>
                  </a:schemeClr>
                </a:solidFill>
                <a:latin typeface="標楷體" pitchFamily="65" charset="-120"/>
                <a:ea typeface="標楷體" pitchFamily="65" charset="-120"/>
              </a:rPr>
              <a:t>「</a:t>
            </a:r>
            <a:r>
              <a:rPr lang="zh-TW" altLang="zh-TW" sz="2000" b="1" dirty="0">
                <a:solidFill>
                  <a:srgbClr val="FF0000"/>
                </a:solidFill>
                <a:latin typeface="標楷體" pitchFamily="65" charset="-120"/>
                <a:ea typeface="標楷體" pitchFamily="65" charset="-120"/>
              </a:rPr>
              <a:t>適性輔導作法</a:t>
            </a:r>
            <a:r>
              <a:rPr lang="zh-TW" altLang="zh-TW" sz="2000" b="1" dirty="0">
                <a:solidFill>
                  <a:schemeClr val="tx2">
                    <a:lumMod val="50000"/>
                  </a:schemeClr>
                </a:solidFill>
                <a:latin typeface="標楷體" pitchFamily="65" charset="-120"/>
                <a:ea typeface="標楷體" pitchFamily="65" charset="-120"/>
              </a:rPr>
              <a:t>」</a:t>
            </a:r>
            <a:r>
              <a:rPr lang="en-US" altLang="zh-TW" sz="2000" dirty="0">
                <a:solidFill>
                  <a:schemeClr val="tx2">
                    <a:lumMod val="50000"/>
                  </a:schemeClr>
                </a:solidFill>
                <a:latin typeface="標楷體" pitchFamily="65" charset="-120"/>
                <a:ea typeface="標楷體" pitchFamily="65" charset="-120"/>
              </a:rPr>
              <a:t>3</a:t>
            </a:r>
            <a:r>
              <a:rPr lang="zh-TW" altLang="zh-TW" sz="2000" dirty="0">
                <a:solidFill>
                  <a:schemeClr val="tx2">
                    <a:lumMod val="50000"/>
                  </a:schemeClr>
                </a:solidFill>
                <a:latin typeface="標楷體" pitchFamily="65" charset="-120"/>
                <a:ea typeface="標楷體" pitchFamily="65" charset="-120"/>
              </a:rPr>
              <a:t>小時。</a:t>
            </a:r>
            <a:endParaRPr lang="en-US" altLang="zh-TW" sz="2000" dirty="0">
              <a:solidFill>
                <a:schemeClr val="tx2">
                  <a:lumMod val="50000"/>
                </a:schemeClr>
              </a:solidFill>
              <a:latin typeface="標楷體" pitchFamily="65" charset="-120"/>
              <a:ea typeface="標楷體" pitchFamily="65" charset="-120"/>
            </a:endParaRPr>
          </a:p>
          <a:p>
            <a:r>
              <a:rPr lang="zh-TW" altLang="en-US" sz="2000" dirty="0">
                <a:solidFill>
                  <a:schemeClr val="tx2">
                    <a:lumMod val="50000"/>
                  </a:schemeClr>
                </a:solidFill>
                <a:latin typeface="標楷體" pitchFamily="65" charset="-120"/>
                <a:ea typeface="標楷體" pitchFamily="65" charset="-120"/>
              </a:rPr>
              <a:t>  </a:t>
            </a:r>
            <a:r>
              <a:rPr lang="zh-TW" altLang="zh-TW" sz="2000" dirty="0">
                <a:solidFill>
                  <a:schemeClr val="tx2">
                    <a:lumMod val="50000"/>
                  </a:schemeClr>
                </a:solidFill>
                <a:latin typeface="標楷體" pitchFamily="65" charset="-120"/>
                <a:ea typeface="標楷體" pitchFamily="65" charset="-120"/>
              </a:rPr>
              <a:t>網址</a:t>
            </a:r>
            <a:r>
              <a:rPr lang="zh-TW" altLang="zh-TW" sz="2000" dirty="0" smtClean="0">
                <a:solidFill>
                  <a:schemeClr val="tx2">
                    <a:lumMod val="50000"/>
                  </a:schemeClr>
                </a:solidFill>
                <a:latin typeface="標楷體" pitchFamily="65" charset="-120"/>
                <a:ea typeface="標楷體" pitchFamily="65" charset="-120"/>
              </a:rPr>
              <a:t>：</a:t>
            </a:r>
            <a:r>
              <a:rPr lang="en-US" altLang="zh-TW" sz="2000" dirty="0">
                <a:solidFill>
                  <a:schemeClr val="tx2"/>
                </a:solidFill>
                <a:latin typeface="Berlin Sans FB" pitchFamily="34" charset="0"/>
                <a:ea typeface="DFGothic-EB" pitchFamily="49" charset="-128"/>
              </a:rPr>
              <a:t>http://ups.moe.edu.tw/</a:t>
            </a:r>
            <a:endParaRPr lang="zh-TW" altLang="zh-TW" sz="2000" dirty="0">
              <a:solidFill>
                <a:schemeClr val="tx2"/>
              </a:solidFill>
              <a:latin typeface="Berlin Sans FB" pitchFamily="34" charset="0"/>
              <a:ea typeface="DFGothic-EB" pitchFamily="49" charset="-128"/>
            </a:endParaRPr>
          </a:p>
          <a:p>
            <a:endParaRPr lang="zh-TW" altLang="zh-TW" sz="2000" dirty="0">
              <a:solidFill>
                <a:schemeClr val="tx2">
                  <a:lumMod val="50000"/>
                </a:schemeClr>
              </a:solidFill>
              <a:latin typeface="標楷體" pitchFamily="65" charset="-120"/>
              <a:ea typeface="標楷體" pitchFamily="65" charset="-120"/>
            </a:endParaRPr>
          </a:p>
          <a:p>
            <a:r>
              <a:rPr lang="en-US" altLang="zh-TW" sz="2000" dirty="0">
                <a:solidFill>
                  <a:schemeClr val="tx2">
                    <a:lumMod val="50000"/>
                  </a:schemeClr>
                </a:solidFill>
                <a:latin typeface="標楷體" pitchFamily="65" charset="-120"/>
                <a:ea typeface="標楷體" pitchFamily="65" charset="-120"/>
              </a:rPr>
              <a:t>7.</a:t>
            </a:r>
            <a:r>
              <a:rPr lang="zh-TW" altLang="zh-TW" sz="2000" dirty="0">
                <a:solidFill>
                  <a:schemeClr val="tx2">
                    <a:lumMod val="50000"/>
                  </a:schemeClr>
                </a:solidFill>
                <a:latin typeface="標楷體" pitchFamily="65" charset="-120"/>
                <a:ea typeface="標楷體" pitchFamily="65" charset="-120"/>
              </a:rPr>
              <a:t>有關國中活化教學列車影片已連結於新民</a:t>
            </a:r>
            <a:r>
              <a:rPr lang="zh-TW" altLang="zh-TW" sz="2000" dirty="0" smtClean="0">
                <a:solidFill>
                  <a:schemeClr val="tx2">
                    <a:lumMod val="50000"/>
                  </a:schemeClr>
                </a:solidFill>
                <a:latin typeface="標楷體" pitchFamily="65" charset="-120"/>
                <a:ea typeface="標楷體" pitchFamily="65" charset="-120"/>
              </a:rPr>
              <a:t>首頁</a:t>
            </a:r>
            <a:endParaRPr lang="en-US" altLang="zh-TW" sz="2000" dirty="0" smtClean="0">
              <a:solidFill>
                <a:schemeClr val="tx2">
                  <a:lumMod val="50000"/>
                </a:schemeClr>
              </a:solidFill>
              <a:latin typeface="標楷體" pitchFamily="65" charset="-120"/>
              <a:ea typeface="標楷體" pitchFamily="65" charset="-120"/>
            </a:endParaRPr>
          </a:p>
          <a:p>
            <a:r>
              <a:rPr lang="zh-TW" altLang="en-US" sz="2000" b="1" dirty="0">
                <a:solidFill>
                  <a:schemeClr val="tx2">
                    <a:lumMod val="50000"/>
                  </a:schemeClr>
                </a:solidFill>
                <a:latin typeface="標楷體" pitchFamily="65" charset="-120"/>
                <a:ea typeface="標楷體" pitchFamily="65" charset="-120"/>
              </a:rPr>
              <a:t> </a:t>
            </a:r>
            <a:r>
              <a:rPr lang="zh-TW" altLang="en-US" sz="2000" b="1" dirty="0" smtClean="0">
                <a:solidFill>
                  <a:schemeClr val="tx2">
                    <a:lumMod val="50000"/>
                  </a:schemeClr>
                </a:solidFill>
                <a:latin typeface="標楷體" pitchFamily="65" charset="-120"/>
                <a:ea typeface="標楷體" pitchFamily="65" charset="-120"/>
              </a:rPr>
              <a:t> </a:t>
            </a:r>
            <a:r>
              <a:rPr lang="zh-TW" altLang="zh-TW" sz="2000" b="1" dirty="0" smtClean="0">
                <a:solidFill>
                  <a:schemeClr val="tx2">
                    <a:lumMod val="50000"/>
                  </a:schemeClr>
                </a:solidFill>
                <a:latin typeface="標楷體" pitchFamily="65" charset="-120"/>
                <a:ea typeface="標楷體" pitchFamily="65" charset="-120"/>
              </a:rPr>
              <a:t>「</a:t>
            </a:r>
            <a:r>
              <a:rPr lang="zh-TW" altLang="zh-TW" sz="2000" b="1" dirty="0">
                <a:solidFill>
                  <a:srgbClr val="FF0000"/>
                </a:solidFill>
                <a:latin typeface="標楷體" pitchFamily="65" charset="-120"/>
                <a:ea typeface="標楷體" pitchFamily="65" charset="-120"/>
              </a:rPr>
              <a:t>新民</a:t>
            </a:r>
            <a:r>
              <a:rPr lang="en-US" altLang="zh-TW" sz="2000" b="1" dirty="0">
                <a:solidFill>
                  <a:srgbClr val="FF0000"/>
                </a:solidFill>
                <a:latin typeface="標楷體" pitchFamily="65" charset="-120"/>
                <a:ea typeface="標楷體" pitchFamily="65" charset="-120"/>
              </a:rPr>
              <a:t>12</a:t>
            </a:r>
            <a:r>
              <a:rPr lang="zh-TW" altLang="zh-TW" sz="2000" b="1" dirty="0">
                <a:solidFill>
                  <a:srgbClr val="FF0000"/>
                </a:solidFill>
                <a:latin typeface="標楷體" pitchFamily="65" charset="-120"/>
                <a:ea typeface="標楷體" pitchFamily="65" charset="-120"/>
              </a:rPr>
              <a:t>年國教</a:t>
            </a:r>
            <a:r>
              <a:rPr lang="en-US" altLang="zh-TW" sz="2000" b="1" dirty="0">
                <a:solidFill>
                  <a:srgbClr val="FF0000"/>
                </a:solidFill>
                <a:latin typeface="標楷體" pitchFamily="65" charset="-120"/>
                <a:ea typeface="標楷體" pitchFamily="65" charset="-120"/>
              </a:rPr>
              <a:t>--</a:t>
            </a:r>
            <a:r>
              <a:rPr lang="zh-TW" altLang="zh-TW" sz="2000" b="1" dirty="0">
                <a:solidFill>
                  <a:srgbClr val="FF0000"/>
                </a:solidFill>
                <a:latin typeface="標楷體" pitchFamily="65" charset="-120"/>
                <a:ea typeface="標楷體" pitchFamily="65" charset="-120"/>
              </a:rPr>
              <a:t>教師</a:t>
            </a:r>
            <a:r>
              <a:rPr lang="zh-TW" altLang="zh-TW" sz="2000" b="1" dirty="0" smtClean="0">
                <a:solidFill>
                  <a:srgbClr val="FF0000"/>
                </a:solidFill>
                <a:latin typeface="標楷體" pitchFamily="65" charset="-120"/>
                <a:ea typeface="標楷體" pitchFamily="65" charset="-120"/>
              </a:rPr>
              <a:t>教學成果</a:t>
            </a:r>
            <a:r>
              <a:rPr lang="zh-TW" altLang="zh-TW" sz="2000" b="1" dirty="0">
                <a:solidFill>
                  <a:schemeClr val="tx2">
                    <a:lumMod val="50000"/>
                  </a:schemeClr>
                </a:solidFill>
                <a:latin typeface="標楷體" pitchFamily="65" charset="-120"/>
                <a:ea typeface="標楷體" pitchFamily="65" charset="-120"/>
              </a:rPr>
              <a:t>」</a:t>
            </a:r>
            <a:r>
              <a:rPr lang="zh-TW" altLang="zh-TW" sz="2000" dirty="0" smtClean="0">
                <a:solidFill>
                  <a:schemeClr val="tx2">
                    <a:lumMod val="50000"/>
                  </a:schemeClr>
                </a:solidFill>
                <a:latin typeface="標楷體" pitchFamily="65" charset="-120"/>
                <a:ea typeface="標楷體" pitchFamily="65" charset="-120"/>
              </a:rPr>
              <a:t>，請</a:t>
            </a:r>
            <a:r>
              <a:rPr lang="zh-TW" altLang="zh-TW" sz="2000" dirty="0">
                <a:solidFill>
                  <a:schemeClr val="tx2">
                    <a:lumMod val="50000"/>
                  </a:schemeClr>
                </a:solidFill>
                <a:latin typeface="標楷體" pitchFamily="65" charset="-120"/>
                <a:ea typeface="標楷體" pitchFamily="65" charset="-120"/>
              </a:rPr>
              <a:t>老師參考</a:t>
            </a:r>
            <a:r>
              <a:rPr lang="zh-TW" altLang="zh-TW" sz="2000" dirty="0" smtClean="0">
                <a:solidFill>
                  <a:schemeClr val="tx2">
                    <a:lumMod val="50000"/>
                  </a:schemeClr>
                </a:solidFill>
                <a:latin typeface="標楷體" pitchFamily="65" charset="-120"/>
                <a:ea typeface="標楷體" pitchFamily="65" charset="-120"/>
              </a:rPr>
              <a:t>運用</a:t>
            </a:r>
            <a:r>
              <a:rPr lang="zh-TW" altLang="en-US" sz="2000" dirty="0" smtClean="0">
                <a:solidFill>
                  <a:schemeClr val="tx2">
                    <a:lumMod val="50000"/>
                  </a:schemeClr>
                </a:solidFill>
                <a:latin typeface="標楷體"/>
                <a:ea typeface="標楷體"/>
              </a:rPr>
              <a:t>。</a:t>
            </a:r>
            <a:endParaRPr lang="en-US" altLang="zh-TW" sz="2000" dirty="0">
              <a:solidFill>
                <a:schemeClr val="tx2">
                  <a:lumMod val="50000"/>
                </a:schemeClr>
              </a:solidFill>
              <a:latin typeface="標楷體" pitchFamily="65" charset="-120"/>
              <a:ea typeface="標楷體" pitchFamily="65" charset="-120"/>
            </a:endParaRPr>
          </a:p>
          <a:p>
            <a:endParaRPr lang="zh-TW" altLang="zh-TW" sz="2000" dirty="0">
              <a:solidFill>
                <a:schemeClr val="tx2">
                  <a:lumMod val="50000"/>
                </a:schemeClr>
              </a:solidFill>
              <a:latin typeface="標楷體" pitchFamily="65" charset="-120"/>
              <a:ea typeface="標楷體" pitchFamily="65" charset="-120"/>
            </a:endParaRPr>
          </a:p>
          <a:p>
            <a:r>
              <a:rPr lang="en-US" altLang="zh-TW" sz="2000" dirty="0">
                <a:solidFill>
                  <a:schemeClr val="tx2">
                    <a:lumMod val="50000"/>
                  </a:schemeClr>
                </a:solidFill>
                <a:latin typeface="標楷體" pitchFamily="65" charset="-120"/>
                <a:ea typeface="標楷體" pitchFamily="65" charset="-120"/>
              </a:rPr>
              <a:t>8.</a:t>
            </a:r>
            <a:r>
              <a:rPr lang="zh-TW" altLang="zh-TW" sz="2000" dirty="0">
                <a:solidFill>
                  <a:schemeClr val="tx2">
                    <a:lumMod val="50000"/>
                  </a:schemeClr>
                </a:solidFill>
                <a:latin typeface="標楷體" pitchFamily="65" charset="-120"/>
                <a:ea typeface="標楷體" pitchFamily="65" charset="-120"/>
              </a:rPr>
              <a:t>補救教學利用午休施測，上學期</a:t>
            </a:r>
            <a:r>
              <a:rPr lang="en-US" altLang="zh-TW" sz="2000" dirty="0">
                <a:solidFill>
                  <a:srgbClr val="FF0000"/>
                </a:solidFill>
                <a:latin typeface="標楷體" pitchFamily="65" charset="-120"/>
                <a:ea typeface="標楷體" pitchFamily="65" charset="-120"/>
              </a:rPr>
              <a:t>1</a:t>
            </a:r>
            <a:r>
              <a:rPr lang="zh-TW" altLang="zh-TW" sz="2000" dirty="0">
                <a:solidFill>
                  <a:schemeClr val="tx2">
                    <a:lumMod val="50000"/>
                  </a:schemeClr>
                </a:solidFill>
                <a:latin typeface="標楷體" pitchFamily="65" charset="-120"/>
                <a:ea typeface="標楷體" pitchFamily="65" charset="-120"/>
              </a:rPr>
              <a:t>次，下學期</a:t>
            </a:r>
            <a:r>
              <a:rPr lang="en-US" altLang="zh-TW" sz="2000" dirty="0">
                <a:solidFill>
                  <a:srgbClr val="FF0000"/>
                </a:solidFill>
                <a:latin typeface="標楷體" pitchFamily="65" charset="-120"/>
                <a:ea typeface="標楷體" pitchFamily="65" charset="-120"/>
              </a:rPr>
              <a:t>2</a:t>
            </a:r>
            <a:r>
              <a:rPr lang="zh-TW" altLang="zh-TW" sz="2000" dirty="0">
                <a:solidFill>
                  <a:schemeClr val="tx2">
                    <a:lumMod val="50000"/>
                  </a:schemeClr>
                </a:solidFill>
                <a:latin typeface="標楷體" pitchFamily="65" charset="-120"/>
                <a:ea typeface="標楷體" pitchFamily="65" charset="-120"/>
              </a:rPr>
              <a:t>次，每次各需約</a:t>
            </a:r>
            <a:r>
              <a:rPr lang="en-US" altLang="zh-TW" sz="2000" dirty="0">
                <a:solidFill>
                  <a:schemeClr val="tx2">
                    <a:lumMod val="50000"/>
                  </a:schemeClr>
                </a:solidFill>
                <a:latin typeface="標楷體" pitchFamily="65" charset="-120"/>
                <a:ea typeface="標楷體" pitchFamily="65" charset="-120"/>
              </a:rPr>
              <a:t>21</a:t>
            </a:r>
            <a:r>
              <a:rPr lang="zh-TW" altLang="zh-TW" sz="2000" dirty="0">
                <a:solidFill>
                  <a:schemeClr val="tx2">
                    <a:lumMod val="50000"/>
                  </a:schemeClr>
                </a:solidFill>
                <a:latin typeface="標楷體" pitchFamily="65" charset="-120"/>
                <a:ea typeface="標楷體" pitchFamily="65" charset="-120"/>
              </a:rPr>
              <a:t>個工作天</a:t>
            </a:r>
            <a:r>
              <a:rPr lang="zh-TW" altLang="zh-TW" sz="2000" dirty="0" smtClean="0">
                <a:solidFill>
                  <a:schemeClr val="tx2">
                    <a:lumMod val="50000"/>
                  </a:schemeClr>
                </a:solidFill>
                <a:latin typeface="標楷體" pitchFamily="65" charset="-120"/>
                <a:ea typeface="標楷體" pitchFamily="65" charset="-120"/>
              </a:rPr>
              <a:t>，</a:t>
            </a:r>
            <a:endParaRPr lang="en-US" altLang="zh-TW" sz="2000" dirty="0" smtClean="0">
              <a:solidFill>
                <a:schemeClr val="tx2">
                  <a:lumMod val="50000"/>
                </a:schemeClr>
              </a:solidFill>
              <a:latin typeface="標楷體" pitchFamily="65" charset="-120"/>
              <a:ea typeface="標楷體" pitchFamily="65" charset="-120"/>
            </a:endParaRPr>
          </a:p>
          <a:p>
            <a:r>
              <a:rPr lang="zh-TW" altLang="en-US" sz="2000" dirty="0">
                <a:solidFill>
                  <a:schemeClr val="tx2">
                    <a:lumMod val="50000"/>
                  </a:schemeClr>
                </a:solidFill>
                <a:latin typeface="標楷體" pitchFamily="65" charset="-120"/>
                <a:ea typeface="標楷體" pitchFamily="65" charset="-120"/>
              </a:rPr>
              <a:t> </a:t>
            </a:r>
            <a:r>
              <a:rPr lang="zh-TW" altLang="en-US" sz="2000" dirty="0" smtClean="0">
                <a:solidFill>
                  <a:schemeClr val="tx2">
                    <a:lumMod val="50000"/>
                  </a:schemeClr>
                </a:solidFill>
                <a:latin typeface="標楷體" pitchFamily="65" charset="-120"/>
                <a:ea typeface="標楷體" pitchFamily="65" charset="-120"/>
              </a:rPr>
              <a:t> </a:t>
            </a:r>
            <a:r>
              <a:rPr lang="zh-TW" altLang="zh-TW" sz="2000" dirty="0" smtClean="0">
                <a:solidFill>
                  <a:schemeClr val="tx2">
                    <a:lumMod val="50000"/>
                  </a:schemeClr>
                </a:solidFill>
                <a:latin typeface="標楷體" pitchFamily="65" charset="-120"/>
                <a:ea typeface="標楷體" pitchFamily="65" charset="-120"/>
              </a:rPr>
              <a:t>造成各班</a:t>
            </a:r>
            <a:r>
              <a:rPr lang="zh-TW" altLang="zh-TW" sz="2000" dirty="0">
                <a:solidFill>
                  <a:schemeClr val="tx2">
                    <a:lumMod val="50000"/>
                  </a:schemeClr>
                </a:solidFill>
                <a:latin typeface="標楷體" pitchFamily="65" charset="-120"/>
                <a:ea typeface="標楷體" pitchFamily="65" charset="-120"/>
              </a:rPr>
              <a:t>不便，敬請見諒。</a:t>
            </a:r>
          </a:p>
        </p:txBody>
      </p:sp>
    </p:spTree>
    <p:extLst>
      <p:ext uri="{BB962C8B-B14F-4D97-AF65-F5344CB8AC3E}">
        <p14:creationId xmlns:p14="http://schemas.microsoft.com/office/powerpoint/2010/main" val="3124174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6516216" y="1412776"/>
            <a:ext cx="2627784" cy="28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solidFill>
            </a:endParaRPr>
          </a:p>
        </p:txBody>
      </p:sp>
      <p:sp>
        <p:nvSpPr>
          <p:cNvPr id="4" name="圓角化單一角落矩形 3"/>
          <p:cNvSpPr/>
          <p:nvPr/>
        </p:nvSpPr>
        <p:spPr>
          <a:xfrm>
            <a:off x="0" y="404664"/>
            <a:ext cx="6876256" cy="1296144"/>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800" dirty="0" smtClean="0">
                <a:latin typeface="華康中黑體" pitchFamily="49" charset="-120"/>
                <a:ea typeface="華康中黑體" pitchFamily="49" charset="-120"/>
              </a:rPr>
              <a:t>註冊組</a:t>
            </a:r>
            <a:endParaRPr lang="zh-TW" altLang="en-US" sz="4800" dirty="0">
              <a:latin typeface="華康中黑體" pitchFamily="49" charset="-120"/>
              <a:ea typeface="華康中黑體" pitchFamily="49" charset="-120"/>
            </a:endParaRPr>
          </a:p>
        </p:txBody>
      </p:sp>
      <p:sp>
        <p:nvSpPr>
          <p:cNvPr id="2" name="文字方塊 1"/>
          <p:cNvSpPr txBox="1"/>
          <p:nvPr/>
        </p:nvSpPr>
        <p:spPr>
          <a:xfrm>
            <a:off x="2123728" y="1052736"/>
            <a:ext cx="4536504" cy="369332"/>
          </a:xfrm>
          <a:prstGeom prst="rect">
            <a:avLst/>
          </a:prstGeom>
          <a:noFill/>
        </p:spPr>
        <p:txBody>
          <a:bodyPr wrap="square" rtlCol="0">
            <a:spAutoFit/>
          </a:bodyPr>
          <a:lstStyle/>
          <a:p>
            <a:r>
              <a:rPr lang="zh-TW" altLang="en-US" dirty="0" smtClean="0">
                <a:solidFill>
                  <a:schemeClr val="bg1"/>
                </a:solidFill>
                <a:latin typeface="華康粗黑體" pitchFamily="49" charset="-120"/>
                <a:ea typeface="華康粗黑體" pitchFamily="49" charset="-120"/>
              </a:rPr>
              <a:t>業務工作</a:t>
            </a:r>
            <a:endParaRPr lang="zh-TW" altLang="zh-TW" dirty="0">
              <a:solidFill>
                <a:schemeClr val="bg1"/>
              </a:solidFill>
              <a:latin typeface="華康粗黑體" pitchFamily="49" charset="-120"/>
              <a:ea typeface="華康粗黑體" pitchFamily="49" charset="-120"/>
            </a:endParaRPr>
          </a:p>
        </p:txBody>
      </p:sp>
      <p:sp>
        <p:nvSpPr>
          <p:cNvPr id="3" name="副標題 2"/>
          <p:cNvSpPr>
            <a:spLocks noGrp="1"/>
          </p:cNvSpPr>
          <p:nvPr>
            <p:ph type="subTitle" idx="1"/>
          </p:nvPr>
        </p:nvSpPr>
        <p:spPr>
          <a:xfrm>
            <a:off x="115416" y="1844824"/>
            <a:ext cx="8921080" cy="1600200"/>
          </a:xfrm>
        </p:spPr>
        <p:txBody>
          <a:bodyPr>
            <a:normAutofit fontScale="25000" lnSpcReduction="20000"/>
          </a:bodyPr>
          <a:lstStyle/>
          <a:p>
            <a:pPr algn="l"/>
            <a:r>
              <a:rPr lang="zh-TW" altLang="zh-TW" sz="8000" b="1" dirty="0">
                <a:solidFill>
                  <a:srgbClr val="FF0000"/>
                </a:solidFill>
                <a:latin typeface="標楷體" pitchFamily="65" charset="-120"/>
                <a:ea typeface="標楷體" pitchFamily="65" charset="-120"/>
              </a:rPr>
              <a:t>已完成</a:t>
            </a:r>
            <a:r>
              <a:rPr lang="zh-TW" altLang="zh-TW" sz="8000" b="1" dirty="0" smtClean="0">
                <a:solidFill>
                  <a:srgbClr val="FF0000"/>
                </a:solidFill>
                <a:latin typeface="標楷體" pitchFamily="65" charset="-120"/>
                <a:ea typeface="標楷體" pitchFamily="65" charset="-120"/>
              </a:rPr>
              <a:t>事項</a:t>
            </a:r>
            <a:endParaRPr lang="en-US" altLang="zh-TW" sz="8000" b="1" dirty="0" smtClean="0">
              <a:solidFill>
                <a:srgbClr val="FF0000"/>
              </a:solidFill>
              <a:latin typeface="標楷體" pitchFamily="65" charset="-120"/>
              <a:ea typeface="標楷體" pitchFamily="65" charset="-120"/>
            </a:endParaRPr>
          </a:p>
          <a:p>
            <a:pPr algn="l"/>
            <a:endParaRPr lang="zh-TW" altLang="zh-TW" sz="8000" b="1" dirty="0">
              <a:solidFill>
                <a:srgbClr val="FF0000"/>
              </a:solidFill>
              <a:latin typeface="標楷體" pitchFamily="65" charset="-120"/>
              <a:ea typeface="標楷體" pitchFamily="65" charset="-120"/>
            </a:endParaRPr>
          </a:p>
          <a:p>
            <a:pPr algn="l"/>
            <a:r>
              <a:rPr lang="en-US" altLang="zh-TW" sz="7200" b="1" dirty="0" smtClean="0">
                <a:latin typeface="標楷體" pitchFamily="65" charset="-120"/>
                <a:ea typeface="標楷體" pitchFamily="65" charset="-120"/>
              </a:rPr>
              <a:t>1</a:t>
            </a:r>
            <a:r>
              <a:rPr lang="en-US" altLang="zh-TW" sz="7200" dirty="0" smtClean="0">
                <a:latin typeface="標楷體" pitchFamily="65" charset="-120"/>
                <a:ea typeface="標楷體" pitchFamily="65" charset="-120"/>
              </a:rPr>
              <a:t>.102</a:t>
            </a:r>
            <a:r>
              <a:rPr lang="zh-TW" altLang="zh-TW" sz="7200" dirty="0">
                <a:latin typeface="標楷體" pitchFamily="65" charset="-120"/>
                <a:ea typeface="標楷體" pitchFamily="65" charset="-120"/>
              </a:rPr>
              <a:t>學年度第</a:t>
            </a:r>
            <a:r>
              <a:rPr lang="en-US" altLang="zh-TW" sz="7200" dirty="0">
                <a:latin typeface="標楷體" pitchFamily="65" charset="-120"/>
                <a:ea typeface="標楷體" pitchFamily="65" charset="-120"/>
              </a:rPr>
              <a:t>1</a:t>
            </a:r>
            <a:r>
              <a:rPr lang="zh-TW" altLang="zh-TW" sz="7200" dirty="0">
                <a:latin typeface="標楷體" pitchFamily="65" charset="-120"/>
                <a:ea typeface="標楷體" pitchFamily="65" charset="-120"/>
              </a:rPr>
              <a:t>學期國民中小學學生無力繳交代收代辦費，學校彙整總表</a:t>
            </a:r>
            <a:r>
              <a:rPr lang="zh-TW" altLang="zh-TW" sz="7200" dirty="0" smtClean="0">
                <a:latin typeface="標楷體" pitchFamily="65" charset="-120"/>
                <a:ea typeface="標楷體" pitchFamily="65" charset="-120"/>
              </a:rPr>
              <a:t>送教育局，</a:t>
            </a:r>
            <a:endParaRPr lang="en-US" altLang="zh-TW" sz="7200" dirty="0" smtClean="0">
              <a:latin typeface="標楷體" pitchFamily="65" charset="-120"/>
              <a:ea typeface="標楷體" pitchFamily="65" charset="-120"/>
            </a:endParaRPr>
          </a:p>
          <a:p>
            <a:pPr algn="l"/>
            <a:r>
              <a:rPr lang="en-US" altLang="zh-TW" sz="7200" dirty="0">
                <a:latin typeface="標楷體" pitchFamily="65" charset="-120"/>
                <a:ea typeface="標楷體" pitchFamily="65" charset="-120"/>
              </a:rPr>
              <a:t> </a:t>
            </a:r>
            <a:r>
              <a:rPr lang="en-US" altLang="zh-TW" sz="7200" dirty="0" smtClean="0">
                <a:latin typeface="標楷體" pitchFamily="65" charset="-120"/>
                <a:ea typeface="標楷體" pitchFamily="65" charset="-120"/>
              </a:rPr>
              <a:t> </a:t>
            </a:r>
            <a:r>
              <a:rPr lang="zh-TW" altLang="zh-TW" sz="7200" dirty="0" smtClean="0">
                <a:latin typeface="標楷體" pitchFamily="65" charset="-120"/>
                <a:ea typeface="標楷體" pitchFamily="65" charset="-120"/>
              </a:rPr>
              <a:t>共</a:t>
            </a:r>
            <a:r>
              <a:rPr lang="zh-TW" altLang="zh-TW" sz="7200" dirty="0">
                <a:latin typeface="標楷體" pitchFamily="65" charset="-120"/>
                <a:ea typeface="標楷體" pitchFamily="65" charset="-120"/>
              </a:rPr>
              <a:t>申請補助</a:t>
            </a:r>
            <a:r>
              <a:rPr lang="en-US" altLang="zh-TW" sz="7200" dirty="0">
                <a:latin typeface="標楷體" pitchFamily="65" charset="-120"/>
                <a:ea typeface="標楷體" pitchFamily="65" charset="-120"/>
              </a:rPr>
              <a:t>8,502</a:t>
            </a:r>
            <a:r>
              <a:rPr lang="zh-TW" altLang="zh-TW" sz="7200" dirty="0">
                <a:latin typeface="標楷體" pitchFamily="65" charset="-120"/>
                <a:ea typeface="標楷體" pitchFamily="65" charset="-120"/>
              </a:rPr>
              <a:t>元</a:t>
            </a:r>
            <a:r>
              <a:rPr lang="zh-TW" altLang="zh-TW" sz="7200" dirty="0" smtClean="0">
                <a:latin typeface="標楷體" pitchFamily="65" charset="-120"/>
                <a:ea typeface="標楷體" pitchFamily="65" charset="-120"/>
              </a:rPr>
              <a:t>。</a:t>
            </a:r>
            <a:endParaRPr lang="en-US" altLang="zh-TW" sz="7200" dirty="0" smtClean="0">
              <a:latin typeface="標楷體" pitchFamily="65" charset="-120"/>
              <a:ea typeface="標楷體" pitchFamily="65" charset="-120"/>
            </a:endParaRPr>
          </a:p>
          <a:p>
            <a:pPr algn="l"/>
            <a:endParaRPr lang="zh-TW" altLang="zh-TW" sz="7200" dirty="0">
              <a:latin typeface="標楷體" pitchFamily="65" charset="-120"/>
              <a:ea typeface="標楷體" pitchFamily="65" charset="-120"/>
            </a:endParaRPr>
          </a:p>
          <a:p>
            <a:pPr algn="l"/>
            <a:r>
              <a:rPr lang="en-US" altLang="zh-TW" sz="7200" b="1" dirty="0">
                <a:latin typeface="標楷體" pitchFamily="65" charset="-120"/>
                <a:ea typeface="標楷體" pitchFamily="65" charset="-120"/>
              </a:rPr>
              <a:t>2</a:t>
            </a:r>
            <a:r>
              <a:rPr lang="en-US" altLang="zh-TW" sz="7200" dirty="0">
                <a:latin typeface="標楷體" pitchFamily="65" charset="-120"/>
                <a:ea typeface="標楷體" pitchFamily="65" charset="-120"/>
              </a:rPr>
              <a:t>.</a:t>
            </a:r>
            <a:r>
              <a:rPr lang="zh-TW" altLang="zh-TW" sz="7200" dirty="0">
                <a:latin typeface="標楷體" pitchFamily="65" charset="-120"/>
                <a:ea typeface="標楷體" pitchFamily="65" charset="-120"/>
              </a:rPr>
              <a:t>行天宮文教發展促進基金會助學金申請表送件，本校</a:t>
            </a:r>
            <a:r>
              <a:rPr lang="en-US" altLang="zh-TW" sz="7200" dirty="0">
                <a:latin typeface="標楷體" pitchFamily="65" charset="-120"/>
                <a:ea typeface="標楷體" pitchFamily="65" charset="-120"/>
              </a:rPr>
              <a:t>19</a:t>
            </a:r>
            <a:r>
              <a:rPr lang="zh-TW" altLang="zh-TW" sz="7200" dirty="0">
                <a:latin typeface="標楷體" pitchFamily="65" charset="-120"/>
                <a:ea typeface="標楷體" pitchFamily="65" charset="-120"/>
              </a:rPr>
              <a:t>名學生申請</a:t>
            </a:r>
            <a:r>
              <a:rPr lang="zh-TW" altLang="zh-TW" sz="7200" dirty="0" smtClean="0">
                <a:latin typeface="標楷體" pitchFamily="65" charset="-120"/>
                <a:ea typeface="標楷體" pitchFamily="65" charset="-120"/>
              </a:rPr>
              <a:t>。</a:t>
            </a:r>
            <a:endParaRPr lang="en-US" altLang="zh-TW" sz="7200" dirty="0" smtClean="0">
              <a:latin typeface="標楷體" pitchFamily="65" charset="-120"/>
              <a:ea typeface="標楷體" pitchFamily="65" charset="-120"/>
            </a:endParaRPr>
          </a:p>
          <a:p>
            <a:pPr algn="l"/>
            <a:endParaRPr lang="zh-TW" altLang="zh-TW" sz="7200" dirty="0">
              <a:latin typeface="標楷體" pitchFamily="65" charset="-120"/>
              <a:ea typeface="標楷體" pitchFamily="65" charset="-120"/>
            </a:endParaRPr>
          </a:p>
          <a:p>
            <a:pPr algn="l"/>
            <a:r>
              <a:rPr lang="en-US" altLang="zh-TW" sz="7200" b="1" dirty="0">
                <a:latin typeface="標楷體" pitchFamily="65" charset="-120"/>
                <a:ea typeface="標楷體" pitchFamily="65" charset="-120"/>
              </a:rPr>
              <a:t>3</a:t>
            </a:r>
            <a:r>
              <a:rPr lang="en-US" altLang="zh-TW" sz="7200" dirty="0">
                <a:latin typeface="標楷體" pitchFamily="65" charset="-120"/>
                <a:ea typeface="標楷體" pitchFamily="65" charset="-120"/>
              </a:rPr>
              <a:t>.</a:t>
            </a:r>
            <a:r>
              <a:rPr lang="zh-TW" altLang="zh-TW" sz="7200" dirty="0">
                <a:latin typeface="標楷體" pitchFamily="65" charset="-120"/>
                <a:ea typeface="標楷體" pitchFamily="65" charset="-120"/>
              </a:rPr>
              <a:t>函文內政部入出國及移民署，協助調查學生出國紀錄</a:t>
            </a:r>
            <a:r>
              <a:rPr lang="en-US" altLang="zh-TW" sz="7200" dirty="0">
                <a:latin typeface="標楷體" pitchFamily="65" charset="-120"/>
                <a:ea typeface="標楷體" pitchFamily="65" charset="-120"/>
              </a:rPr>
              <a:t>(</a:t>
            </a:r>
            <a:r>
              <a:rPr lang="zh-TW" altLang="zh-TW" sz="7200" dirty="0">
                <a:latin typeface="標楷體" pitchFamily="65" charset="-120"/>
                <a:ea typeface="標楷體" pitchFamily="65" charset="-120"/>
              </a:rPr>
              <a:t>賈生、楊生</a:t>
            </a:r>
            <a:r>
              <a:rPr lang="en-US" altLang="zh-TW" sz="7200" dirty="0">
                <a:latin typeface="標楷體" pitchFamily="65" charset="-120"/>
                <a:ea typeface="標楷體" pitchFamily="65" charset="-120"/>
              </a:rPr>
              <a:t>)</a:t>
            </a:r>
            <a:r>
              <a:rPr lang="zh-TW" altLang="zh-TW" sz="7200" dirty="0" smtClean="0">
                <a:latin typeface="標楷體" pitchFamily="65" charset="-120"/>
                <a:ea typeface="標楷體" pitchFamily="65" charset="-120"/>
              </a:rPr>
              <a:t>。</a:t>
            </a:r>
            <a:endParaRPr lang="en-US" altLang="zh-TW" sz="7200" dirty="0" smtClean="0">
              <a:latin typeface="標楷體" pitchFamily="65" charset="-120"/>
              <a:ea typeface="標楷體" pitchFamily="65" charset="-120"/>
            </a:endParaRPr>
          </a:p>
          <a:p>
            <a:pPr algn="l"/>
            <a:endParaRPr lang="zh-TW" altLang="zh-TW" sz="7200" dirty="0">
              <a:latin typeface="標楷體" pitchFamily="65" charset="-120"/>
              <a:ea typeface="標楷體" pitchFamily="65" charset="-120"/>
            </a:endParaRPr>
          </a:p>
          <a:p>
            <a:pPr algn="l"/>
            <a:r>
              <a:rPr lang="en-US" altLang="zh-TW" sz="7200" b="1" dirty="0">
                <a:latin typeface="標楷體" pitchFamily="65" charset="-120"/>
                <a:ea typeface="標楷體" pitchFamily="65" charset="-120"/>
              </a:rPr>
              <a:t>4</a:t>
            </a:r>
            <a:r>
              <a:rPr lang="en-US" altLang="zh-TW" sz="7200" dirty="0">
                <a:latin typeface="標楷體" pitchFamily="65" charset="-120"/>
                <a:ea typeface="標楷體" pitchFamily="65" charset="-120"/>
              </a:rPr>
              <a:t>.</a:t>
            </a:r>
            <a:r>
              <a:rPr lang="zh-TW" altLang="zh-TW" sz="7200" dirty="0">
                <a:latin typeface="標楷體" pitchFamily="65" charset="-120"/>
                <a:ea typeface="標楷體" pitchFamily="65" charset="-120"/>
              </a:rPr>
              <a:t>製作完成七年級學生證，並於</a:t>
            </a:r>
            <a:r>
              <a:rPr lang="en-US" altLang="zh-TW" sz="7200" dirty="0">
                <a:latin typeface="標楷體" pitchFamily="65" charset="-120"/>
                <a:ea typeface="標楷體" pitchFamily="65" charset="-120"/>
              </a:rPr>
              <a:t>9</a:t>
            </a:r>
            <a:r>
              <a:rPr lang="zh-TW" altLang="zh-TW" sz="7200" dirty="0">
                <a:latin typeface="標楷體" pitchFamily="65" charset="-120"/>
                <a:ea typeface="標楷體" pitchFamily="65" charset="-120"/>
              </a:rPr>
              <a:t>月</a:t>
            </a:r>
            <a:r>
              <a:rPr lang="en-US" altLang="zh-TW" sz="7200" dirty="0">
                <a:latin typeface="標楷體" pitchFamily="65" charset="-120"/>
                <a:ea typeface="標楷體" pitchFamily="65" charset="-120"/>
              </a:rPr>
              <a:t>17</a:t>
            </a:r>
            <a:r>
              <a:rPr lang="zh-TW" altLang="zh-TW" sz="7200" dirty="0">
                <a:latin typeface="標楷體" pitchFamily="65" charset="-120"/>
                <a:ea typeface="標楷體" pitchFamily="65" charset="-120"/>
              </a:rPr>
              <a:t>日發給學生啟用</a:t>
            </a:r>
            <a:r>
              <a:rPr lang="zh-TW" altLang="zh-TW" sz="7200" dirty="0" smtClean="0">
                <a:latin typeface="標楷體" pitchFamily="65" charset="-120"/>
                <a:ea typeface="標楷體" pitchFamily="65" charset="-120"/>
              </a:rPr>
              <a:t>。</a:t>
            </a:r>
            <a:endParaRPr lang="en-US" altLang="zh-TW" sz="7200" dirty="0" smtClean="0">
              <a:latin typeface="標楷體" pitchFamily="65" charset="-120"/>
              <a:ea typeface="標楷體" pitchFamily="65" charset="-120"/>
            </a:endParaRPr>
          </a:p>
          <a:p>
            <a:pPr algn="l"/>
            <a:endParaRPr lang="zh-TW" altLang="zh-TW" sz="7200" dirty="0">
              <a:latin typeface="標楷體" pitchFamily="65" charset="-120"/>
              <a:ea typeface="標楷體" pitchFamily="65" charset="-120"/>
            </a:endParaRPr>
          </a:p>
          <a:p>
            <a:pPr algn="l"/>
            <a:r>
              <a:rPr lang="en-US" altLang="zh-TW" sz="7200" b="1" dirty="0">
                <a:latin typeface="標楷體" pitchFamily="65" charset="-120"/>
                <a:ea typeface="標楷體" pitchFamily="65" charset="-120"/>
              </a:rPr>
              <a:t>5</a:t>
            </a:r>
            <a:r>
              <a:rPr lang="en-US" altLang="zh-TW" sz="7200" dirty="0">
                <a:latin typeface="標楷體" pitchFamily="65" charset="-120"/>
                <a:ea typeface="標楷體" pitchFamily="65" charset="-120"/>
              </a:rPr>
              <a:t>.</a:t>
            </a:r>
            <a:r>
              <a:rPr lang="zh-TW" altLang="zh-TW" sz="7200" dirty="0">
                <a:latin typeface="標楷體" pitchFamily="65" charset="-120"/>
                <a:ea typeface="標楷體" pitchFamily="65" charset="-120"/>
              </a:rPr>
              <a:t>請各校協助協尋，</a:t>
            </a:r>
            <a:r>
              <a:rPr lang="en-US" altLang="zh-TW" sz="7200" dirty="0">
                <a:latin typeface="標楷體" pitchFamily="65" charset="-120"/>
                <a:ea typeface="標楷體" pitchFamily="65" charset="-120"/>
              </a:rPr>
              <a:t>102</a:t>
            </a:r>
            <a:r>
              <a:rPr lang="zh-TW" altLang="zh-TW" sz="7200" dirty="0">
                <a:latin typeface="標楷體" pitchFamily="65" charset="-120"/>
                <a:ea typeface="標楷體" pitchFamily="65" charset="-120"/>
              </a:rPr>
              <a:t>學年度各國小畢業生應到本校入學，但未報到學生</a:t>
            </a:r>
            <a:r>
              <a:rPr lang="zh-TW" altLang="zh-TW" sz="7200" dirty="0" smtClean="0">
                <a:latin typeface="標楷體" pitchFamily="65" charset="-120"/>
                <a:ea typeface="標楷體" pitchFamily="65" charset="-120"/>
              </a:rPr>
              <a:t>。</a:t>
            </a:r>
            <a:endParaRPr lang="en-US" altLang="zh-TW" sz="7200" dirty="0" smtClean="0">
              <a:latin typeface="標楷體" pitchFamily="65" charset="-120"/>
              <a:ea typeface="標楷體" pitchFamily="65" charset="-120"/>
            </a:endParaRPr>
          </a:p>
          <a:p>
            <a:pPr algn="l"/>
            <a:endParaRPr lang="zh-TW" altLang="zh-TW" sz="7200" dirty="0">
              <a:latin typeface="標楷體" pitchFamily="65" charset="-120"/>
              <a:ea typeface="標楷體" pitchFamily="65" charset="-120"/>
            </a:endParaRPr>
          </a:p>
          <a:p>
            <a:pPr algn="l"/>
            <a:r>
              <a:rPr lang="en-US" altLang="zh-TW" sz="7200" b="1" dirty="0">
                <a:latin typeface="標楷體" pitchFamily="65" charset="-120"/>
                <a:ea typeface="標楷體" pitchFamily="65" charset="-120"/>
              </a:rPr>
              <a:t>6</a:t>
            </a:r>
            <a:r>
              <a:rPr lang="en-US" altLang="zh-TW" sz="7200" dirty="0">
                <a:latin typeface="標楷體" pitchFamily="65" charset="-120"/>
                <a:ea typeface="標楷體" pitchFamily="65" charset="-120"/>
              </a:rPr>
              <a:t>.9</a:t>
            </a:r>
            <a:r>
              <a:rPr lang="zh-TW" altLang="zh-TW" sz="7200" dirty="0">
                <a:latin typeface="標楷體" pitchFamily="65" charset="-120"/>
                <a:ea typeface="標楷體" pitchFamily="65" charset="-120"/>
              </a:rPr>
              <a:t>月</a:t>
            </a:r>
            <a:r>
              <a:rPr lang="en-US" altLang="zh-TW" sz="7200" dirty="0">
                <a:latin typeface="標楷體" pitchFamily="65" charset="-120"/>
                <a:ea typeface="標楷體" pitchFamily="65" charset="-120"/>
              </a:rPr>
              <a:t>8</a:t>
            </a:r>
            <a:r>
              <a:rPr lang="zh-TW" altLang="zh-TW" sz="7200" dirty="0">
                <a:latin typeface="標楷體" pitchFamily="65" charset="-120"/>
                <a:ea typeface="標楷體" pitchFamily="65" charset="-120"/>
              </a:rPr>
              <a:t>日連結教育部國民中小學學生就學系統，填報新生應報到人數、</a:t>
            </a:r>
            <a:r>
              <a:rPr lang="en-US" altLang="zh-TW" sz="7200" dirty="0">
                <a:latin typeface="標楷體" pitchFamily="65" charset="-120"/>
                <a:ea typeface="標楷體" pitchFamily="65" charset="-120"/>
              </a:rPr>
              <a:t>9</a:t>
            </a:r>
            <a:r>
              <a:rPr lang="zh-TW" altLang="zh-TW" sz="7200" dirty="0">
                <a:latin typeface="標楷體" pitchFamily="65" charset="-120"/>
                <a:ea typeface="標楷體" pitchFamily="65" charset="-120"/>
              </a:rPr>
              <a:t>月</a:t>
            </a:r>
            <a:r>
              <a:rPr lang="en-US" altLang="zh-TW" sz="7200" dirty="0">
                <a:latin typeface="標楷體" pitchFamily="65" charset="-120"/>
                <a:ea typeface="標楷體" pitchFamily="65" charset="-120"/>
              </a:rPr>
              <a:t>15</a:t>
            </a:r>
            <a:r>
              <a:rPr lang="zh-TW" altLang="zh-TW" sz="7200" dirty="0">
                <a:latin typeface="標楷體" pitchFamily="65" charset="-120"/>
                <a:ea typeface="標楷體" pitchFamily="65" charset="-120"/>
              </a:rPr>
              <a:t>日</a:t>
            </a:r>
          </a:p>
          <a:p>
            <a:pPr algn="l"/>
            <a:r>
              <a:rPr lang="en-US" altLang="zh-TW" sz="7200" dirty="0">
                <a:latin typeface="標楷體" pitchFamily="65" charset="-120"/>
                <a:ea typeface="標楷體" pitchFamily="65" charset="-120"/>
              </a:rPr>
              <a:t>  </a:t>
            </a:r>
            <a:r>
              <a:rPr lang="zh-TW" altLang="zh-TW" sz="7200" dirty="0">
                <a:latin typeface="標楷體" pitchFamily="65" charset="-120"/>
                <a:ea typeface="標楷體" pitchFamily="65" charset="-120"/>
              </a:rPr>
              <a:t>填報已報到人數、</a:t>
            </a:r>
            <a:r>
              <a:rPr lang="en-US" altLang="zh-TW" sz="7200" dirty="0">
                <a:latin typeface="標楷體" pitchFamily="65" charset="-120"/>
                <a:ea typeface="標楷體" pitchFamily="65" charset="-120"/>
              </a:rPr>
              <a:t>9</a:t>
            </a:r>
            <a:r>
              <a:rPr lang="zh-TW" altLang="zh-TW" sz="7200" dirty="0">
                <a:latin typeface="標楷體" pitchFamily="65" charset="-120"/>
                <a:ea typeface="標楷體" pitchFamily="65" charset="-120"/>
              </a:rPr>
              <a:t>月</a:t>
            </a:r>
            <a:r>
              <a:rPr lang="en-US" altLang="zh-TW" sz="7200" dirty="0">
                <a:latin typeface="標楷體" pitchFamily="65" charset="-120"/>
                <a:ea typeface="標楷體" pitchFamily="65" charset="-120"/>
              </a:rPr>
              <a:t>23</a:t>
            </a:r>
            <a:r>
              <a:rPr lang="zh-TW" altLang="zh-TW" sz="7200" dirty="0">
                <a:latin typeface="標楷體" pitchFamily="65" charset="-120"/>
                <a:ea typeface="標楷體" pitchFamily="65" charset="-120"/>
              </a:rPr>
              <a:t>日填報新生以就學人數</a:t>
            </a:r>
            <a:r>
              <a:rPr lang="zh-TW" altLang="zh-TW" sz="7200" dirty="0" smtClean="0">
                <a:latin typeface="標楷體" pitchFamily="65" charset="-120"/>
                <a:ea typeface="標楷體" pitchFamily="65" charset="-120"/>
              </a:rPr>
              <a:t>。</a:t>
            </a:r>
            <a:endParaRPr lang="en-US" altLang="zh-TW" sz="7200" dirty="0" smtClean="0">
              <a:latin typeface="標楷體" pitchFamily="65" charset="-120"/>
              <a:ea typeface="標楷體" pitchFamily="65" charset="-120"/>
            </a:endParaRPr>
          </a:p>
          <a:p>
            <a:pPr algn="l"/>
            <a:endParaRPr lang="zh-TW" altLang="zh-TW" sz="7200" dirty="0">
              <a:latin typeface="標楷體" pitchFamily="65" charset="-120"/>
              <a:ea typeface="標楷體" pitchFamily="65" charset="-120"/>
            </a:endParaRPr>
          </a:p>
        </p:txBody>
      </p:sp>
    </p:spTree>
    <p:extLst>
      <p:ext uri="{BB962C8B-B14F-4D97-AF65-F5344CB8AC3E}">
        <p14:creationId xmlns:p14="http://schemas.microsoft.com/office/powerpoint/2010/main" val="2568364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88640"/>
            <a:ext cx="9144000"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 name="矩形 3"/>
          <p:cNvSpPr/>
          <p:nvPr/>
        </p:nvSpPr>
        <p:spPr>
          <a:xfrm>
            <a:off x="0" y="0"/>
            <a:ext cx="91440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2" name="副標題 1"/>
          <p:cNvSpPr>
            <a:spLocks noGrp="1"/>
          </p:cNvSpPr>
          <p:nvPr>
            <p:ph type="subTitle" idx="1"/>
          </p:nvPr>
        </p:nvSpPr>
        <p:spPr>
          <a:xfrm>
            <a:off x="251520" y="620688"/>
            <a:ext cx="8640960" cy="1600200"/>
          </a:xfrm>
        </p:spPr>
        <p:txBody>
          <a:bodyPr>
            <a:noAutofit/>
          </a:bodyPr>
          <a:lstStyle/>
          <a:p>
            <a:pPr algn="l"/>
            <a:r>
              <a:rPr lang="en-US" altLang="zh-TW" sz="1800" b="1" dirty="0">
                <a:latin typeface="標楷體" pitchFamily="65" charset="-120"/>
                <a:ea typeface="標楷體" pitchFamily="65" charset="-120"/>
              </a:rPr>
              <a:t>7</a:t>
            </a:r>
            <a:r>
              <a:rPr lang="en-US" altLang="zh-TW" sz="1800" dirty="0">
                <a:latin typeface="標楷體" pitchFamily="65" charset="-120"/>
                <a:ea typeface="標楷體" pitchFamily="65" charset="-120"/>
              </a:rPr>
              <a:t>.9</a:t>
            </a:r>
            <a:r>
              <a:rPr lang="zh-TW" altLang="zh-TW" sz="1800" dirty="0">
                <a:latin typeface="標楷體" pitchFamily="65" charset="-120"/>
                <a:ea typeface="標楷體" pitchFamily="65" charset="-120"/>
              </a:rPr>
              <a:t>月</a:t>
            </a:r>
            <a:r>
              <a:rPr lang="en-US" altLang="zh-TW" sz="1800" dirty="0">
                <a:latin typeface="標楷體" pitchFamily="65" charset="-120"/>
                <a:ea typeface="標楷體" pitchFamily="65" charset="-120"/>
              </a:rPr>
              <a:t>23</a:t>
            </a:r>
            <a:r>
              <a:rPr lang="zh-TW" altLang="zh-TW" sz="1800" dirty="0">
                <a:latin typeface="標楷體" pitchFamily="65" charset="-120"/>
                <a:ea typeface="標楷體" pitchFamily="65" charset="-120"/>
              </a:rPr>
              <a:t>日登錄教育部通報中輟系統，維護</a:t>
            </a:r>
            <a:r>
              <a:rPr lang="en-US" altLang="zh-TW" sz="1800" dirty="0">
                <a:latin typeface="標楷體" pitchFamily="65" charset="-120"/>
                <a:ea typeface="標楷體" pitchFamily="65" charset="-120"/>
              </a:rPr>
              <a:t>102</a:t>
            </a:r>
            <a:r>
              <a:rPr lang="zh-TW" altLang="zh-TW" sz="1800" dirty="0">
                <a:latin typeface="標楷體" pitchFamily="65" charset="-120"/>
                <a:ea typeface="標楷體" pitchFamily="65" charset="-120"/>
              </a:rPr>
              <a:t>學年度第</a:t>
            </a:r>
            <a:r>
              <a:rPr lang="en-US" altLang="zh-TW" sz="1800" dirty="0">
                <a:latin typeface="標楷體" pitchFamily="65" charset="-120"/>
                <a:ea typeface="標楷體" pitchFamily="65" charset="-120"/>
              </a:rPr>
              <a:t>1</a:t>
            </a:r>
            <a:r>
              <a:rPr lang="zh-TW" altLang="zh-TW" sz="1800" dirty="0">
                <a:latin typeface="標楷體" pitchFamily="65" charset="-120"/>
                <a:ea typeface="標楷體" pitchFamily="65" charset="-120"/>
              </a:rPr>
              <a:t>學期學生人數、</a:t>
            </a:r>
            <a:r>
              <a:rPr lang="zh-TW" altLang="zh-TW" sz="1800" dirty="0" smtClean="0">
                <a:latin typeface="標楷體" pitchFamily="65" charset="-120"/>
                <a:ea typeface="標楷體" pitchFamily="65" charset="-120"/>
              </a:rPr>
              <a:t>原住民學生</a:t>
            </a:r>
            <a:r>
              <a:rPr lang="zh-TW" altLang="en-US" sz="1800" dirty="0" smtClean="0">
                <a:latin typeface="標楷體" pitchFamily="65" charset="-120"/>
                <a:ea typeface="標楷體" pitchFamily="65" charset="-120"/>
              </a:rPr>
              <a:t> </a:t>
            </a:r>
            <a:endParaRPr lang="en-US" altLang="zh-TW" sz="1800" dirty="0" smtClean="0">
              <a:latin typeface="標楷體" pitchFamily="65" charset="-120"/>
              <a:ea typeface="標楷體" pitchFamily="65" charset="-120"/>
            </a:endParaRPr>
          </a:p>
          <a:p>
            <a:pPr algn="l"/>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人數</a:t>
            </a:r>
            <a:r>
              <a:rPr lang="zh-TW" altLang="zh-TW" sz="1800" dirty="0">
                <a:latin typeface="標楷體" pitchFamily="65" charset="-120"/>
                <a:ea typeface="標楷體" pitchFamily="65" charset="-120"/>
              </a:rPr>
              <a:t>及外配子女人數</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endParaRPr lang="zh-TW" altLang="zh-TW" sz="1800" dirty="0">
              <a:latin typeface="標楷體" pitchFamily="65" charset="-120"/>
              <a:ea typeface="標楷體" pitchFamily="65" charset="-120"/>
            </a:endParaRPr>
          </a:p>
          <a:p>
            <a:pPr algn="l"/>
            <a:r>
              <a:rPr lang="en-US" altLang="zh-TW" sz="1800" b="1" dirty="0">
                <a:latin typeface="標楷體" pitchFamily="65" charset="-120"/>
                <a:ea typeface="標楷體" pitchFamily="65" charset="-120"/>
              </a:rPr>
              <a:t>8</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上網登錄申請</a:t>
            </a:r>
            <a:r>
              <a:rPr lang="en-US" altLang="zh-TW" sz="1800" dirty="0">
                <a:latin typeface="標楷體" pitchFamily="65" charset="-120"/>
                <a:ea typeface="標楷體" pitchFamily="65" charset="-120"/>
              </a:rPr>
              <a:t>102</a:t>
            </a:r>
            <a:r>
              <a:rPr lang="zh-TW" altLang="zh-TW" sz="1800" dirty="0">
                <a:latin typeface="標楷體" pitchFamily="65" charset="-120"/>
                <a:ea typeface="標楷體" pitchFamily="65" charset="-120"/>
              </a:rPr>
              <a:t>學年度第</a:t>
            </a:r>
            <a:r>
              <a:rPr lang="en-US" altLang="zh-TW" sz="1800" dirty="0">
                <a:latin typeface="標楷體" pitchFamily="65" charset="-120"/>
                <a:ea typeface="標楷體" pitchFamily="65" charset="-120"/>
              </a:rPr>
              <a:t>1</a:t>
            </a:r>
            <a:r>
              <a:rPr lang="zh-TW" altLang="zh-TW" sz="1800" dirty="0">
                <a:latin typeface="標楷體" pitchFamily="65" charset="-120"/>
                <a:ea typeface="標楷體" pitchFamily="65" charset="-120"/>
              </a:rPr>
              <a:t>學期清寒原住民學生助學金，申請表件送修</a:t>
            </a:r>
            <a:r>
              <a:rPr lang="zh-TW" altLang="zh-TW" sz="1800" dirty="0" smtClean="0">
                <a:latin typeface="標楷體" pitchFamily="65" charset="-120"/>
                <a:ea typeface="標楷體" pitchFamily="65" charset="-120"/>
              </a:rPr>
              <a:t>德國小。</a:t>
            </a:r>
            <a:endParaRPr lang="en-US" altLang="zh-TW" sz="1800" dirty="0" smtClean="0">
              <a:latin typeface="標楷體" pitchFamily="65" charset="-120"/>
              <a:ea typeface="標楷體" pitchFamily="65" charset="-120"/>
            </a:endParaRPr>
          </a:p>
          <a:p>
            <a:pPr algn="l"/>
            <a:endParaRPr lang="zh-TW" altLang="zh-TW" sz="1800" dirty="0">
              <a:latin typeface="標楷體" pitchFamily="65" charset="-120"/>
              <a:ea typeface="標楷體" pitchFamily="65" charset="-120"/>
            </a:endParaRPr>
          </a:p>
          <a:p>
            <a:pPr algn="l"/>
            <a:r>
              <a:rPr lang="en-US" altLang="zh-TW" sz="1800" b="1" dirty="0">
                <a:latin typeface="標楷體" pitchFamily="65" charset="-120"/>
                <a:ea typeface="標楷體" pitchFamily="65" charset="-120"/>
              </a:rPr>
              <a:t>9</a:t>
            </a:r>
            <a:r>
              <a:rPr lang="en-US" altLang="zh-TW" sz="1800" dirty="0">
                <a:latin typeface="標楷體" pitchFamily="65" charset="-120"/>
                <a:ea typeface="標楷體" pitchFamily="65" charset="-120"/>
              </a:rPr>
              <a:t>.102</a:t>
            </a:r>
            <a:r>
              <a:rPr lang="zh-TW" altLang="zh-TW" sz="1800" dirty="0">
                <a:latin typeface="標楷體" pitchFamily="65" charset="-120"/>
                <a:ea typeface="標楷體" pitchFamily="65" charset="-120"/>
              </a:rPr>
              <a:t>學年度第</a:t>
            </a:r>
            <a:r>
              <a:rPr lang="en-US" altLang="zh-TW" sz="1800" dirty="0">
                <a:latin typeface="標楷體" pitchFamily="65" charset="-120"/>
                <a:ea typeface="標楷體" pitchFamily="65" charset="-120"/>
              </a:rPr>
              <a:t>1</a:t>
            </a:r>
            <a:r>
              <a:rPr lang="zh-TW" altLang="zh-TW" sz="1800" dirty="0">
                <a:latin typeface="標楷體" pitchFamily="65" charset="-120"/>
                <a:ea typeface="標楷體" pitchFamily="65" charset="-120"/>
              </a:rPr>
              <a:t>學期「臺北市原住民學生就學交通費補助申請」，申請表件送</a:t>
            </a:r>
            <a:r>
              <a:rPr lang="zh-TW" altLang="zh-TW" sz="1800" dirty="0" smtClean="0">
                <a:latin typeface="標楷體" pitchFamily="65" charset="-120"/>
                <a:ea typeface="標楷體" pitchFamily="65" charset="-120"/>
              </a:rPr>
              <a:t>原住</a:t>
            </a:r>
            <a:endParaRPr lang="en-US" altLang="zh-TW" sz="1800" dirty="0" smtClean="0">
              <a:latin typeface="標楷體" pitchFamily="65" charset="-120"/>
              <a:ea typeface="標楷體" pitchFamily="65" charset="-120"/>
            </a:endParaRPr>
          </a:p>
          <a:p>
            <a:pPr algn="l"/>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民</a:t>
            </a:r>
            <a:r>
              <a:rPr lang="zh-TW" altLang="zh-TW" sz="1800" dirty="0">
                <a:latin typeface="標楷體" pitchFamily="65" charset="-120"/>
                <a:ea typeface="標楷體" pitchFamily="65" charset="-120"/>
              </a:rPr>
              <a:t>事務委員會</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endParaRPr lang="zh-TW" altLang="zh-TW" sz="1800" dirty="0">
              <a:latin typeface="標楷體" pitchFamily="65" charset="-120"/>
              <a:ea typeface="標楷體" pitchFamily="65" charset="-120"/>
            </a:endParaRPr>
          </a:p>
          <a:p>
            <a:pPr algn="l"/>
            <a:r>
              <a:rPr lang="en-US" altLang="zh-TW" sz="1800" b="1" dirty="0">
                <a:latin typeface="標楷體" pitchFamily="65" charset="-120"/>
                <a:ea typeface="標楷體" pitchFamily="65" charset="-120"/>
              </a:rPr>
              <a:t>10</a:t>
            </a:r>
            <a:r>
              <a:rPr lang="en-US" altLang="zh-TW" sz="1800" dirty="0">
                <a:latin typeface="標楷體" pitchFamily="65" charset="-120"/>
                <a:ea typeface="標楷體" pitchFamily="65" charset="-120"/>
              </a:rPr>
              <a:t>.101</a:t>
            </a:r>
            <a:r>
              <a:rPr lang="zh-TW" altLang="zh-TW" sz="1800" dirty="0">
                <a:latin typeface="標楷體" pitchFamily="65" charset="-120"/>
                <a:ea typeface="標楷體" pitchFamily="65" charset="-120"/>
              </a:rPr>
              <a:t>學年度國民教育階段非學校型態教育計畫學生</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鄧宥均</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學習成果，送</a:t>
            </a:r>
            <a:r>
              <a:rPr lang="zh-TW" altLang="zh-TW" sz="1800" dirty="0" smtClean="0">
                <a:latin typeface="標楷體" pitchFamily="65" charset="-120"/>
                <a:ea typeface="標楷體" pitchFamily="65" charset="-120"/>
              </a:rPr>
              <a:t>士林區</a:t>
            </a:r>
            <a:endParaRPr lang="en-US" altLang="zh-TW" sz="1800" dirty="0" smtClean="0">
              <a:latin typeface="標楷體" pitchFamily="65" charset="-120"/>
              <a:ea typeface="標楷體" pitchFamily="65" charset="-120"/>
            </a:endParaRPr>
          </a:p>
          <a:p>
            <a:pPr algn="l"/>
            <a:r>
              <a:rPr lang="zh-TW" altLang="en-US" sz="1800" dirty="0">
                <a:latin typeface="標楷體" pitchFamily="65" charset="-120"/>
                <a:ea typeface="標楷體" pitchFamily="65" charset="-120"/>
              </a:rPr>
              <a:t> </a:t>
            </a:r>
            <a:r>
              <a:rPr lang="zh-TW" altLang="en-US" sz="1800" dirty="0" smtClean="0">
                <a:latin typeface="標楷體" pitchFamily="65" charset="-120"/>
                <a:ea typeface="標楷體" pitchFamily="65" charset="-120"/>
              </a:rPr>
              <a:t>  </a:t>
            </a:r>
            <a:r>
              <a:rPr lang="zh-TW" altLang="zh-TW" sz="1800" dirty="0" smtClean="0">
                <a:latin typeface="標楷體" pitchFamily="65" charset="-120"/>
                <a:ea typeface="標楷體" pitchFamily="65" charset="-120"/>
              </a:rPr>
              <a:t>陽明山</a:t>
            </a:r>
            <a:r>
              <a:rPr lang="zh-TW" altLang="zh-TW" sz="1800" dirty="0">
                <a:latin typeface="標楷體" pitchFamily="65" charset="-120"/>
                <a:ea typeface="標楷體" pitchFamily="65" charset="-120"/>
              </a:rPr>
              <a:t>國小</a:t>
            </a:r>
            <a:r>
              <a:rPr lang="zh-TW" altLang="zh-TW"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lgn="l"/>
            <a:endParaRPr lang="zh-TW" altLang="zh-TW" sz="1800" dirty="0">
              <a:latin typeface="標楷體" pitchFamily="65" charset="-120"/>
              <a:ea typeface="標楷體" pitchFamily="65" charset="-120"/>
            </a:endParaRPr>
          </a:p>
          <a:p>
            <a:pPr algn="l"/>
            <a:r>
              <a:rPr lang="en-US" altLang="zh-TW" sz="1800" b="1" dirty="0">
                <a:latin typeface="標楷體" pitchFamily="65" charset="-120"/>
                <a:ea typeface="標楷體" pitchFamily="65" charset="-120"/>
              </a:rPr>
              <a:t>11</a:t>
            </a:r>
            <a:r>
              <a:rPr lang="en-US" altLang="zh-TW" sz="1800" dirty="0">
                <a:latin typeface="標楷體" pitchFamily="65" charset="-120"/>
                <a:ea typeface="標楷體" pitchFamily="65" charset="-120"/>
              </a:rPr>
              <a:t>.</a:t>
            </a:r>
            <a:r>
              <a:rPr lang="zh-TW" altLang="zh-TW" sz="1800" dirty="0">
                <a:latin typeface="標楷體" pitchFamily="65" charset="-120"/>
                <a:ea typeface="標楷體" pitchFamily="65" charset="-120"/>
              </a:rPr>
              <a:t>頒發表揚</a:t>
            </a:r>
            <a:r>
              <a:rPr lang="en-US" altLang="zh-TW" sz="1800" dirty="0">
                <a:latin typeface="標楷體" pitchFamily="65" charset="-120"/>
                <a:ea typeface="標楷體" pitchFamily="65" charset="-120"/>
              </a:rPr>
              <a:t>101</a:t>
            </a:r>
            <a:r>
              <a:rPr lang="zh-TW" altLang="zh-TW" sz="1800" dirty="0">
                <a:latin typeface="標楷體" pitchFamily="65" charset="-120"/>
                <a:ea typeface="標楷體" pitchFamily="65" charset="-120"/>
              </a:rPr>
              <a:t>學年度第</a:t>
            </a:r>
            <a:r>
              <a:rPr lang="en-US" altLang="zh-TW" sz="1800" dirty="0">
                <a:latin typeface="標楷體" pitchFamily="65" charset="-120"/>
                <a:ea typeface="標楷體" pitchFamily="65" charset="-120"/>
              </a:rPr>
              <a:t>2</a:t>
            </a:r>
            <a:r>
              <a:rPr lang="zh-TW" altLang="zh-TW" sz="1800" dirty="0">
                <a:latin typeface="標楷體" pitchFamily="65" charset="-120"/>
                <a:ea typeface="標楷體" pitchFamily="65" charset="-120"/>
              </a:rPr>
              <a:t>學期第</a:t>
            </a:r>
            <a:r>
              <a:rPr lang="en-US" altLang="zh-TW" sz="1800" dirty="0">
                <a:latin typeface="標楷體" pitchFamily="65" charset="-120"/>
                <a:ea typeface="標楷體" pitchFamily="65" charset="-120"/>
              </a:rPr>
              <a:t>3</a:t>
            </a:r>
            <a:r>
              <a:rPr lang="zh-TW" altLang="zh-TW" sz="1800" dirty="0">
                <a:latin typeface="標楷體" pitchFamily="65" charset="-120"/>
                <a:ea typeface="標楷體" pitchFamily="65" charset="-120"/>
              </a:rPr>
              <a:t>次定期考，成績優異獎、進步獎及滿分獎</a:t>
            </a:r>
            <a:r>
              <a:rPr lang="zh-TW" altLang="zh-TW" sz="1800" dirty="0" smtClean="0">
                <a:latin typeface="標楷體" pitchFamily="65" charset="-120"/>
                <a:ea typeface="標楷體" pitchFamily="65" charset="-120"/>
              </a:rPr>
              <a:t>。</a:t>
            </a:r>
            <a:endParaRPr lang="zh-TW" altLang="zh-TW" sz="1800" dirty="0">
              <a:latin typeface="標楷體" pitchFamily="65" charset="-120"/>
              <a:ea typeface="標楷體" pitchFamily="65" charset="-120"/>
            </a:endParaRPr>
          </a:p>
        </p:txBody>
      </p:sp>
    </p:spTree>
    <p:extLst>
      <p:ext uri="{BB962C8B-B14F-4D97-AF65-F5344CB8AC3E}">
        <p14:creationId xmlns:p14="http://schemas.microsoft.com/office/powerpoint/2010/main" val="1653927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0" y="188640"/>
            <a:ext cx="9144000"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 name="矩形 3"/>
          <p:cNvSpPr/>
          <p:nvPr/>
        </p:nvSpPr>
        <p:spPr>
          <a:xfrm>
            <a:off x="0" y="0"/>
            <a:ext cx="9144000"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3" name="Rectangle 1"/>
          <p:cNvSpPr>
            <a:spLocks noChangeArrowheads="1"/>
          </p:cNvSpPr>
          <p:nvPr/>
        </p:nvSpPr>
        <p:spPr bwMode="auto">
          <a:xfrm>
            <a:off x="107504" y="404664"/>
            <a:ext cx="8424936"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2000" b="1" i="0" u="none" strike="noStrike" cap="none" normalizeH="0" baseline="0" dirty="0" smtClean="0">
                <a:ln>
                  <a:noFill/>
                </a:ln>
                <a:solidFill>
                  <a:srgbClr val="FF0000"/>
                </a:solidFill>
                <a:effectLst/>
                <a:latin typeface="標楷體" pitchFamily="65" charset="-120"/>
                <a:ea typeface="標楷體" pitchFamily="65" charset="-120"/>
                <a:cs typeface="Calibri" pitchFamily="34" charset="0"/>
              </a:rPr>
              <a:t>待辦事項</a:t>
            </a:r>
            <a:endParaRPr kumimoji="1" lang="en-US" altLang="zh-TW" sz="2000" b="1" i="0" u="none" strike="noStrike" cap="none" normalizeH="0" baseline="0" dirty="0" smtClean="0">
              <a:ln>
                <a:noFill/>
              </a:ln>
              <a:solidFill>
                <a:srgbClr val="FF0000"/>
              </a:solidFill>
              <a:effectLst/>
              <a:latin typeface="標楷體" pitchFamily="65" charset="-120"/>
              <a:ea typeface="標楷體" pitchFamily="65"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2000" b="1" i="0" u="none" strike="noStrike" cap="none" normalizeH="0" baseline="0" dirty="0" smtClean="0">
              <a:ln>
                <a:noFill/>
              </a:ln>
              <a:solidFill>
                <a:srgbClr val="FF0000"/>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教育部學產基金辦理之</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102</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學年度第</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學期低收入戶學生助學金申請。</a:t>
            </a:r>
            <a:endPar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2</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.102</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學年度第</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學期公私立中等學校優秀學生獎學金。</a:t>
            </a:r>
            <a:endPar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3</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.102</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學年度第</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學期「臺北市各級公私立國民中學原住民學生代收代辦費」補助。</a:t>
            </a:r>
            <a:endPar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4</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.102</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學年度第</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學期「臺北市政府原住民學生獎助學金申請」。</a:t>
            </a:r>
            <a:endPar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5</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王品戴水基金會清寒助學金。</a:t>
            </a:r>
            <a:endPar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6</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臺北市慈善會</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102</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學年度第</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學期清寒學生就學助學金。</a:t>
            </a:r>
            <a:endPar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7</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法鼓山中華佛教文化館</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102</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年度歲末關懷低收入戶及急難救助戶申請。</a:t>
            </a:r>
            <a:endPar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8</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.102</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學年度第</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學期</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陳元箴先生奮發人生獎助學金</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a:t>
            </a:r>
            <a:endPar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9</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推薦學生報名靈鷲山普仁獎。</a:t>
            </a:r>
            <a:endPar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10</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陳安文教基金會</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102</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年度獎助學金申請。</a:t>
            </a:r>
            <a:endPar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11</a:t>
            </a:r>
            <a:r>
              <a:rPr kumimoji="1" lang="en-US" altLang="zh-TW"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.103</a:t>
            </a:r>
            <a:r>
              <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Calibri" pitchFamily="34" charset="0"/>
              </a:rPr>
              <a:t>學年度「志願選填試探與輔導系統」，九年級學生基本資料彙整。</a:t>
            </a:r>
            <a:endParaRPr kumimoji="1" lang="zh-TW" altLang="en-US" sz="1600" b="0" i="0" u="none" strike="noStrike" cap="none" normalizeH="0" baseline="0" dirty="0" smtClean="0">
              <a:ln>
                <a:noFill/>
              </a:ln>
              <a:solidFill>
                <a:schemeClr val="tx2"/>
              </a:solidFill>
              <a:effectLst/>
              <a:latin typeface="標楷體" pitchFamily="65" charset="-120"/>
              <a:ea typeface="標楷體" pitchFamily="65" charset="-120"/>
              <a:cs typeface="新細明體" pitchFamily="18" charset="-120"/>
            </a:endParaRPr>
          </a:p>
        </p:txBody>
      </p:sp>
    </p:spTree>
    <p:extLst>
      <p:ext uri="{BB962C8B-B14F-4D97-AF65-F5344CB8AC3E}">
        <p14:creationId xmlns:p14="http://schemas.microsoft.com/office/powerpoint/2010/main" val="22086277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0.xml><?xml version="1.0" encoding="utf-8"?>
<a:theme xmlns:a="http://schemas.openxmlformats.org/drawingml/2006/main" name="9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10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2.xml><?xml version="1.0" encoding="utf-8"?>
<a:theme xmlns:a="http://schemas.openxmlformats.org/drawingml/2006/main" name="12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13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3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4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5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6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7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8_公正">
  <a:themeElements>
    <a:clrScheme name="自訂 2">
      <a:dk1>
        <a:srgbClr val="00B050"/>
      </a:dk1>
      <a:lt1>
        <a:sysClr val="window" lastClr="FFFFFF"/>
      </a:lt1>
      <a:dk2>
        <a:srgbClr val="212745"/>
      </a:dk2>
      <a:lt2>
        <a:srgbClr val="B4DCFA"/>
      </a:lt2>
      <a:accent1>
        <a:srgbClr val="00843C"/>
      </a:accent1>
      <a:accent2>
        <a:srgbClr val="FF8021"/>
      </a:accent2>
      <a:accent3>
        <a:srgbClr val="A7EA52"/>
      </a:accent3>
      <a:accent4>
        <a:srgbClr val="5DCEAF"/>
      </a:accent4>
      <a:accent5>
        <a:srgbClr val="FF8021"/>
      </a:accent5>
      <a:accent6>
        <a:srgbClr val="F14124"/>
      </a:accent6>
      <a:hlink>
        <a:srgbClr val="56C7AA"/>
      </a:hlink>
      <a:folHlink>
        <a:srgbClr val="59A8D1"/>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TC101859868[[fn=熱力]]</Template>
  <TotalTime>1450</TotalTime>
  <Words>4642</Words>
  <Application>Microsoft Office PowerPoint</Application>
  <PresentationFormat>如螢幕大小 (4:3)</PresentationFormat>
  <Paragraphs>332</Paragraphs>
  <Slides>40</Slides>
  <Notes>1</Notes>
  <HiddenSlides>0</HiddenSlides>
  <MMClips>0</MMClips>
  <ScaleCrop>false</ScaleCrop>
  <HeadingPairs>
    <vt:vector size="6" baseType="variant">
      <vt:variant>
        <vt:lpstr>佈景主題</vt:lpstr>
      </vt:variant>
      <vt:variant>
        <vt:i4>13</vt:i4>
      </vt:variant>
      <vt:variant>
        <vt:lpstr>內嵌 OLE 伺服程式</vt:lpstr>
      </vt:variant>
      <vt:variant>
        <vt:i4>1</vt:i4>
      </vt:variant>
      <vt:variant>
        <vt:lpstr>投影片標題</vt:lpstr>
      </vt:variant>
      <vt:variant>
        <vt:i4>40</vt:i4>
      </vt:variant>
    </vt:vector>
  </HeadingPairs>
  <TitlesOfParts>
    <vt:vector size="54" baseType="lpstr">
      <vt:lpstr>公正</vt:lpstr>
      <vt:lpstr>1_公正</vt:lpstr>
      <vt:lpstr>2_公正</vt:lpstr>
      <vt:lpstr>3_公正</vt:lpstr>
      <vt:lpstr>4_公正</vt:lpstr>
      <vt:lpstr>5_公正</vt:lpstr>
      <vt:lpstr>6_公正</vt:lpstr>
      <vt:lpstr>7_公正</vt:lpstr>
      <vt:lpstr>8_公正</vt:lpstr>
      <vt:lpstr>9_公正</vt:lpstr>
      <vt:lpstr>10_公正</vt:lpstr>
      <vt:lpstr>12_公正</vt:lpstr>
      <vt:lpstr>13_公正</vt:lpstr>
      <vt:lpstr>文件</vt:lpstr>
      <vt:lpstr>102學年 第1學期  10月份導師會議 </vt:lpstr>
      <vt:lpstr>一.主席報告</vt:lpstr>
      <vt:lpstr>二.各處室業務報告</vt:lpstr>
      <vt:lpstr>教 務 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訓 導 處</vt:lpstr>
      <vt:lpstr>PowerPoint 簡報</vt:lpstr>
      <vt:lpstr>PowerPoint 簡報</vt:lpstr>
      <vt:lpstr>PowerPoint 簡報</vt:lpstr>
      <vt:lpstr>PowerPoint 簡報</vt:lpstr>
      <vt:lpstr>總 務 處</vt:lpstr>
      <vt:lpstr>PowerPoint 簡報</vt:lpstr>
      <vt:lpstr>PowerPoint 簡報</vt:lpstr>
      <vt:lpstr>輔 導 室</vt:lpstr>
      <vt:lpstr>PowerPoint 簡報</vt:lpstr>
      <vt:lpstr>PowerPoint 簡報</vt:lpstr>
      <vt:lpstr>PowerPoint 簡報</vt:lpstr>
      <vt:lpstr>PowerPoint 簡報</vt:lpstr>
      <vt:lpstr>PowerPoint 簡報</vt:lpstr>
      <vt:lpstr>PowerPoint 簡報</vt:lpstr>
      <vt:lpstr>人 事 室</vt:lpstr>
      <vt:lpstr>PowerPoint 簡報</vt:lpstr>
      <vt:lpstr>三.導師建議事項</vt:lpstr>
      <vt:lpstr>PowerPoint 簡報</vt:lpstr>
      <vt:lpstr>PowerPoint 簡報</vt:lpstr>
      <vt:lpstr>PowerPoint 簡報</vt:lpstr>
      <vt:lpstr>PowerPoint 簡報</vt:lpstr>
      <vt:lpstr>PowerPoint 簡報</vt:lpstr>
      <vt:lpstr>PowerPoint 簡報</vt:lpstr>
      <vt:lpstr>PowerPoint 簡報</vt:lpstr>
      <vt:lpstr>四.臨時動議</vt:lpstr>
      <vt:lpstr>會議結束</vt:lpstr>
    </vt:vector>
  </TitlesOfParts>
  <Company>hmjh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喬希儒</dc:creator>
  <cp:lastModifiedBy>田瑞惠</cp:lastModifiedBy>
  <cp:revision>137</cp:revision>
  <cp:lastPrinted>2013-10-02T08:04:59Z</cp:lastPrinted>
  <dcterms:created xsi:type="dcterms:W3CDTF">2013-06-02T23:36:41Z</dcterms:created>
  <dcterms:modified xsi:type="dcterms:W3CDTF">2013-10-04T03:31:08Z</dcterms:modified>
</cp:coreProperties>
</file>