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7" r:id="rId2"/>
    <p:sldId id="258" r:id="rId3"/>
    <p:sldId id="261" r:id="rId4"/>
    <p:sldId id="262" r:id="rId5"/>
    <p:sldId id="290" r:id="rId6"/>
    <p:sldId id="283" r:id="rId7"/>
    <p:sldId id="284" r:id="rId8"/>
    <p:sldId id="287" r:id="rId9"/>
    <p:sldId id="263" r:id="rId10"/>
    <p:sldId id="289" r:id="rId11"/>
    <p:sldId id="293" r:id="rId12"/>
    <p:sldId id="286" r:id="rId13"/>
    <p:sldId id="291" r:id="rId14"/>
    <p:sldId id="292" r:id="rId15"/>
    <p:sldId id="264" r:id="rId16"/>
    <p:sldId id="285" r:id="rId17"/>
    <p:sldId id="265" r:id="rId18"/>
    <p:sldId id="279" r:id="rId19"/>
    <p:sldId id="276" r:id="rId20"/>
    <p:sldId id="280" r:id="rId21"/>
    <p:sldId id="281" r:id="rId22"/>
    <p:sldId id="282" r:id="rId23"/>
    <p:sldId id="266" r:id="rId24"/>
    <p:sldId id="288" r:id="rId25"/>
    <p:sldId id="259" r:id="rId26"/>
    <p:sldId id="294" r:id="rId27"/>
    <p:sldId id="295" r:id="rId28"/>
    <p:sldId id="260" r:id="rId29"/>
    <p:sldId id="278" r:id="rId3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1314" y="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250F3450-A58E-414E-B807-1CF42DBE9449}" type="slidenum">
              <a:rPr lang="zh-TW" altLang="en-US" smtClean="0"/>
              <a:t>‹#›</a:t>
            </a:fld>
            <a:endParaRPr lang="zh-TW"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50F3450-A58E-414E-B807-1CF42DBE9449}"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50F3450-A58E-414E-B807-1CF42DBE9449}"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50F3450-A58E-414E-B807-1CF42DBE9449}" type="slidenum">
              <a:rPr lang="zh-TW" altLang="en-US" smtClean="0"/>
              <a:t>‹#›</a:t>
            </a:fld>
            <a:endParaRPr lang="zh-TW"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5" name="頁尾版面配置區 4"/>
          <p:cNvSpPr>
            <a:spLocks noGrp="1"/>
          </p:cNvSpPr>
          <p:nvPr>
            <p:ph type="ftr" sz="quarter" idx="11"/>
          </p:nvPr>
        </p:nvSpPr>
        <p:spPr>
          <a:xfrm>
            <a:off x="800100" y="6172200"/>
            <a:ext cx="4000500" cy="457200"/>
          </a:xfr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250F3450-A58E-414E-B807-1CF42DBE9449}"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50F3450-A58E-414E-B807-1CF42DBE9449}" type="slidenum">
              <a:rPr lang="zh-TW" altLang="en-US" smtClean="0"/>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50F3450-A58E-414E-B807-1CF42DBE9449}" type="slidenum">
              <a:rPr lang="zh-TW" altLang="en-US" smtClean="0"/>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50F3450-A58E-414E-B807-1CF42DBE9449}"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50F3450-A58E-414E-B807-1CF42DBE9449}"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50F3450-A58E-414E-B807-1CF42DBE9449}" type="slidenum">
              <a:rPr lang="zh-TW" altLang="en-US" smtClean="0"/>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1BF8F2E4-A1D3-4004-BFB5-4C9D42E3E12F}" type="datetimeFigureOut">
              <a:rPr lang="zh-TW" altLang="en-US" smtClean="0"/>
              <a:t>2013/6/6</a:t>
            </a:fld>
            <a:endParaRPr lang="zh-TW" altLang="en-US"/>
          </a:p>
        </p:txBody>
      </p:sp>
      <p:sp>
        <p:nvSpPr>
          <p:cNvPr id="6" name="頁尾版面配置區 5"/>
          <p:cNvSpPr>
            <a:spLocks noGrp="1"/>
          </p:cNvSpPr>
          <p:nvPr>
            <p:ph type="ftr" sz="quarter" idx="11"/>
          </p:nvPr>
        </p:nvSpPr>
        <p:spPr>
          <a:xfrm>
            <a:off x="914400" y="6172200"/>
            <a:ext cx="3886200" cy="457200"/>
          </a:xfr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250F3450-A58E-414E-B807-1CF42DBE9449}" type="slidenum">
              <a:rPr lang="zh-TW" altLang="en-US" smtClean="0"/>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F8F2E4-A1D3-4004-BFB5-4C9D42E3E12F}" type="datetimeFigureOut">
              <a:rPr lang="zh-TW" altLang="en-US" smtClean="0"/>
              <a:t>2013/6/6</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0F3450-A58E-414E-B807-1CF42DBE9449}"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a:xfrm>
            <a:off x="467544" y="1412776"/>
            <a:ext cx="8229600" cy="2283110"/>
          </a:xfrm>
        </p:spPr>
        <p:txBody>
          <a:bodyPr>
            <a:noAutofit/>
          </a:bodyPr>
          <a:lstStyle/>
          <a:p>
            <a:r>
              <a:rPr lang="en-US" altLang="zh-TW" sz="4400" dirty="0" smtClean="0">
                <a:latin typeface="Baskerville Old Face" pitchFamily="18" charset="0"/>
                <a:ea typeface="MS UI Gothic" pitchFamily="34" charset="-128"/>
              </a:rPr>
              <a:t>101</a:t>
            </a:r>
            <a:r>
              <a:rPr lang="zh-TW" altLang="en-US" sz="4400" dirty="0" smtClean="0">
                <a:latin typeface="華康中黑體" pitchFamily="49" charset="-120"/>
                <a:ea typeface="華康中黑體" pitchFamily="49" charset="-120"/>
              </a:rPr>
              <a:t>學</a:t>
            </a:r>
            <a:r>
              <a:rPr lang="zh-TW" altLang="zh-TW" sz="4400" dirty="0" smtClean="0">
                <a:latin typeface="華康中黑體" pitchFamily="49" charset="-120"/>
                <a:ea typeface="華康中黑體" pitchFamily="49" charset="-120"/>
              </a:rPr>
              <a:t>年</a:t>
            </a:r>
            <a:r>
              <a:rPr lang="zh-TW" altLang="en-US" sz="4400" dirty="0" smtClean="0">
                <a:latin typeface="華康中黑體" pitchFamily="49" charset="-120"/>
                <a:ea typeface="華康中黑體" pitchFamily="49" charset="-120"/>
              </a:rPr>
              <a:t> 第</a:t>
            </a:r>
            <a:r>
              <a:rPr lang="en-US" altLang="zh-TW" sz="4400" dirty="0" smtClean="0">
                <a:latin typeface="Baskerville Old Face" pitchFamily="18" charset="0"/>
                <a:ea typeface="華康中黑體" pitchFamily="49" charset="-120"/>
              </a:rPr>
              <a:t>2</a:t>
            </a:r>
            <a:r>
              <a:rPr lang="zh-TW" altLang="en-US" sz="4400" dirty="0" smtClean="0">
                <a:latin typeface="華康中黑體" pitchFamily="49" charset="-120"/>
                <a:ea typeface="華康中黑體" pitchFamily="49" charset="-120"/>
              </a:rPr>
              <a:t>學期 </a:t>
            </a:r>
            <a:r>
              <a:rPr lang="en-US" altLang="zh-TW" sz="4400" dirty="0" smtClean="0">
                <a:latin typeface="華康中黑體" pitchFamily="49" charset="-120"/>
                <a:ea typeface="華康中黑體" pitchFamily="49" charset="-120"/>
              </a:rPr>
              <a:t/>
            </a:r>
            <a:br>
              <a:rPr lang="en-US" altLang="zh-TW" sz="4400" dirty="0" smtClean="0">
                <a:latin typeface="華康中黑體" pitchFamily="49" charset="-120"/>
                <a:ea typeface="華康中黑體" pitchFamily="49" charset="-120"/>
              </a:rPr>
            </a:br>
            <a:r>
              <a:rPr lang="en-US" altLang="zh-TW" sz="4400" dirty="0" smtClean="0">
                <a:latin typeface="Baskerville Old Face" pitchFamily="18" charset="0"/>
                <a:ea typeface="華康中黑體" pitchFamily="49" charset="-120"/>
              </a:rPr>
              <a:t>6</a:t>
            </a:r>
            <a:r>
              <a:rPr lang="zh-TW" altLang="zh-TW" sz="4400" dirty="0" smtClean="0">
                <a:latin typeface="華康中黑體" pitchFamily="49" charset="-120"/>
                <a:ea typeface="華康中黑體" pitchFamily="49" charset="-120"/>
              </a:rPr>
              <a:t>月份</a:t>
            </a:r>
            <a:r>
              <a:rPr lang="zh-TW" altLang="zh-TW" sz="4400" dirty="0">
                <a:latin typeface="華康中黑體" pitchFamily="49" charset="-120"/>
                <a:ea typeface="華康中黑體" pitchFamily="49" charset="-120"/>
              </a:rPr>
              <a:t>導師</a:t>
            </a:r>
            <a:r>
              <a:rPr lang="zh-TW" altLang="zh-TW" sz="4400" dirty="0" smtClean="0">
                <a:latin typeface="華康中黑體" pitchFamily="49" charset="-120"/>
                <a:ea typeface="華康中黑體" pitchFamily="49" charset="-120"/>
              </a:rPr>
              <a:t>會議</a:t>
            </a:r>
            <a:r>
              <a:rPr lang="zh-TW" altLang="zh-TW" sz="4400" dirty="0">
                <a:latin typeface="華康中黑體" pitchFamily="49" charset="-120"/>
                <a:ea typeface="華康中黑體" pitchFamily="49" charset="-120"/>
              </a:rPr>
              <a:t/>
            </a:r>
            <a:br>
              <a:rPr lang="zh-TW" altLang="zh-TW" sz="4400" dirty="0">
                <a:latin typeface="華康中黑體" pitchFamily="49" charset="-120"/>
                <a:ea typeface="華康中黑體" pitchFamily="49" charset="-120"/>
              </a:rPr>
            </a:b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1524987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nodePh="1">
                                  <p:stCondLst>
                                    <p:cond delay="0"/>
                                  </p:stCondLst>
                                  <p:endCondLst>
                                    <p:cond evt="begin" delay="0">
                                      <p:tn val="5"/>
                                    </p:cond>
                                  </p:endCondLst>
                                  <p:childTnLst>
                                    <p:animEffect transition="out" filter="fade">
                                      <p:cBhvr>
                                        <p:cTn id="6" dur="2000"/>
                                        <p:tgtEl>
                                          <p:spTgt spid="3">
                                            <p:txEl>
                                              <p:pRg st="0" end="0"/>
                                            </p:txEl>
                                          </p:spTgt>
                                        </p:tgtEl>
                                      </p:cBhvr>
                                    </p:animEffect>
                                    <p:anim calcmode="lin" valueType="num">
                                      <p:cBhvr>
                                        <p:cTn id="7" dur="2000"/>
                                        <p:tgtEl>
                                          <p:spTgt spid="3">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xEl>
                                              <p:pRg st="0" end="0"/>
                                            </p:txEl>
                                          </p:spTgt>
                                        </p:tgtEl>
                                        <p:attrNameLst>
                                          <p:attrName>ppt_h</p:attrName>
                                        </p:attrNameLst>
                                      </p:cBhvr>
                                      <p:tavLst>
                                        <p:tav tm="0">
                                          <p:val>
                                            <p:strVal val="ppt_h"/>
                                          </p:val>
                                        </p:tav>
                                        <p:tav tm="100000">
                                          <p:val>
                                            <p:strVal val="ppt_h"/>
                                          </p:val>
                                        </p:tav>
                                      </p:tavLst>
                                    </p:anim>
                                    <p:set>
                                      <p:cBhvr>
                                        <p:cTn id="9"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88640"/>
            <a:ext cx="9144000" cy="2160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副標題 2"/>
          <p:cNvSpPr>
            <a:spLocks noGrp="1"/>
          </p:cNvSpPr>
          <p:nvPr>
            <p:ph type="subTitle" idx="1"/>
          </p:nvPr>
        </p:nvSpPr>
        <p:spPr>
          <a:xfrm>
            <a:off x="107504" y="449288"/>
            <a:ext cx="8928992" cy="6408712"/>
          </a:xfrm>
        </p:spPr>
        <p:txBody>
          <a:bodyPr>
            <a:normAutofit lnSpcReduction="10000"/>
          </a:bodyPr>
          <a:lstStyle/>
          <a:p>
            <a:pPr algn="l"/>
            <a:endParaRPr lang="en-US" altLang="zh-TW" sz="2800" b="1" dirty="0" smtClean="0">
              <a:latin typeface="Kozuka Gothic Pro H" pitchFamily="34" charset="-128"/>
              <a:ea typeface="Kozuka Gothic Pro H" pitchFamily="34" charset="-128"/>
            </a:endParaRPr>
          </a:p>
          <a:p>
            <a:pPr algn="l"/>
            <a:r>
              <a:rPr lang="en-US" altLang="zh-TW" sz="2400" b="1" dirty="0" smtClean="0">
                <a:latin typeface="Kozuka Gothic Pro H" pitchFamily="34" charset="-128"/>
                <a:ea typeface="Kozuka Gothic Pro H" pitchFamily="34" charset="-128"/>
              </a:rPr>
              <a:t>1.</a:t>
            </a:r>
            <a:r>
              <a:rPr lang="zh-TW" altLang="en-US" sz="2400" dirty="0" smtClean="0">
                <a:latin typeface="華康中黑體" pitchFamily="49" charset="-120"/>
                <a:ea typeface="華康中黑體" pitchFamily="49" charset="-120"/>
              </a:rPr>
              <a:t>謝謝各位老師在畢典的幫忙，從籌備預演到</a:t>
            </a:r>
            <a:r>
              <a:rPr lang="en-US" altLang="zh-TW" sz="2400" b="1" dirty="0" smtClean="0">
                <a:latin typeface="GulimChe" pitchFamily="49" charset="-127"/>
                <a:ea typeface="GulimChe" pitchFamily="49" charset="-127"/>
              </a:rPr>
              <a:t>6/11</a:t>
            </a:r>
            <a:r>
              <a:rPr lang="zh-TW" altLang="en-US" sz="2400" dirty="0" smtClean="0">
                <a:latin typeface="華康中黑體" pitchFamily="49" charset="-120"/>
                <a:ea typeface="華康中黑體" pitchFamily="49" charset="-120"/>
              </a:rPr>
              <a:t>正式畢典， </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感謝各位老師的支持與配合。</a:t>
            </a:r>
            <a:endParaRPr lang="en-US" altLang="zh-TW" sz="2400" dirty="0" smtClean="0">
              <a:latin typeface="華康中黑體" pitchFamily="49" charset="-120"/>
              <a:ea typeface="華康中黑體" pitchFamily="49" charset="-120"/>
            </a:endParaRPr>
          </a:p>
          <a:p>
            <a:pPr algn="l"/>
            <a:endParaRPr lang="en-US" altLang="zh-TW" sz="2400" dirty="0" smtClean="0">
              <a:latin typeface="華康中黑體" pitchFamily="49" charset="-120"/>
              <a:ea typeface="華康中黑體" pitchFamily="49" charset="-120"/>
            </a:endParaRPr>
          </a:p>
          <a:p>
            <a:pPr algn="l"/>
            <a:r>
              <a:rPr lang="en-US" altLang="zh-TW" sz="2400" b="1" dirty="0" smtClean="0">
                <a:latin typeface="Kozuka Gothic Pro H" pitchFamily="34" charset="-128"/>
                <a:ea typeface="Kozuka Gothic Pro H" pitchFamily="34" charset="-128"/>
              </a:rPr>
              <a:t>2.</a:t>
            </a:r>
            <a:r>
              <a:rPr lang="en-US" altLang="zh-TW" sz="2400" b="1" dirty="0" smtClean="0">
                <a:latin typeface="GulimChe" pitchFamily="49" charset="-127"/>
                <a:ea typeface="GulimChe" pitchFamily="49" charset="-127"/>
              </a:rPr>
              <a:t>6/10</a:t>
            </a:r>
            <a:r>
              <a:rPr lang="en-US" altLang="zh-TW" sz="2400" b="1" dirty="0">
                <a:latin typeface="GulimChe" pitchFamily="49" charset="-127"/>
                <a:ea typeface="GulimChe" pitchFamily="49" charset="-127"/>
              </a:rPr>
              <a:t>(</a:t>
            </a:r>
            <a:r>
              <a:rPr lang="zh-TW" altLang="zh-TW" sz="2400" b="1" dirty="0">
                <a:latin typeface="GulimChe" pitchFamily="49" charset="-127"/>
                <a:ea typeface="GulimChe" pitchFamily="49" charset="-127"/>
              </a:rPr>
              <a:t>一</a:t>
            </a:r>
            <a:r>
              <a:rPr lang="en-US" altLang="zh-TW" sz="2400" b="1" dirty="0">
                <a:latin typeface="GulimChe" pitchFamily="49" charset="-127"/>
                <a:ea typeface="GulimChe" pitchFamily="49" charset="-127"/>
              </a:rPr>
              <a:t>)</a:t>
            </a:r>
            <a:r>
              <a:rPr lang="zh-TW" altLang="zh-TW" sz="2400" dirty="0">
                <a:latin typeface="華康中黑體" pitchFamily="49" charset="-120"/>
                <a:ea typeface="華康中黑體" pitchFamily="49" charset="-120"/>
              </a:rPr>
              <a:t>早自習練習進退場，盡量不</a:t>
            </a:r>
            <a:r>
              <a:rPr lang="zh-TW" altLang="zh-TW" sz="2400" dirty="0" smtClean="0">
                <a:latin typeface="華康中黑體" pitchFamily="49" charset="-120"/>
                <a:ea typeface="華康中黑體" pitchFamily="49" charset="-120"/>
              </a:rPr>
              <a:t>影響</a:t>
            </a:r>
            <a:r>
              <a:rPr lang="zh-TW" altLang="zh-TW" sz="2400" dirty="0">
                <a:latin typeface="華康中黑體" pitchFamily="49" charset="-120"/>
                <a:ea typeface="華康中黑體" pitchFamily="49" charset="-120"/>
              </a:rPr>
              <a:t>上課</a:t>
            </a:r>
            <a:r>
              <a:rPr lang="zh-TW" altLang="zh-TW" sz="2400" dirty="0" smtClean="0">
                <a:latin typeface="華康中黑體" pitchFamily="49" charset="-120"/>
                <a:ea typeface="華康中黑體" pitchFamily="49" charset="-120"/>
              </a:rPr>
              <a:t>時間</a:t>
            </a:r>
            <a:r>
              <a:rPr lang="zh-TW" altLang="en-US" sz="2400" dirty="0" smtClean="0">
                <a:latin typeface="華康中黑體" pitchFamily="49" charset="-120"/>
                <a:ea typeface="華康中黑體" pitchFamily="49" charset="-120"/>
              </a:rPr>
              <a:t>。</a:t>
            </a:r>
            <a:endParaRPr lang="zh-TW" altLang="zh-TW" sz="2400" dirty="0">
              <a:latin typeface="華康中黑體" pitchFamily="49" charset="-120"/>
              <a:ea typeface="華康中黑體" pitchFamily="49" charset="-120"/>
            </a:endParaRPr>
          </a:p>
          <a:p>
            <a:pPr algn="l"/>
            <a:r>
              <a:rPr lang="en-US" altLang="zh-TW" sz="2400" dirty="0">
                <a:latin typeface="華康中黑體" pitchFamily="49" charset="-120"/>
                <a:ea typeface="華康中黑體" pitchFamily="49" charset="-120"/>
              </a:rPr>
              <a:t> </a:t>
            </a:r>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3.</a:t>
            </a:r>
            <a:r>
              <a:rPr lang="zh-TW" altLang="zh-TW" sz="2400" dirty="0" smtClean="0">
                <a:latin typeface="華康中黑體" pitchFamily="49" charset="-120"/>
                <a:ea typeface="華康中黑體" pitchFamily="49" charset="-120"/>
              </a:rPr>
              <a:t>畢業典禮</a:t>
            </a:r>
            <a:r>
              <a:rPr lang="zh-TW" altLang="zh-TW" sz="2400" dirty="0">
                <a:latin typeface="華康中黑體" pitchFamily="49" charset="-120"/>
                <a:ea typeface="華康中黑體" pitchFamily="49" charset="-120"/>
              </a:rPr>
              <a:t>預計早上</a:t>
            </a:r>
            <a:r>
              <a:rPr lang="en-US" altLang="zh-TW" sz="2400" b="1" dirty="0">
                <a:latin typeface="GulimChe" pitchFamily="49" charset="-127"/>
                <a:ea typeface="GulimChe" pitchFamily="49" charset="-127"/>
              </a:rPr>
              <a:t>9:00</a:t>
            </a:r>
            <a:r>
              <a:rPr lang="zh-TW" altLang="zh-TW" sz="2400" dirty="0">
                <a:latin typeface="華康中黑體" pitchFamily="49" charset="-120"/>
                <a:ea typeface="華康中黑體" pitchFamily="49" charset="-120"/>
              </a:rPr>
              <a:t>開始 到</a:t>
            </a:r>
            <a:r>
              <a:rPr lang="en-US" altLang="zh-TW" sz="2400" dirty="0">
                <a:latin typeface="華康中黑體" pitchFamily="49" charset="-120"/>
                <a:ea typeface="華康中黑體" pitchFamily="49" charset="-120"/>
              </a:rPr>
              <a:t> </a:t>
            </a:r>
            <a:r>
              <a:rPr lang="en-US" altLang="zh-TW" sz="2400" b="1" dirty="0" smtClean="0">
                <a:latin typeface="GulimChe" pitchFamily="49" charset="-127"/>
                <a:ea typeface="GulimChe" pitchFamily="49" charset="-127"/>
              </a:rPr>
              <a:t>11:40</a:t>
            </a:r>
            <a:r>
              <a:rPr lang="zh-TW" altLang="zh-TW" sz="2400" dirty="0" smtClean="0">
                <a:latin typeface="華康中黑體" pitchFamily="49" charset="-120"/>
                <a:ea typeface="華康中黑體" pitchFamily="49" charset="-120"/>
              </a:rPr>
              <a:t>活動</a:t>
            </a:r>
            <a:r>
              <a:rPr lang="zh-TW" altLang="zh-TW" sz="2400" dirty="0">
                <a:latin typeface="華康中黑體" pitchFamily="49" charset="-120"/>
                <a:ea typeface="華康中黑體" pitchFamily="49" charset="-120"/>
              </a:rPr>
              <a:t>時間長，請</a:t>
            </a:r>
            <a:r>
              <a:rPr lang="zh-TW" altLang="zh-TW" sz="2400" dirty="0" smtClean="0">
                <a:latin typeface="華康中黑體" pitchFamily="49" charset="-120"/>
                <a:ea typeface="華康中黑體" pitchFamily="49" charset="-120"/>
              </a:rPr>
              <a:t>各班任</a:t>
            </a:r>
            <a:r>
              <a:rPr lang="en-US" altLang="zh-TW" sz="2400" dirty="0" smtClean="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endParaRPr lang="en-US" altLang="zh-TW" sz="2400" dirty="0" smtClean="0">
              <a:latin typeface="華康中黑體" pitchFamily="49" charset="-120"/>
              <a:ea typeface="華康中黑體" pitchFamily="49" charset="-120"/>
            </a:endParaRPr>
          </a:p>
          <a:p>
            <a:pPr algn="l"/>
            <a:r>
              <a:rPr lang="zh-TW" altLang="en-US" sz="2400">
                <a:latin typeface="華康中黑體" pitchFamily="49" charset="-120"/>
                <a:ea typeface="華康中黑體" pitchFamily="49" charset="-120"/>
              </a:rPr>
              <a:t> </a:t>
            </a:r>
            <a:r>
              <a:rPr lang="zh-TW" altLang="en-US" sz="2400" smtClean="0">
                <a:latin typeface="華康中黑體" pitchFamily="49" charset="-120"/>
                <a:ea typeface="華康中黑體" pitchFamily="49" charset="-120"/>
              </a:rPr>
              <a:t> </a:t>
            </a:r>
            <a:r>
              <a:rPr lang="zh-TW" altLang="zh-TW" sz="2400" smtClean="0">
                <a:latin typeface="華康中黑體" pitchFamily="49" charset="-120"/>
                <a:ea typeface="華康中黑體" pitchFamily="49" charset="-120"/>
              </a:rPr>
              <a:t>課</a:t>
            </a:r>
            <a:r>
              <a:rPr lang="zh-TW" altLang="zh-TW" sz="2400" dirty="0">
                <a:latin typeface="華康中黑體" pitchFamily="49" charset="-120"/>
                <a:ea typeface="華康中黑體" pitchFamily="49" charset="-120"/>
              </a:rPr>
              <a:t>老師督導</a:t>
            </a:r>
            <a:r>
              <a:rPr lang="zh-TW" altLang="zh-TW" sz="2400" dirty="0" smtClean="0">
                <a:latin typeface="華康中黑體" pitchFamily="49" charset="-120"/>
                <a:ea typeface="華康中黑體" pitchFamily="49" charset="-120"/>
              </a:rPr>
              <a:t>學生</a:t>
            </a:r>
            <a:r>
              <a:rPr lang="zh-TW" altLang="en-US" sz="2400" dirty="0" smtClean="0">
                <a:latin typeface="華康中黑體" pitchFamily="49" charset="-120"/>
                <a:ea typeface="華康中黑體" pitchFamily="49" charset="-120"/>
              </a:rPr>
              <a:t>，以利典禮進行</a:t>
            </a:r>
            <a:r>
              <a:rPr lang="zh-TW" altLang="zh-TW" sz="2400" dirty="0" smtClean="0">
                <a:latin typeface="華康中黑體" pitchFamily="49" charset="-120"/>
                <a:ea typeface="華康中黑體" pitchFamily="49" charset="-120"/>
              </a:rPr>
              <a:t>。</a:t>
            </a:r>
            <a:endParaRPr lang="zh-TW" altLang="zh-TW" sz="2400" dirty="0">
              <a:latin typeface="華康中黑體" pitchFamily="49" charset="-120"/>
              <a:ea typeface="華康中黑體" pitchFamily="49" charset="-120"/>
            </a:endParaRPr>
          </a:p>
          <a:p>
            <a:pPr algn="l"/>
            <a:r>
              <a:rPr lang="en-US" altLang="zh-TW" sz="2400" dirty="0">
                <a:latin typeface="華康中黑體" pitchFamily="49" charset="-120"/>
                <a:ea typeface="華康中黑體" pitchFamily="49" charset="-120"/>
              </a:rPr>
              <a:t> </a:t>
            </a:r>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4.</a:t>
            </a:r>
            <a:r>
              <a:rPr lang="zh-TW" altLang="zh-TW" sz="2400" dirty="0" smtClean="0">
                <a:latin typeface="華康中黑體" pitchFamily="49" charset="-120"/>
                <a:ea typeface="華康中黑體" pitchFamily="49" charset="-120"/>
              </a:rPr>
              <a:t>服務</a:t>
            </a:r>
            <a:r>
              <a:rPr lang="zh-TW" altLang="zh-TW" sz="2400" dirty="0">
                <a:latin typeface="華康中黑體" pitchFamily="49" charset="-120"/>
                <a:ea typeface="華康中黑體" pitchFamily="49" charset="-120"/>
              </a:rPr>
              <a:t>學習本學期已實施</a:t>
            </a:r>
            <a:r>
              <a:rPr lang="en-US" altLang="zh-TW" sz="2400" b="1" dirty="0">
                <a:latin typeface="GulimChe" pitchFamily="49" charset="-127"/>
                <a:ea typeface="GulimChe" pitchFamily="49" charset="-127"/>
              </a:rPr>
              <a:t>2</a:t>
            </a:r>
            <a:r>
              <a:rPr lang="zh-TW" altLang="zh-TW" sz="2400" dirty="0">
                <a:latin typeface="華康中黑體" pitchFamily="49" charset="-120"/>
                <a:ea typeface="華康中黑體" pitchFamily="49" charset="-120"/>
              </a:rPr>
              <a:t>小時</a:t>
            </a:r>
            <a:r>
              <a:rPr lang="zh-TW" altLang="zh-TW" sz="2400" dirty="0" smtClean="0">
                <a:latin typeface="華康中黑體" pitchFamily="49" charset="-120"/>
                <a:ea typeface="華康中黑體" pitchFamily="49" charset="-120"/>
              </a:rPr>
              <a:t>，</a:t>
            </a:r>
            <a:r>
              <a:rPr lang="zh-TW" altLang="en-US" sz="2400" dirty="0" smtClean="0">
                <a:latin typeface="華康中黑體" pitchFamily="49" charset="-120"/>
                <a:ea typeface="華康中黑體" pitchFamily="49" charset="-120"/>
              </a:rPr>
              <a:t>原本登山健行中排入服務學習</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en-US" altLang="zh-TW" sz="2400" b="1" dirty="0" smtClean="0">
                <a:latin typeface="GulimChe" pitchFamily="49" charset="-127"/>
                <a:ea typeface="GulimChe" pitchFamily="49" charset="-127"/>
              </a:rPr>
              <a:t>3</a:t>
            </a:r>
            <a:r>
              <a:rPr lang="zh-TW" altLang="en-US" sz="2400" dirty="0" smtClean="0">
                <a:latin typeface="華康中黑體" pitchFamily="49" charset="-120"/>
                <a:ea typeface="華康中黑體" pitchFamily="49" charset="-120"/>
              </a:rPr>
              <a:t>小時，因遇雨天取消</a:t>
            </a:r>
            <a:r>
              <a:rPr lang="zh-TW" altLang="en-US" sz="2400" dirty="0" smtClean="0">
                <a:latin typeface="華康中黑體"/>
                <a:ea typeface="華康中黑體"/>
              </a:rPr>
              <a:t>。</a:t>
            </a:r>
            <a:endParaRPr lang="en-US" altLang="zh-TW" sz="2400" dirty="0" smtClean="0">
              <a:latin typeface="華康中黑體"/>
              <a:ea typeface="華康中黑體"/>
            </a:endParaRPr>
          </a:p>
          <a:p>
            <a:pPr algn="l"/>
            <a:r>
              <a:rPr lang="zh-TW" altLang="en-US" sz="2400" b="1" dirty="0">
                <a:latin typeface="華康中黑體"/>
                <a:ea typeface="華康中黑體"/>
              </a:rPr>
              <a:t> </a:t>
            </a:r>
            <a:r>
              <a:rPr lang="zh-TW" altLang="en-US" sz="2400" b="1" dirty="0" smtClean="0">
                <a:latin typeface="華康中黑體"/>
                <a:ea typeface="華康中黑體"/>
              </a:rPr>
              <a:t> </a:t>
            </a:r>
            <a:r>
              <a:rPr lang="en-US" altLang="zh-TW" sz="2400" b="1" dirty="0" smtClean="0">
                <a:latin typeface="GulimChe" pitchFamily="49" charset="-127"/>
                <a:ea typeface="GulimChe" pitchFamily="49" charset="-127"/>
              </a:rPr>
              <a:t>6/27</a:t>
            </a:r>
            <a:r>
              <a:rPr lang="en-US" altLang="zh-TW" sz="2400" dirty="0">
                <a:latin typeface="華康中黑體" pitchFamily="49" charset="-120"/>
                <a:ea typeface="華康中黑體" pitchFamily="49" charset="-120"/>
              </a:rPr>
              <a:t>(</a:t>
            </a:r>
            <a:r>
              <a:rPr lang="zh-TW" altLang="zh-TW" sz="2400" dirty="0">
                <a:latin typeface="華康中黑體" pitchFamily="49" charset="-120"/>
                <a:ea typeface="華康中黑體" pitchFamily="49" charset="-120"/>
              </a:rPr>
              <a:t>五</a:t>
            </a:r>
            <a:r>
              <a:rPr lang="en-US" altLang="zh-TW" sz="2400" dirty="0">
                <a:latin typeface="華康中黑體" pitchFamily="49" charset="-120"/>
                <a:ea typeface="華康中黑體" pitchFamily="49" charset="-120"/>
              </a:rPr>
              <a:t>)</a:t>
            </a:r>
            <a:r>
              <a:rPr lang="zh-TW" altLang="zh-TW" sz="2400" dirty="0">
                <a:latin typeface="華康中黑體" pitchFamily="49" charset="-120"/>
                <a:ea typeface="華康中黑體" pitchFamily="49" charset="-120"/>
              </a:rPr>
              <a:t>第五節租稅</a:t>
            </a:r>
            <a:r>
              <a:rPr lang="zh-TW" altLang="zh-TW" sz="2400" dirty="0" smtClean="0">
                <a:latin typeface="華康中黑體" pitchFamily="49" charset="-120"/>
                <a:ea typeface="華康中黑體" pitchFamily="49" charset="-120"/>
              </a:rPr>
              <a:t>演講，六</a:t>
            </a:r>
            <a:r>
              <a:rPr lang="zh-TW" altLang="zh-TW" sz="2400" dirty="0">
                <a:latin typeface="華康中黑體" pitchFamily="49" charset="-120"/>
                <a:ea typeface="華康中黑體" pitchFamily="49" charset="-120"/>
              </a:rPr>
              <a:t>、七節實施服務學習</a:t>
            </a:r>
            <a:r>
              <a:rPr lang="en-US" altLang="zh-TW" sz="2400" b="1" dirty="0">
                <a:latin typeface="GulimChe" pitchFamily="49" charset="-127"/>
                <a:ea typeface="GulimChe" pitchFamily="49" charset="-127"/>
              </a:rPr>
              <a:t>2</a:t>
            </a:r>
            <a:r>
              <a:rPr lang="zh-TW" altLang="zh-TW" sz="2400" dirty="0">
                <a:latin typeface="華康中黑體" pitchFamily="49" charset="-120"/>
                <a:ea typeface="華康中黑體" pitchFamily="49" charset="-120"/>
              </a:rPr>
              <a:t>小時</a:t>
            </a:r>
            <a:r>
              <a:rPr lang="zh-TW" altLang="zh-TW" sz="2400" dirty="0" smtClean="0">
                <a:latin typeface="華康中黑體" pitchFamily="49" charset="-120"/>
                <a:ea typeface="華康中黑體" pitchFamily="49" charset="-120"/>
              </a:rPr>
              <a:t>，另外</a:t>
            </a:r>
            <a:endParaRPr lang="en-US" altLang="zh-TW" sz="2400" dirty="0" smtClean="0">
              <a:latin typeface="華康中黑體" pitchFamily="49" charset="-120"/>
              <a:ea typeface="華康中黑體" pitchFamily="49" charset="-120"/>
            </a:endParaRPr>
          </a:p>
          <a:p>
            <a:pPr algn="l"/>
            <a:r>
              <a:rPr lang="zh-TW" altLang="en-US" sz="2400" b="1" dirty="0">
                <a:latin typeface="華康中黑體" pitchFamily="49" charset="-120"/>
                <a:ea typeface="華康中黑體" pitchFamily="49" charset="-120"/>
              </a:rPr>
              <a:t> </a:t>
            </a:r>
            <a:r>
              <a:rPr lang="zh-TW" altLang="en-US" sz="2400" b="1" dirty="0" smtClean="0">
                <a:latin typeface="華康中黑體" pitchFamily="49" charset="-120"/>
                <a:ea typeface="華康中黑體" pitchFamily="49" charset="-120"/>
              </a:rPr>
              <a:t> </a:t>
            </a:r>
            <a:r>
              <a:rPr lang="en-US" altLang="zh-TW" sz="2400" b="1" dirty="0" smtClean="0">
                <a:latin typeface="GulimChe" pitchFamily="49" charset="-127"/>
                <a:ea typeface="GulimChe" pitchFamily="49" charset="-127"/>
              </a:rPr>
              <a:t>2</a:t>
            </a:r>
            <a:r>
              <a:rPr lang="zh-TW" altLang="zh-TW" sz="2400" dirty="0" smtClean="0">
                <a:latin typeface="華康中黑體" pitchFamily="49" charset="-120"/>
                <a:ea typeface="華康中黑體" pitchFamily="49" charset="-120"/>
              </a:rPr>
              <a:t>小時於暑假</a:t>
            </a:r>
            <a:r>
              <a:rPr lang="zh-TW" altLang="zh-TW" sz="2400" dirty="0">
                <a:latin typeface="華康中黑體" pitchFamily="49" charset="-120"/>
                <a:ea typeface="華康中黑體" pitchFamily="49" charset="-120"/>
              </a:rPr>
              <a:t>返校</a:t>
            </a:r>
            <a:r>
              <a:rPr lang="zh-TW" altLang="zh-TW" sz="2400" dirty="0" smtClean="0">
                <a:latin typeface="華康中黑體" pitchFamily="49" charset="-120"/>
                <a:ea typeface="華康中黑體" pitchFamily="49" charset="-120"/>
              </a:rPr>
              <a:t>打掃中實施。</a:t>
            </a:r>
            <a:endParaRPr lang="en-US" altLang="zh-TW" sz="2400" dirty="0" smtClean="0">
              <a:latin typeface="華康中黑體" pitchFamily="49" charset="-120"/>
              <a:ea typeface="華康中黑體" pitchFamily="49" charset="-120"/>
            </a:endParaRPr>
          </a:p>
          <a:p>
            <a:pPr algn="l"/>
            <a:endParaRPr lang="en-US" altLang="zh-TW" sz="2400" dirty="0" smtClean="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5.</a:t>
            </a:r>
            <a:r>
              <a:rPr lang="zh-TW" altLang="en-US" sz="2400" dirty="0" smtClean="0">
                <a:latin typeface="華康中黑體" pitchFamily="49" charset="-120"/>
                <a:ea typeface="華康中黑體" pitchFamily="49" charset="-120"/>
              </a:rPr>
              <a:t>三對三鬥牛籃球賽頗獲同學好評，未來流金歲月中可擴大辦理</a:t>
            </a:r>
            <a:r>
              <a:rPr lang="zh-TW" altLang="en-US" sz="2400" dirty="0" smtClean="0">
                <a:latin typeface="華康中黑體"/>
                <a:ea typeface="華康中黑體"/>
              </a:rPr>
              <a:t>。</a:t>
            </a:r>
            <a:endParaRPr lang="en-US" altLang="zh-TW" sz="2400" dirty="0" smtClean="0">
              <a:latin typeface="華康中黑體" pitchFamily="49" charset="-120"/>
              <a:ea typeface="華康中黑體" pitchFamily="49" charset="-120"/>
            </a:endParaRPr>
          </a:p>
          <a:p>
            <a:pPr algn="l"/>
            <a:endParaRPr lang="zh-TW" altLang="en-US" dirty="0">
              <a:latin typeface="華康中黑體" pitchFamily="49" charset="-120"/>
              <a:ea typeface="華康中黑體" pitchFamily="49" charset="-120"/>
            </a:endParaRPr>
          </a:p>
        </p:txBody>
      </p:sp>
      <p:sp>
        <p:nvSpPr>
          <p:cNvPr id="4" name="矩形 3"/>
          <p:cNvSpPr/>
          <p:nvPr/>
        </p:nvSpPr>
        <p:spPr>
          <a:xfrm>
            <a:off x="0" y="0"/>
            <a:ext cx="9144000" cy="332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647913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訓育組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fontScale="40000" lnSpcReduction="20000"/>
          </a:bodyPr>
          <a:lstStyle/>
          <a:p>
            <a:pPr algn="l"/>
            <a:r>
              <a:rPr lang="zh-TW" altLang="zh-TW" sz="3800" b="1" dirty="0" smtClean="0">
                <a:latin typeface="華康中黑體" pitchFamily="49" charset="-120"/>
                <a:ea typeface="華康中黑體" pitchFamily="49" charset="-120"/>
              </a:rPr>
              <a:t>一</a:t>
            </a:r>
            <a:r>
              <a:rPr lang="zh-TW" altLang="en-US" sz="3800" b="1" dirty="0" smtClean="0">
                <a:latin typeface="華康中黑體"/>
                <a:ea typeface="華康中黑體"/>
              </a:rPr>
              <a:t>、</a:t>
            </a:r>
            <a:r>
              <a:rPr lang="zh-TW" altLang="zh-TW" sz="3800" b="1" dirty="0" smtClean="0">
                <a:latin typeface="華康中黑體" pitchFamily="49" charset="-120"/>
                <a:ea typeface="華康中黑體" pitchFamily="49" charset="-120"/>
              </a:rPr>
              <a:t>新民</a:t>
            </a:r>
            <a:r>
              <a:rPr lang="zh-TW" altLang="zh-TW" sz="3800" b="1" dirty="0">
                <a:latin typeface="華康中黑體" pitchFamily="49" charset="-120"/>
                <a:ea typeface="華康中黑體" pitchFamily="49" charset="-120"/>
              </a:rPr>
              <a:t>青年</a:t>
            </a:r>
            <a:r>
              <a:rPr lang="en-US" altLang="zh-TW" sz="3800" b="1" dirty="0">
                <a:latin typeface="華康中黑體" pitchFamily="49" charset="-120"/>
                <a:ea typeface="華康中黑體" pitchFamily="49" charset="-120"/>
              </a:rPr>
              <a:t>:</a:t>
            </a:r>
            <a:endParaRPr lang="zh-TW" altLang="zh-TW" sz="3800" b="1" dirty="0">
              <a:latin typeface="華康中黑體" pitchFamily="49" charset="-120"/>
              <a:ea typeface="華康中黑體" pitchFamily="49" charset="-120"/>
            </a:endParaRPr>
          </a:p>
          <a:p>
            <a:pPr algn="l"/>
            <a:r>
              <a:rPr lang="en-US" altLang="zh-TW"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1</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已於</a:t>
            </a:r>
            <a:r>
              <a:rPr lang="en-US" altLang="zh-TW" sz="4000" b="1" dirty="0">
                <a:latin typeface="GulimChe" pitchFamily="49" charset="-127"/>
                <a:ea typeface="GulimChe" pitchFamily="49" charset="-127"/>
              </a:rPr>
              <a:t>5/31</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五</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完成所有打樣校稿，將於本週送達。</a:t>
            </a:r>
          </a:p>
          <a:p>
            <a:pPr algn="l"/>
            <a:r>
              <a:rPr lang="en-US" altLang="zh-TW" sz="4000"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2</a:t>
            </a:r>
            <a:r>
              <a:rPr lang="en-US" altLang="zh-TW" sz="4000" dirty="0" smtClean="0">
                <a:latin typeface="華康中黑體" pitchFamily="49" charset="-120"/>
                <a:ea typeface="華康中黑體" pitchFamily="49" charset="-120"/>
              </a:rPr>
              <a:t>.</a:t>
            </a:r>
            <a:r>
              <a:rPr lang="zh-TW" altLang="zh-TW" sz="4000" dirty="0" smtClean="0">
                <a:latin typeface="華康中黑體" pitchFamily="49" charset="-120"/>
                <a:ea typeface="華康中黑體" pitchFamily="49" charset="-120"/>
              </a:rPr>
              <a:t>感謝</a:t>
            </a:r>
            <a:r>
              <a:rPr lang="zh-TW" altLang="zh-TW" sz="4000" dirty="0">
                <a:latin typeface="華康中黑體" pitchFamily="49" charset="-120"/>
                <a:ea typeface="華康中黑體" pitchFamily="49" charset="-120"/>
              </a:rPr>
              <a:t>各領域老師鼎力協助</a:t>
            </a:r>
            <a:r>
              <a:rPr lang="zh-TW" altLang="zh-TW" sz="4000" dirty="0" smtClean="0">
                <a:latin typeface="華康中黑體" pitchFamily="49" charset="-120"/>
                <a:ea typeface="華康中黑體" pitchFamily="49" charset="-120"/>
              </a:rPr>
              <a:t>。</a:t>
            </a:r>
            <a:endParaRPr lang="en-US" altLang="zh-TW" sz="4000" dirty="0" smtClean="0">
              <a:latin typeface="華康中黑體" pitchFamily="49" charset="-120"/>
              <a:ea typeface="華康中黑體" pitchFamily="49" charset="-120"/>
            </a:endParaRPr>
          </a:p>
          <a:p>
            <a:pPr algn="l"/>
            <a:endParaRPr lang="zh-TW" altLang="zh-TW" sz="2900" dirty="0">
              <a:latin typeface="華康中黑體" pitchFamily="49" charset="-120"/>
              <a:ea typeface="華康中黑體" pitchFamily="49" charset="-120"/>
            </a:endParaRPr>
          </a:p>
          <a:p>
            <a:pPr algn="l"/>
            <a:r>
              <a:rPr lang="zh-TW" altLang="zh-TW" sz="3800" b="1" dirty="0">
                <a:latin typeface="華康中黑體" pitchFamily="49" charset="-120"/>
                <a:ea typeface="華康中黑體" pitchFamily="49" charset="-120"/>
              </a:rPr>
              <a:t>二、畢業相關</a:t>
            </a:r>
            <a:r>
              <a:rPr lang="en-US" altLang="zh-TW" sz="3800" b="1" dirty="0">
                <a:latin typeface="華康中黑體" pitchFamily="49" charset="-120"/>
                <a:ea typeface="華康中黑體" pitchFamily="49" charset="-120"/>
              </a:rPr>
              <a:t>:</a:t>
            </a:r>
            <a:endParaRPr lang="zh-TW" altLang="zh-TW" sz="3800" b="1" dirty="0">
              <a:latin typeface="華康中黑體" pitchFamily="49" charset="-120"/>
              <a:ea typeface="華康中黑體" pitchFamily="49" charset="-120"/>
            </a:endParaRPr>
          </a:p>
          <a:p>
            <a:pPr algn="l"/>
            <a:r>
              <a:rPr lang="en-US" altLang="zh-TW" sz="4000"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1</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畢業紀念冊已於</a:t>
            </a:r>
            <a:r>
              <a:rPr lang="en-US" altLang="zh-TW" sz="4000" b="1" dirty="0">
                <a:latin typeface="GulimChe" pitchFamily="49" charset="-127"/>
                <a:ea typeface="GulimChe" pitchFamily="49" charset="-127"/>
              </a:rPr>
              <a:t>6/3</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一</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送達學校。</a:t>
            </a:r>
          </a:p>
          <a:p>
            <a:pPr algn="l"/>
            <a:r>
              <a:rPr lang="en-US" altLang="zh-TW" sz="4000"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2</a:t>
            </a:r>
            <a:r>
              <a:rPr lang="en-US" altLang="zh-TW" sz="4000" dirty="0">
                <a:latin typeface="華康中黑體" pitchFamily="49" charset="-120"/>
                <a:ea typeface="華康中黑體" pitchFamily="49" charset="-120"/>
              </a:rPr>
              <a:t>.</a:t>
            </a:r>
            <a:r>
              <a:rPr lang="en-US" altLang="zh-TW" sz="4000" b="1" dirty="0">
                <a:latin typeface="GulimChe" pitchFamily="49" charset="-127"/>
                <a:ea typeface="GulimChe" pitchFamily="49" charset="-127"/>
              </a:rPr>
              <a:t>6/7</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五</a:t>
            </a:r>
            <a:r>
              <a:rPr lang="en-US" altLang="zh-TW" sz="4000" dirty="0">
                <a:latin typeface="華康中黑體" pitchFamily="49" charset="-120"/>
                <a:ea typeface="華康中黑體" pitchFamily="49" charset="-120"/>
              </a:rPr>
              <a:t>)</a:t>
            </a:r>
            <a:r>
              <a:rPr lang="en-US" altLang="zh-TW" sz="4000" b="1" dirty="0" smtClean="0">
                <a:latin typeface="GulimChe" pitchFamily="49" charset="-127"/>
                <a:ea typeface="GulimChe" pitchFamily="49" charset="-127"/>
              </a:rPr>
              <a:t>14:05</a:t>
            </a:r>
            <a:r>
              <a:rPr lang="zh-TW" altLang="en-US" sz="4000" b="1" dirty="0" smtClean="0">
                <a:latin typeface="GulimChe" pitchFamily="49" charset="-127"/>
                <a:ea typeface="GulimChe" pitchFamily="49" charset="-127"/>
              </a:rPr>
              <a:t> </a:t>
            </a:r>
            <a:r>
              <a:rPr lang="zh-TW" altLang="zh-TW" sz="4000" dirty="0" smtClean="0">
                <a:latin typeface="華康中黑體" pitchFamily="49" charset="-120"/>
                <a:ea typeface="華康中黑體" pitchFamily="49" charset="-120"/>
              </a:rPr>
              <a:t>畢業典禮</a:t>
            </a:r>
            <a:r>
              <a:rPr lang="zh-TW" altLang="zh-TW" sz="4000" dirty="0">
                <a:latin typeface="華康中黑體" pitchFamily="49" charset="-120"/>
                <a:ea typeface="華康中黑體" pitchFamily="49" charset="-120"/>
              </a:rPr>
              <a:t>第</a:t>
            </a:r>
            <a:r>
              <a:rPr lang="en-US" altLang="zh-TW" sz="4000" b="1" dirty="0">
                <a:latin typeface="GulimChe" pitchFamily="49" charset="-127"/>
                <a:ea typeface="GulimChe" pitchFamily="49" charset="-127"/>
              </a:rPr>
              <a:t>2</a:t>
            </a:r>
            <a:r>
              <a:rPr lang="zh-TW" altLang="zh-TW" sz="4000" dirty="0">
                <a:latin typeface="華康中黑體" pitchFamily="49" charset="-120"/>
                <a:ea typeface="華康中黑體" pitchFamily="49" charset="-120"/>
              </a:rPr>
              <a:t>次預演，</a:t>
            </a:r>
            <a:r>
              <a:rPr lang="zh-TW" altLang="zh-TW" sz="4000" b="1" dirty="0">
                <a:solidFill>
                  <a:srgbClr val="FF0000"/>
                </a:solidFill>
                <a:latin typeface="華康中黑體" pitchFamily="49" charset="-120"/>
                <a:ea typeface="華康中黑體" pitchFamily="49" charset="-120"/>
              </a:rPr>
              <a:t>請</a:t>
            </a:r>
            <a:r>
              <a:rPr lang="en-US" altLang="zh-TW" sz="4000" b="1" dirty="0">
                <a:solidFill>
                  <a:srgbClr val="FF0000"/>
                </a:solidFill>
                <a:latin typeface="GulimChe" pitchFamily="49" charset="-127"/>
                <a:ea typeface="GulimChe" pitchFamily="49" charset="-127"/>
              </a:rPr>
              <a:t>7</a:t>
            </a:r>
            <a:r>
              <a:rPr lang="zh-TW" altLang="zh-TW" sz="4000" b="1" dirty="0">
                <a:solidFill>
                  <a:srgbClr val="FF0000"/>
                </a:solidFill>
                <a:latin typeface="GulimChe" pitchFamily="49" charset="-127"/>
                <a:ea typeface="GulimChe" pitchFamily="49" charset="-127"/>
              </a:rPr>
              <a:t>、</a:t>
            </a:r>
            <a:r>
              <a:rPr lang="en-US" altLang="zh-TW" sz="4000" b="1" dirty="0">
                <a:solidFill>
                  <a:srgbClr val="FF0000"/>
                </a:solidFill>
                <a:latin typeface="GulimChe" pitchFamily="49" charset="-127"/>
                <a:ea typeface="GulimChe" pitchFamily="49" charset="-127"/>
              </a:rPr>
              <a:t>8</a:t>
            </a:r>
            <a:r>
              <a:rPr lang="zh-TW" altLang="zh-TW" sz="4000" b="1" dirty="0">
                <a:solidFill>
                  <a:srgbClr val="FF0000"/>
                </a:solidFill>
                <a:latin typeface="華康中黑體" pitchFamily="49" charset="-120"/>
                <a:ea typeface="華康中黑體" pitchFamily="49" charset="-120"/>
              </a:rPr>
              <a:t>年級各班導師隨班督導。</a:t>
            </a:r>
          </a:p>
          <a:p>
            <a:pPr algn="l"/>
            <a:r>
              <a:rPr lang="en-US" altLang="zh-TW" sz="4000"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3</a:t>
            </a:r>
            <a:r>
              <a:rPr lang="en-US" altLang="zh-TW" sz="4000" dirty="0" smtClean="0">
                <a:latin typeface="Kozuka Gothic Pro H" pitchFamily="34" charset="-128"/>
                <a:ea typeface="Kozuka Gothic Pro H" pitchFamily="34" charset="-128"/>
              </a:rPr>
              <a:t>.</a:t>
            </a:r>
            <a:r>
              <a:rPr lang="zh-TW" altLang="en-US" sz="4000" dirty="0" smtClean="0">
                <a:latin typeface="Kozuka Gothic Pro H" pitchFamily="34" charset="-128"/>
                <a:ea typeface="Kozuka Gothic Pro H" pitchFamily="34" charset="-128"/>
              </a:rPr>
              <a:t> </a:t>
            </a:r>
            <a:r>
              <a:rPr lang="en-US" altLang="zh-TW" sz="4000" b="1" dirty="0" smtClean="0">
                <a:latin typeface="GulimChe" pitchFamily="49" charset="-127"/>
                <a:ea typeface="GulimChe" pitchFamily="49" charset="-127"/>
              </a:rPr>
              <a:t>6/11</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二</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畢業典禮當天</a:t>
            </a:r>
            <a:r>
              <a:rPr lang="en-US" altLang="zh-TW" sz="4000" b="1" dirty="0">
                <a:latin typeface="GulimChe" pitchFamily="49" charset="-127"/>
                <a:ea typeface="GulimChe" pitchFamily="49" charset="-127"/>
              </a:rPr>
              <a:t>9:00</a:t>
            </a:r>
            <a:r>
              <a:rPr lang="zh-TW" altLang="zh-TW" sz="4000" b="1" dirty="0">
                <a:latin typeface="GulimChe" pitchFamily="49" charset="-127"/>
                <a:ea typeface="GulimChe" pitchFamily="49" charset="-127"/>
              </a:rPr>
              <a:t>〜</a:t>
            </a:r>
            <a:r>
              <a:rPr lang="en-US" altLang="zh-TW" sz="4000" b="1" dirty="0" smtClean="0">
                <a:latin typeface="GulimChe" pitchFamily="49" charset="-127"/>
                <a:ea typeface="GulimChe" pitchFamily="49" charset="-127"/>
              </a:rPr>
              <a:t>12:00</a:t>
            </a:r>
            <a:r>
              <a:rPr lang="zh-TW" altLang="en-US" sz="4000" b="1" dirty="0" smtClean="0">
                <a:latin typeface="GulimChe" pitchFamily="49" charset="-127"/>
                <a:ea typeface="GulimChe" pitchFamily="49" charset="-127"/>
              </a:rPr>
              <a:t> </a:t>
            </a:r>
            <a:r>
              <a:rPr lang="zh-TW" altLang="zh-TW" sz="4000" b="1" dirty="0" smtClean="0">
                <a:solidFill>
                  <a:srgbClr val="FF0000"/>
                </a:solidFill>
                <a:latin typeface="華康中黑體" pitchFamily="49" charset="-120"/>
                <a:ea typeface="華康中黑體" pitchFamily="49" charset="-120"/>
              </a:rPr>
              <a:t>請</a:t>
            </a:r>
            <a:r>
              <a:rPr lang="en-US" altLang="zh-TW" sz="4000" b="1" dirty="0">
                <a:solidFill>
                  <a:srgbClr val="FF0000"/>
                </a:solidFill>
                <a:latin typeface="GulimChe" pitchFamily="49" charset="-127"/>
                <a:ea typeface="GulimChe" pitchFamily="49" charset="-127"/>
              </a:rPr>
              <a:t>7</a:t>
            </a:r>
            <a:r>
              <a:rPr lang="zh-TW" altLang="zh-TW" sz="4000" b="1" dirty="0">
                <a:solidFill>
                  <a:srgbClr val="FF0000"/>
                </a:solidFill>
                <a:latin typeface="GulimChe" pitchFamily="49" charset="-127"/>
                <a:ea typeface="GulimChe" pitchFamily="49" charset="-127"/>
              </a:rPr>
              <a:t>、</a:t>
            </a:r>
            <a:r>
              <a:rPr lang="en-US" altLang="zh-TW" sz="4000" b="1" dirty="0">
                <a:solidFill>
                  <a:srgbClr val="FF0000"/>
                </a:solidFill>
                <a:latin typeface="GulimChe" pitchFamily="49" charset="-127"/>
                <a:ea typeface="GulimChe" pitchFamily="49" charset="-127"/>
              </a:rPr>
              <a:t>8</a:t>
            </a:r>
            <a:r>
              <a:rPr lang="zh-TW" altLang="zh-TW" sz="4000" b="1" dirty="0">
                <a:solidFill>
                  <a:srgbClr val="FF0000"/>
                </a:solidFill>
                <a:latin typeface="華康中黑體" pitchFamily="49" charset="-120"/>
                <a:ea typeface="華康中黑體" pitchFamily="49" charset="-120"/>
              </a:rPr>
              <a:t>年級任課老師隨班督導，下午</a:t>
            </a:r>
            <a:r>
              <a:rPr lang="zh-TW" altLang="zh-TW" sz="4000" b="1" dirty="0" smtClean="0">
                <a:solidFill>
                  <a:srgbClr val="FF0000"/>
                </a:solidFill>
                <a:latin typeface="華康中黑體" pitchFamily="49" charset="-120"/>
                <a:ea typeface="華康中黑體" pitchFamily="49" charset="-120"/>
              </a:rPr>
              <a:t>正常上課。</a:t>
            </a:r>
            <a:endParaRPr lang="en-US" altLang="zh-TW" sz="4000" b="1" dirty="0" smtClean="0">
              <a:solidFill>
                <a:srgbClr val="FF0000"/>
              </a:solidFill>
              <a:latin typeface="華康中黑體" pitchFamily="49" charset="-120"/>
              <a:ea typeface="華康中黑體" pitchFamily="49" charset="-120"/>
            </a:endParaRPr>
          </a:p>
          <a:p>
            <a:pPr algn="l"/>
            <a:r>
              <a:rPr lang="en-US" altLang="zh-TW" dirty="0">
                <a:latin typeface="華康中黑體" pitchFamily="49" charset="-120"/>
                <a:ea typeface="華康中黑體" pitchFamily="49" charset="-120"/>
              </a:rPr>
              <a:t>	</a:t>
            </a:r>
            <a:endParaRPr lang="zh-TW" altLang="zh-TW" dirty="0">
              <a:latin typeface="華康中黑體" pitchFamily="49" charset="-120"/>
              <a:ea typeface="華康中黑體" pitchFamily="49" charset="-120"/>
            </a:endParaRPr>
          </a:p>
          <a:p>
            <a:pPr algn="l"/>
            <a:r>
              <a:rPr lang="zh-TW" altLang="en-US" sz="3800" b="1" dirty="0" smtClean="0">
                <a:latin typeface="華康中黑體" pitchFamily="49" charset="-120"/>
                <a:ea typeface="華康中黑體" pitchFamily="49" charset="-120"/>
              </a:rPr>
              <a:t>三</a:t>
            </a:r>
            <a:r>
              <a:rPr lang="zh-TW" altLang="zh-TW" sz="3800" b="1" dirty="0" smtClean="0">
                <a:latin typeface="華康中黑體" pitchFamily="49" charset="-120"/>
                <a:ea typeface="華康中黑體" pitchFamily="49" charset="-120"/>
              </a:rPr>
              <a:t>、</a:t>
            </a:r>
            <a:r>
              <a:rPr lang="zh-TW" altLang="zh-TW" sz="3800" b="1" dirty="0">
                <a:latin typeface="華康中黑體" pitchFamily="49" charset="-120"/>
                <a:ea typeface="華康中黑體" pitchFamily="49" charset="-120"/>
              </a:rPr>
              <a:t>其他</a:t>
            </a:r>
            <a:r>
              <a:rPr lang="en-US" altLang="zh-TW" sz="3800" b="1" dirty="0">
                <a:latin typeface="華康中黑體" pitchFamily="49" charset="-120"/>
                <a:ea typeface="華康中黑體" pitchFamily="49" charset="-120"/>
              </a:rPr>
              <a:t>:</a:t>
            </a:r>
            <a:endParaRPr lang="zh-TW" altLang="zh-TW" sz="3800" b="1" dirty="0">
              <a:latin typeface="華康中黑體" pitchFamily="49" charset="-120"/>
              <a:ea typeface="華康中黑體" pitchFamily="49" charset="-120"/>
            </a:endParaRPr>
          </a:p>
          <a:p>
            <a:pPr algn="l"/>
            <a:r>
              <a:rPr lang="en-US" altLang="zh-TW"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1. </a:t>
            </a:r>
            <a:r>
              <a:rPr lang="en-US" altLang="zh-TW" sz="4000" b="1" dirty="0">
                <a:latin typeface="GulimChe" pitchFamily="49" charset="-127"/>
                <a:ea typeface="GulimChe" pitchFamily="49" charset="-127"/>
              </a:rPr>
              <a:t>101</a:t>
            </a:r>
            <a:r>
              <a:rPr lang="zh-TW" altLang="zh-TW" sz="4000" dirty="0">
                <a:latin typeface="華康中黑體" pitchFamily="49" charset="-120"/>
                <a:ea typeface="華康中黑體" pitchFamily="49" charset="-120"/>
              </a:rPr>
              <a:t>學年度第</a:t>
            </a:r>
            <a:r>
              <a:rPr lang="en-US" altLang="zh-TW" sz="4000" dirty="0">
                <a:latin typeface="華康中黑體" pitchFamily="49" charset="-120"/>
                <a:ea typeface="華康中黑體" pitchFamily="49" charset="-120"/>
              </a:rPr>
              <a:t>2</a:t>
            </a:r>
            <a:r>
              <a:rPr lang="zh-TW" altLang="zh-TW" sz="4000" dirty="0">
                <a:latin typeface="華康中黑體" pitchFamily="49" charset="-120"/>
                <a:ea typeface="華康中黑體" pitchFamily="49" charset="-120"/>
              </a:rPr>
              <a:t>學期優良學生頒獎典禮已於</a:t>
            </a:r>
            <a:r>
              <a:rPr lang="en-US" altLang="zh-TW" sz="4000" b="1" dirty="0">
                <a:latin typeface="GulimChe" pitchFamily="49" charset="-127"/>
                <a:ea typeface="GulimChe" pitchFamily="49" charset="-127"/>
              </a:rPr>
              <a:t>5/21</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二</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於信義國中舉行，本校由</a:t>
            </a:r>
            <a:r>
              <a:rPr lang="en-US" altLang="zh-TW" sz="4000" b="1" dirty="0" smtClean="0">
                <a:latin typeface="GulimChe" pitchFamily="49" charset="-127"/>
                <a:ea typeface="GulimChe" pitchFamily="49" charset="-127"/>
              </a:rPr>
              <a:t>804</a:t>
            </a:r>
            <a:r>
              <a:rPr lang="zh-TW" altLang="zh-TW" sz="4000" dirty="0" smtClean="0">
                <a:latin typeface="華康中黑體" pitchFamily="49" charset="-120"/>
                <a:ea typeface="華康中黑體" pitchFamily="49" charset="-120"/>
              </a:rPr>
              <a:t>鄭</a:t>
            </a:r>
            <a:r>
              <a:rPr lang="zh-TW" altLang="zh-TW" sz="4000" dirty="0">
                <a:latin typeface="華康中黑體" pitchFamily="49" charset="-120"/>
                <a:ea typeface="華康中黑體" pitchFamily="49" charset="-120"/>
              </a:rPr>
              <a:t>妤君代表</a:t>
            </a:r>
            <a:r>
              <a:rPr lang="zh-TW" altLang="zh-TW" sz="4000" dirty="0" smtClean="0">
                <a:latin typeface="華康中黑體" pitchFamily="49" charset="-120"/>
                <a:ea typeface="華康中黑體" pitchFamily="49" charset="-120"/>
              </a:rPr>
              <a:t>接受</a:t>
            </a:r>
            <a:endParaRPr lang="en-US" altLang="zh-TW" sz="4000" dirty="0" smtClean="0">
              <a:latin typeface="華康中黑體" pitchFamily="49" charset="-120"/>
              <a:ea typeface="華康中黑體" pitchFamily="49" charset="-120"/>
            </a:endParaRPr>
          </a:p>
          <a:p>
            <a:pPr algn="l"/>
            <a:r>
              <a:rPr lang="en-US" altLang="zh-TW" sz="4000" dirty="0">
                <a:latin typeface="華康中黑體" pitchFamily="49" charset="-120"/>
                <a:ea typeface="華康中黑體" pitchFamily="49" charset="-120"/>
              </a:rPr>
              <a:t> </a:t>
            </a:r>
            <a:r>
              <a:rPr lang="en-US" altLang="zh-TW" sz="4000" dirty="0" smtClean="0">
                <a:latin typeface="華康中黑體" pitchFamily="49" charset="-120"/>
                <a:ea typeface="華康中黑體" pitchFamily="49" charset="-120"/>
              </a:rPr>
              <a:t>  </a:t>
            </a:r>
            <a:r>
              <a:rPr lang="zh-TW" altLang="zh-TW" sz="4000" dirty="0" smtClean="0">
                <a:latin typeface="華康中黑體" pitchFamily="49" charset="-120"/>
                <a:ea typeface="華康中黑體" pitchFamily="49" charset="-120"/>
              </a:rPr>
              <a:t>市長</a:t>
            </a:r>
            <a:r>
              <a:rPr lang="zh-TW" altLang="zh-TW" sz="4000" dirty="0">
                <a:latin typeface="華康中黑體" pitchFamily="49" charset="-120"/>
                <a:ea typeface="華康中黑體" pitchFamily="49" charset="-120"/>
              </a:rPr>
              <a:t>表揚。</a:t>
            </a:r>
          </a:p>
          <a:p>
            <a:pPr algn="l"/>
            <a:r>
              <a:rPr lang="en-US" altLang="zh-TW" sz="4000"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2.</a:t>
            </a:r>
            <a:r>
              <a:rPr lang="en-US" altLang="zh-TW" sz="4000" b="1" dirty="0">
                <a:latin typeface="GulimChe" pitchFamily="49" charset="-127"/>
                <a:ea typeface="GulimChe" pitchFamily="49" charset="-127"/>
              </a:rPr>
              <a:t>102</a:t>
            </a:r>
            <a:r>
              <a:rPr lang="zh-TW" altLang="zh-TW" sz="4000" dirty="0">
                <a:latin typeface="華康中黑體" pitchFamily="49" charset="-120"/>
                <a:ea typeface="華康中黑體" pitchFamily="49" charset="-120"/>
              </a:rPr>
              <a:t>年度品行優良、努力向學獎助金於</a:t>
            </a:r>
            <a:r>
              <a:rPr lang="en-US" altLang="zh-TW" sz="4000" b="1" dirty="0">
                <a:latin typeface="GulimChe" pitchFamily="49" charset="-127"/>
                <a:ea typeface="GulimChe" pitchFamily="49" charset="-127"/>
              </a:rPr>
              <a:t>5/22</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三</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於濱江國中舉行，本校由</a:t>
            </a:r>
            <a:r>
              <a:rPr lang="en-US" altLang="zh-TW" sz="4000" b="1" dirty="0">
                <a:latin typeface="GulimChe" pitchFamily="49" charset="-127"/>
                <a:ea typeface="GulimChe" pitchFamily="49" charset="-127"/>
              </a:rPr>
              <a:t>906</a:t>
            </a:r>
            <a:r>
              <a:rPr lang="zh-TW" altLang="zh-TW" sz="4000" dirty="0" smtClean="0">
                <a:latin typeface="華康中黑體" pitchFamily="49" charset="-120"/>
                <a:ea typeface="華康中黑體" pitchFamily="49" charset="-120"/>
              </a:rPr>
              <a:t>張俊彥</a:t>
            </a:r>
            <a:r>
              <a:rPr lang="zh-TW" altLang="zh-TW" sz="4000" dirty="0">
                <a:latin typeface="華康中黑體" pitchFamily="49" charset="-120"/>
                <a:ea typeface="華康中黑體" pitchFamily="49" charset="-120"/>
              </a:rPr>
              <a:t>、</a:t>
            </a:r>
            <a:r>
              <a:rPr lang="en-US" altLang="zh-TW" sz="4000" b="1" dirty="0">
                <a:latin typeface="GulimChe" pitchFamily="49" charset="-127"/>
                <a:ea typeface="GulimChe" pitchFamily="49" charset="-127"/>
              </a:rPr>
              <a:t>805</a:t>
            </a:r>
            <a:r>
              <a:rPr lang="zh-TW" altLang="zh-TW" sz="4000" dirty="0">
                <a:latin typeface="華康中黑體" pitchFamily="49" charset="-120"/>
                <a:ea typeface="華康中黑體" pitchFamily="49" charset="-120"/>
              </a:rPr>
              <a:t>江家華</a:t>
            </a:r>
            <a:r>
              <a:rPr lang="zh-TW" altLang="zh-TW" sz="4000" dirty="0" smtClean="0">
                <a:latin typeface="華康中黑體" pitchFamily="49" charset="-120"/>
                <a:ea typeface="華康中黑體" pitchFamily="49" charset="-120"/>
              </a:rPr>
              <a:t>、</a:t>
            </a:r>
            <a:endParaRPr lang="en-US" altLang="zh-TW" sz="4000" dirty="0" smtClean="0">
              <a:latin typeface="華康中黑體" pitchFamily="49" charset="-120"/>
              <a:ea typeface="華康中黑體" pitchFamily="49" charset="-120"/>
            </a:endParaRPr>
          </a:p>
          <a:p>
            <a:pPr algn="l"/>
            <a:r>
              <a:rPr lang="zh-TW" altLang="en-US" sz="4000" b="1" dirty="0">
                <a:latin typeface="華康中黑體" pitchFamily="49" charset="-120"/>
                <a:ea typeface="華康中黑體" pitchFamily="49" charset="-120"/>
              </a:rPr>
              <a:t> </a:t>
            </a:r>
            <a:r>
              <a:rPr lang="zh-TW" altLang="en-US" sz="4000" b="1" dirty="0" smtClean="0">
                <a:latin typeface="華康中黑體" pitchFamily="49" charset="-120"/>
                <a:ea typeface="華康中黑體" pitchFamily="49" charset="-120"/>
              </a:rPr>
              <a:t>  </a:t>
            </a:r>
            <a:r>
              <a:rPr lang="en-US" altLang="zh-TW" sz="4000" b="1" dirty="0" smtClean="0">
                <a:latin typeface="GulimChe" pitchFamily="49" charset="-127"/>
                <a:ea typeface="GulimChe" pitchFamily="49" charset="-127"/>
              </a:rPr>
              <a:t>706</a:t>
            </a:r>
            <a:r>
              <a:rPr lang="zh-TW" altLang="zh-TW" sz="4000" dirty="0">
                <a:latin typeface="華康中黑體" pitchFamily="49" charset="-120"/>
                <a:ea typeface="華康中黑體" pitchFamily="49" charset="-120"/>
              </a:rPr>
              <a:t>莊雅伶接受局長表揚。</a:t>
            </a:r>
          </a:p>
          <a:p>
            <a:pPr algn="l"/>
            <a:r>
              <a:rPr lang="en-US" altLang="zh-TW" sz="4000" dirty="0">
                <a:latin typeface="華康中黑體" pitchFamily="49" charset="-120"/>
                <a:ea typeface="華康中黑體" pitchFamily="49" charset="-120"/>
              </a:rPr>
              <a:t> </a:t>
            </a:r>
            <a:r>
              <a:rPr lang="en-US" altLang="zh-TW" sz="4000" dirty="0">
                <a:latin typeface="Kozuka Gothic Pro H" pitchFamily="34" charset="-128"/>
                <a:ea typeface="Kozuka Gothic Pro H" pitchFamily="34" charset="-128"/>
              </a:rPr>
              <a:t>3</a:t>
            </a:r>
            <a:r>
              <a:rPr lang="en-US" altLang="zh-TW" sz="4000" b="1" dirty="0">
                <a:latin typeface="Kozuka Gothic Pro H" pitchFamily="34" charset="-128"/>
                <a:ea typeface="Kozuka Gothic Pro H" pitchFamily="34" charset="-128"/>
              </a:rPr>
              <a:t>.</a:t>
            </a:r>
            <a:r>
              <a:rPr lang="en-US" altLang="zh-TW" sz="4000" b="1" dirty="0">
                <a:latin typeface="GulimChe" pitchFamily="49" charset="-127"/>
                <a:ea typeface="GulimChe" pitchFamily="49" charset="-127"/>
              </a:rPr>
              <a:t>6/7</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五</a:t>
            </a:r>
            <a:r>
              <a:rPr lang="en-US" altLang="zh-TW" sz="4000" dirty="0">
                <a:latin typeface="華康中黑體" pitchFamily="49" charset="-120"/>
                <a:ea typeface="華康中黑體" pitchFamily="49" charset="-120"/>
              </a:rPr>
              <a:t>)</a:t>
            </a:r>
            <a:r>
              <a:rPr lang="zh-TW" altLang="zh-TW" sz="4000" dirty="0">
                <a:latin typeface="華康中黑體" pitchFamily="49" charset="-120"/>
                <a:ea typeface="華康中黑體" pitchFamily="49" charset="-120"/>
              </a:rPr>
              <a:t>第</a:t>
            </a:r>
            <a:r>
              <a:rPr lang="en-US" altLang="zh-TW" sz="4000" b="1" dirty="0">
                <a:latin typeface="GulimChe" pitchFamily="49" charset="-127"/>
                <a:ea typeface="GulimChe" pitchFamily="49" charset="-127"/>
              </a:rPr>
              <a:t>5</a:t>
            </a:r>
            <a:r>
              <a:rPr lang="zh-TW" altLang="zh-TW" sz="4000" dirty="0">
                <a:latin typeface="華康中黑體" pitchFamily="49" charset="-120"/>
                <a:ea typeface="華康中黑體" pitchFamily="49" charset="-120"/>
              </a:rPr>
              <a:t>節輔導組辦理</a:t>
            </a:r>
            <a:r>
              <a:rPr lang="en-US" altLang="zh-TW" sz="4000" dirty="0">
                <a:latin typeface="華康中黑體" pitchFamily="49" charset="-120"/>
                <a:ea typeface="華康中黑體" pitchFamily="49" charset="-120"/>
              </a:rPr>
              <a:t>7</a:t>
            </a:r>
            <a:r>
              <a:rPr lang="zh-TW" altLang="zh-TW" sz="4000" dirty="0">
                <a:latin typeface="華康中黑體" pitchFamily="49" charset="-120"/>
                <a:ea typeface="華康中黑體" pitchFamily="49" charset="-120"/>
              </a:rPr>
              <a:t>年級家事達人競賽，</a:t>
            </a:r>
            <a:r>
              <a:rPr lang="en-US" altLang="zh-TW" sz="4000" b="1" dirty="0">
                <a:latin typeface="GulimChe" pitchFamily="49" charset="-127"/>
                <a:ea typeface="GulimChe" pitchFamily="49" charset="-127"/>
              </a:rPr>
              <a:t>7</a:t>
            </a:r>
            <a:r>
              <a:rPr lang="zh-TW" altLang="zh-TW" sz="4000" dirty="0">
                <a:latin typeface="華康中黑體" pitchFamily="49" charset="-120"/>
                <a:ea typeface="華康中黑體" pitchFamily="49" charset="-120"/>
              </a:rPr>
              <a:t>年級社團</a:t>
            </a:r>
            <a:r>
              <a:rPr lang="zh-TW" altLang="zh-TW" sz="4000" dirty="0" smtClean="0">
                <a:latin typeface="華康中黑體" pitchFamily="49" charset="-120"/>
                <a:ea typeface="華康中黑體" pitchFamily="49" charset="-120"/>
              </a:rPr>
              <a:t>暫停</a:t>
            </a:r>
            <a:r>
              <a:rPr lang="zh-TW" altLang="en-US" sz="4000" dirty="0" smtClean="0">
                <a:latin typeface="華康中黑體" pitchFamily="49" charset="-120"/>
                <a:ea typeface="華康中黑體" pitchFamily="49" charset="-120"/>
              </a:rPr>
              <a:t>一</a:t>
            </a:r>
            <a:r>
              <a:rPr lang="zh-TW" altLang="zh-TW" sz="4000" dirty="0" smtClean="0">
                <a:latin typeface="華康中黑體" pitchFamily="49" charset="-120"/>
                <a:ea typeface="華康中黑體" pitchFamily="49" charset="-120"/>
              </a:rPr>
              <a:t>次</a:t>
            </a:r>
            <a:r>
              <a:rPr lang="zh-TW" altLang="zh-TW" sz="4000" dirty="0">
                <a:latin typeface="華康中黑體" pitchFamily="49" charset="-120"/>
                <a:ea typeface="華康中黑體" pitchFamily="49" charset="-120"/>
              </a:rPr>
              <a:t>，</a:t>
            </a:r>
            <a:r>
              <a:rPr lang="zh-TW" altLang="zh-TW" sz="4000" b="1" dirty="0">
                <a:solidFill>
                  <a:srgbClr val="FF0000"/>
                </a:solidFill>
                <a:latin typeface="華康中黑體" pitchFamily="49" charset="-120"/>
                <a:ea typeface="華康中黑體" pitchFamily="49" charset="-120"/>
              </a:rPr>
              <a:t>請</a:t>
            </a:r>
            <a:r>
              <a:rPr lang="en-US" altLang="zh-TW" sz="4000" b="1" dirty="0">
                <a:solidFill>
                  <a:srgbClr val="FF0000"/>
                </a:solidFill>
                <a:latin typeface="GulimChe" pitchFamily="49" charset="-127"/>
                <a:ea typeface="GulimChe" pitchFamily="49" charset="-127"/>
              </a:rPr>
              <a:t>7</a:t>
            </a:r>
            <a:r>
              <a:rPr lang="zh-TW" altLang="zh-TW" sz="4000" b="1" dirty="0">
                <a:solidFill>
                  <a:srgbClr val="FF0000"/>
                </a:solidFill>
                <a:latin typeface="華康中黑體" pitchFamily="49" charset="-120"/>
                <a:ea typeface="華康中黑體" pitchFamily="49" charset="-120"/>
              </a:rPr>
              <a:t>年</a:t>
            </a:r>
            <a:r>
              <a:rPr lang="zh-TW" altLang="zh-TW" sz="4000" b="1" dirty="0" smtClean="0">
                <a:solidFill>
                  <a:srgbClr val="FF0000"/>
                </a:solidFill>
                <a:latin typeface="華康中黑體" pitchFamily="49" charset="-120"/>
                <a:ea typeface="華康中黑體" pitchFamily="49" charset="-120"/>
              </a:rPr>
              <a:t>級任課</a:t>
            </a:r>
            <a:r>
              <a:rPr lang="zh-TW" altLang="zh-TW" sz="4000" b="1" dirty="0">
                <a:solidFill>
                  <a:srgbClr val="FF0000"/>
                </a:solidFill>
                <a:latin typeface="華康中黑體" pitchFamily="49" charset="-120"/>
                <a:ea typeface="華康中黑體" pitchFamily="49" charset="-120"/>
              </a:rPr>
              <a:t>社團教師隨</a:t>
            </a:r>
            <a:r>
              <a:rPr lang="zh-TW" altLang="zh-TW" sz="4000" b="1" dirty="0" smtClean="0">
                <a:solidFill>
                  <a:srgbClr val="FF0000"/>
                </a:solidFill>
                <a:latin typeface="華康中黑體" pitchFamily="49" charset="-120"/>
                <a:ea typeface="華康中黑體" pitchFamily="49" charset="-120"/>
              </a:rPr>
              <a:t>班</a:t>
            </a:r>
            <a:endParaRPr lang="en-US" altLang="zh-TW" sz="4000" b="1" dirty="0" smtClean="0">
              <a:solidFill>
                <a:srgbClr val="FF0000"/>
              </a:solidFill>
              <a:latin typeface="華康中黑體" pitchFamily="49" charset="-120"/>
              <a:ea typeface="華康中黑體" pitchFamily="49" charset="-120"/>
            </a:endParaRPr>
          </a:p>
          <a:p>
            <a:pPr algn="l"/>
            <a:r>
              <a:rPr lang="en-US" altLang="zh-TW" sz="4000" b="1" dirty="0">
                <a:solidFill>
                  <a:srgbClr val="FF0000"/>
                </a:solidFill>
                <a:latin typeface="華康中黑體" pitchFamily="49" charset="-120"/>
                <a:ea typeface="華康中黑體" pitchFamily="49" charset="-120"/>
              </a:rPr>
              <a:t> </a:t>
            </a:r>
            <a:r>
              <a:rPr lang="en-US" altLang="zh-TW" sz="4000" b="1" dirty="0" smtClean="0">
                <a:solidFill>
                  <a:srgbClr val="FF0000"/>
                </a:solidFill>
                <a:latin typeface="華康中黑體" pitchFamily="49" charset="-120"/>
                <a:ea typeface="華康中黑體" pitchFamily="49" charset="-120"/>
              </a:rPr>
              <a:t>  </a:t>
            </a:r>
            <a:r>
              <a:rPr lang="zh-TW" altLang="zh-TW" sz="4000" b="1" dirty="0" smtClean="0">
                <a:solidFill>
                  <a:srgbClr val="FF0000"/>
                </a:solidFill>
                <a:latin typeface="華康中黑體" pitchFamily="49" charset="-120"/>
                <a:ea typeface="華康中黑體" pitchFamily="49" charset="-120"/>
              </a:rPr>
              <a:t>督導</a:t>
            </a:r>
            <a:r>
              <a:rPr lang="zh-TW" altLang="zh-TW" sz="4000" b="1" dirty="0">
                <a:solidFill>
                  <a:srgbClr val="FF0000"/>
                </a:solidFill>
                <a:latin typeface="華康中黑體" pitchFamily="49" charset="-120"/>
                <a:ea typeface="華康中黑體" pitchFamily="49" charset="-120"/>
              </a:rPr>
              <a:t>。</a:t>
            </a:r>
          </a:p>
          <a:p>
            <a:pPr algn="l"/>
            <a:r>
              <a:rPr lang="en-US" altLang="zh-TW" sz="3500" dirty="0"/>
              <a:t> </a:t>
            </a:r>
            <a:endParaRPr lang="zh-TW" altLang="zh-TW" sz="3500" dirty="0" smtClean="0"/>
          </a:p>
          <a:p>
            <a:pPr algn="l"/>
            <a:endParaRPr lang="zh-TW" altLang="en-US" sz="2900"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3868879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矩形 2"/>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衛生組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algn="l"/>
            <a:r>
              <a:rPr lang="en-US" altLang="zh-TW" sz="2400" dirty="0">
                <a:latin typeface="Kozuka Gothic Pro H" pitchFamily="34" charset="-128"/>
                <a:ea typeface="Kozuka Gothic Pro H" pitchFamily="34" charset="-128"/>
              </a:rPr>
              <a:t>1.</a:t>
            </a:r>
            <a:r>
              <a:rPr lang="en-US" altLang="zh-TW" sz="2400" b="1" dirty="0">
                <a:latin typeface="GulimChe" pitchFamily="49" charset="-127"/>
                <a:ea typeface="GulimChe" pitchFamily="49" charset="-127"/>
              </a:rPr>
              <a:t>6/27</a:t>
            </a:r>
            <a:r>
              <a:rPr lang="zh-TW" altLang="zh-TW" sz="2400" dirty="0">
                <a:latin typeface="華康中黑體" pitchFamily="49" charset="-120"/>
                <a:ea typeface="華康中黑體" pitchFamily="49" charset="-120"/>
              </a:rPr>
              <a:t>下午辦理</a:t>
            </a:r>
            <a:r>
              <a:rPr lang="en-US" altLang="zh-TW" sz="2400" b="1" dirty="0">
                <a:latin typeface="GulimChe" pitchFamily="49" charset="-127"/>
                <a:ea typeface="GulimChe" pitchFamily="49" charset="-127"/>
              </a:rPr>
              <a:t>7</a:t>
            </a:r>
            <a:r>
              <a:rPr lang="zh-TW" altLang="zh-TW" sz="2400" b="1" dirty="0">
                <a:latin typeface="GulimChe" pitchFamily="49" charset="-127"/>
                <a:ea typeface="GulimChe" pitchFamily="49" charset="-127"/>
              </a:rPr>
              <a:t>、</a:t>
            </a:r>
            <a:r>
              <a:rPr lang="en-US" altLang="zh-TW" sz="2400" b="1" dirty="0">
                <a:latin typeface="GulimChe" pitchFamily="49" charset="-127"/>
                <a:ea typeface="GulimChe" pitchFamily="49" charset="-127"/>
              </a:rPr>
              <a:t>8</a:t>
            </a:r>
            <a:r>
              <a:rPr lang="zh-TW" altLang="zh-TW" sz="2400" dirty="0">
                <a:latin typeface="華康中黑體" pitchFamily="49" charset="-120"/>
                <a:ea typeface="華康中黑體" pitchFamily="49" charset="-120"/>
              </a:rPr>
              <a:t>年級服務學習</a:t>
            </a:r>
            <a:r>
              <a:rPr lang="zh-TW" altLang="zh-TW" sz="2400" dirty="0" smtClean="0">
                <a:latin typeface="華康中黑體" pitchFamily="49" charset="-120"/>
                <a:ea typeface="華康中黑體" pitchFamily="49" charset="-120"/>
              </a:rPr>
              <a:t>活動</a:t>
            </a:r>
            <a:r>
              <a:rPr lang="zh-TW" altLang="zh-TW" sz="2400" dirty="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a:latin typeface="Kozuka Gothic Pro H" pitchFamily="34" charset="-128"/>
                <a:ea typeface="Kozuka Gothic Pro H" pitchFamily="34" charset="-128"/>
              </a:rPr>
              <a:t>2</a:t>
            </a:r>
            <a:r>
              <a:rPr lang="en-US" altLang="zh-TW" sz="2400" dirty="0">
                <a:latin typeface="華康中黑體" pitchFamily="49" charset="-120"/>
                <a:ea typeface="華康中黑體" pitchFamily="49" charset="-120"/>
              </a:rPr>
              <a:t>.</a:t>
            </a:r>
            <a:r>
              <a:rPr lang="en-US" altLang="zh-TW" sz="2400" b="1" dirty="0">
                <a:latin typeface="GulimChe" pitchFamily="49" charset="-127"/>
                <a:ea typeface="GulimChe" pitchFamily="49" charset="-127"/>
              </a:rPr>
              <a:t>9</a:t>
            </a:r>
            <a:r>
              <a:rPr lang="zh-TW" altLang="zh-TW" sz="2400" dirty="0">
                <a:latin typeface="華康中黑體" pitchFamily="49" charset="-120"/>
                <a:ea typeface="華康中黑體" pitchFamily="49" charset="-120"/>
              </a:rPr>
              <a:t>年級於</a:t>
            </a:r>
            <a:r>
              <a:rPr lang="en-US" altLang="zh-TW" sz="2400" b="1" dirty="0">
                <a:latin typeface="GulimChe" pitchFamily="49" charset="-127"/>
                <a:ea typeface="GulimChe" pitchFamily="49" charset="-127"/>
              </a:rPr>
              <a:t>6/11</a:t>
            </a:r>
            <a:r>
              <a:rPr lang="zh-TW" altLang="zh-TW" sz="2400" dirty="0">
                <a:latin typeface="華康中黑體" pitchFamily="49" charset="-120"/>
                <a:ea typeface="華康中黑體" pitchFamily="49" charset="-120"/>
              </a:rPr>
              <a:t>畢業後，</a:t>
            </a:r>
            <a:r>
              <a:rPr lang="en-US" altLang="zh-TW" sz="2400" b="1" dirty="0">
                <a:latin typeface="GulimChe" pitchFamily="49" charset="-127"/>
                <a:ea typeface="GulimChe" pitchFamily="49" charset="-127"/>
              </a:rPr>
              <a:t>9</a:t>
            </a:r>
            <a:r>
              <a:rPr lang="zh-TW" altLang="zh-TW" sz="2400" dirty="0">
                <a:latin typeface="華康中黑體" pitchFamily="49" charset="-120"/>
                <a:ea typeface="華康中黑體" pitchFamily="49" charset="-120"/>
              </a:rPr>
              <a:t>年級的掃區由</a:t>
            </a:r>
            <a:r>
              <a:rPr lang="en-US" altLang="zh-TW" sz="2400" b="1" dirty="0" smtClean="0">
                <a:latin typeface="GulimChe" pitchFamily="49" charset="-127"/>
                <a:ea typeface="GulimChe" pitchFamily="49" charset="-127"/>
              </a:rPr>
              <a:t>7</a:t>
            </a:r>
            <a:r>
              <a:rPr lang="zh-TW" altLang="en-US" sz="2400" b="1" dirty="0" smtClean="0">
                <a:latin typeface="GulimChe" pitchFamily="49" charset="-127"/>
                <a:ea typeface="GulimChe" pitchFamily="49" charset="-127"/>
              </a:rPr>
              <a:t>、</a:t>
            </a:r>
            <a:r>
              <a:rPr lang="en-US" altLang="zh-TW" sz="2400" b="1" dirty="0" smtClean="0">
                <a:latin typeface="GulimChe" pitchFamily="49" charset="-127"/>
                <a:ea typeface="GulimChe" pitchFamily="49" charset="-127"/>
              </a:rPr>
              <a:t>8</a:t>
            </a:r>
            <a:r>
              <a:rPr lang="zh-TW" altLang="zh-TW" sz="2400" dirty="0">
                <a:latin typeface="華康中黑體" pitchFamily="49" charset="-120"/>
                <a:ea typeface="華康中黑體" pitchFamily="49" charset="-120"/>
              </a:rPr>
              <a:t>年級分配打掃，</a:t>
            </a:r>
            <a:r>
              <a:rPr lang="zh-TW" altLang="zh-TW" sz="2400" dirty="0" smtClean="0">
                <a:latin typeface="華康中黑體" pitchFamily="49" charset="-120"/>
                <a:ea typeface="華康中黑體" pitchFamily="49" charset="-120"/>
              </a:rPr>
              <a:t>屆時</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zh-TW" altLang="zh-TW" sz="2400" dirty="0" smtClean="0">
                <a:latin typeface="華康中黑體" pitchFamily="49" charset="-120"/>
                <a:ea typeface="華康中黑體" pitchFamily="49" charset="-120"/>
              </a:rPr>
              <a:t>請</a:t>
            </a:r>
            <a:r>
              <a:rPr lang="zh-TW" altLang="zh-TW" sz="2400" dirty="0">
                <a:latin typeface="華康中黑體" pitchFamily="49" charset="-120"/>
                <a:ea typeface="華康中黑體" pitchFamily="49" charset="-120"/>
              </a:rPr>
              <a:t>各位導師幫忙督導</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a:latin typeface="Kozuka Gothic Pro H" pitchFamily="34" charset="-128"/>
                <a:ea typeface="Kozuka Gothic Pro H" pitchFamily="34" charset="-128"/>
              </a:rPr>
              <a:t>3.</a:t>
            </a:r>
            <a:r>
              <a:rPr lang="zh-TW" altLang="zh-TW" sz="2400" dirty="0">
                <a:latin typeface="華康中黑體" pitchFamily="49" charset="-120"/>
                <a:ea typeface="華康中黑體" pitchFamily="49" charset="-120"/>
              </a:rPr>
              <a:t>最近天氣變化大，感冒人數有增加，請大家多加強個人衛生</a:t>
            </a:r>
            <a:r>
              <a:rPr lang="zh-TW" altLang="zh-TW" sz="2400" dirty="0" smtClean="0">
                <a:latin typeface="華康中黑體" pitchFamily="49" charset="-120"/>
                <a:ea typeface="華康中黑體" pitchFamily="49" charset="-120"/>
              </a:rPr>
              <a:t>習</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zh-TW" altLang="zh-TW" sz="2400" dirty="0" smtClean="0">
                <a:latin typeface="華康中黑體" pitchFamily="49" charset="-120"/>
                <a:ea typeface="華康中黑體" pitchFamily="49" charset="-120"/>
              </a:rPr>
              <a:t>慣</a:t>
            </a:r>
            <a:r>
              <a:rPr lang="zh-TW" altLang="zh-TW" sz="2400" dirty="0">
                <a:latin typeface="華康中黑體" pitchFamily="49" charset="-120"/>
                <a:ea typeface="華康中黑體" pitchFamily="49" charset="-120"/>
              </a:rPr>
              <a:t>，班上同學如有發燒請假請通知健康中心，以利</a:t>
            </a:r>
            <a:r>
              <a:rPr lang="zh-TW" altLang="zh-TW" sz="2400" dirty="0" smtClean="0">
                <a:latin typeface="華康中黑體" pitchFamily="49" charset="-120"/>
                <a:ea typeface="華康中黑體" pitchFamily="49" charset="-120"/>
              </a:rPr>
              <a:t>追蹤。</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a:latin typeface="Kozuka Gothic Pro H" pitchFamily="34" charset="-128"/>
                <a:ea typeface="Kozuka Gothic Pro H" pitchFamily="34" charset="-128"/>
              </a:rPr>
              <a:t>4.</a:t>
            </a:r>
            <a:r>
              <a:rPr lang="en-US" altLang="zh-TW" sz="2400" b="1" dirty="0">
                <a:latin typeface="GulimChe" pitchFamily="49" charset="-127"/>
                <a:ea typeface="GulimChe" pitchFamily="49" charset="-127"/>
              </a:rPr>
              <a:t>102</a:t>
            </a:r>
            <a:r>
              <a:rPr lang="zh-TW" altLang="zh-TW" sz="2400" dirty="0">
                <a:latin typeface="華康中黑體" pitchFamily="49" charset="-120"/>
                <a:ea typeface="華康中黑體" pitchFamily="49" charset="-120"/>
              </a:rPr>
              <a:t>年</a:t>
            </a:r>
            <a:r>
              <a:rPr lang="en-US" altLang="zh-TW" sz="2400" b="1" dirty="0">
                <a:latin typeface="GulimChe" pitchFamily="49" charset="-127"/>
                <a:ea typeface="GulimChe" pitchFamily="49" charset="-127"/>
              </a:rPr>
              <a:t>4</a:t>
            </a:r>
            <a:r>
              <a:rPr lang="zh-TW" altLang="zh-TW" sz="2400" dirty="0">
                <a:latin typeface="華康中黑體" pitchFamily="49" charset="-120"/>
                <a:ea typeface="華康中黑體" pitchFamily="49" charset="-120"/>
              </a:rPr>
              <a:t>月學生傷病統計表如附件，請參考。</a:t>
            </a:r>
          </a:p>
          <a:p>
            <a:pPr lvl="0" algn="l"/>
            <a:endParaRPr lang="zh-TW" altLang="zh-TW" sz="2000" dirty="0">
              <a:latin typeface="華康中黑體" pitchFamily="49" charset="-120"/>
              <a:ea typeface="華康中黑體" pitchFamily="49" charset="-120"/>
            </a:endParaRPr>
          </a:p>
          <a:p>
            <a:pPr algn="l"/>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2662120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體育組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lvl="0" algn="l"/>
            <a:r>
              <a:rPr lang="en-US" altLang="zh-TW" sz="2400" dirty="0">
                <a:latin typeface="Kozuka Gothic Pro H" pitchFamily="34" charset="-128"/>
                <a:ea typeface="Kozuka Gothic Pro H" pitchFamily="34" charset="-128"/>
              </a:rPr>
              <a:t>1.</a:t>
            </a:r>
            <a:r>
              <a:rPr lang="zh-TW" altLang="zh-TW" sz="2400" dirty="0" smtClean="0">
                <a:latin typeface="華康中黑體" pitchFamily="49" charset="-120"/>
                <a:ea typeface="華康中黑體" pitchFamily="49" charset="-120"/>
              </a:rPr>
              <a:t>游泳</a:t>
            </a:r>
            <a:r>
              <a:rPr lang="zh-TW" altLang="zh-TW" sz="2400" dirty="0">
                <a:latin typeface="華康中黑體" pitchFamily="49" charset="-120"/>
                <a:ea typeface="華康中黑體" pitchFamily="49" charset="-120"/>
              </a:rPr>
              <a:t>教學自</a:t>
            </a:r>
            <a:r>
              <a:rPr lang="en-US" altLang="zh-TW" sz="2400" b="1" dirty="0" smtClean="0">
                <a:latin typeface="GulimChe" pitchFamily="49" charset="-127"/>
                <a:ea typeface="GulimChe" pitchFamily="49" charset="-127"/>
              </a:rPr>
              <a:t>5/3~6/14</a:t>
            </a:r>
            <a:r>
              <a:rPr lang="zh-TW" altLang="zh-TW" sz="2400" dirty="0" smtClean="0">
                <a:latin typeface="華康中黑體" pitchFamily="49" charset="-120"/>
                <a:ea typeface="華康中黑體" pitchFamily="49" charset="-120"/>
              </a:rPr>
              <a:t>實施</a:t>
            </a:r>
            <a:r>
              <a:rPr lang="zh-TW" altLang="zh-TW" sz="2400" dirty="0">
                <a:latin typeface="華康中黑體" pitchFamily="49" charset="-120"/>
                <a:ea typeface="華康中黑體" pitchFamily="49" charset="-120"/>
              </a:rPr>
              <a:t>，由各體育教師正常教學</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lvl="0" algn="l"/>
            <a:endParaRPr lang="zh-TW" altLang="zh-TW" sz="2400" dirty="0">
              <a:latin typeface="華康中黑體" pitchFamily="49" charset="-120"/>
              <a:ea typeface="華康中黑體" pitchFamily="49" charset="-120"/>
            </a:endParaRPr>
          </a:p>
          <a:p>
            <a:pPr lvl="0" algn="l"/>
            <a:r>
              <a:rPr lang="en-US" altLang="zh-TW" sz="2400" dirty="0" smtClean="0">
                <a:latin typeface="Kozuka Gothic Pro H" pitchFamily="34" charset="-128"/>
                <a:ea typeface="Kozuka Gothic Pro H" pitchFamily="34" charset="-128"/>
              </a:rPr>
              <a:t>2.</a:t>
            </a:r>
            <a:r>
              <a:rPr lang="en-US" altLang="zh-TW" sz="2400" b="1" dirty="0" smtClean="0">
                <a:latin typeface="GulimChe" pitchFamily="49" charset="-127"/>
                <a:ea typeface="GulimChe" pitchFamily="49" charset="-127"/>
              </a:rPr>
              <a:t>6</a:t>
            </a:r>
            <a:r>
              <a:rPr lang="zh-TW" altLang="zh-TW" sz="2400" dirty="0">
                <a:latin typeface="華康中黑體" pitchFamily="49" charset="-120"/>
                <a:ea typeface="華康中黑體" pitchFamily="49" charset="-120"/>
              </a:rPr>
              <a:t>月</a:t>
            </a:r>
            <a:r>
              <a:rPr lang="en-US" altLang="zh-TW" sz="2400" b="1" dirty="0">
                <a:latin typeface="GulimChe" pitchFamily="49" charset="-127"/>
                <a:ea typeface="GulimChe" pitchFamily="49" charset="-127"/>
              </a:rPr>
              <a:t>14</a:t>
            </a:r>
            <a:r>
              <a:rPr lang="zh-TW" altLang="zh-TW" sz="2400" dirty="0">
                <a:latin typeface="華康中黑體" pitchFamily="49" charset="-120"/>
                <a:ea typeface="華康中黑體" pitchFamily="49" charset="-120"/>
              </a:rPr>
              <a:t>日</a:t>
            </a:r>
            <a:r>
              <a:rPr lang="en-US" altLang="zh-TW" sz="2400" dirty="0">
                <a:latin typeface="華康中黑體" pitchFamily="49" charset="-120"/>
                <a:ea typeface="華康中黑體" pitchFamily="49" charset="-120"/>
              </a:rPr>
              <a:t>(</a:t>
            </a:r>
            <a:r>
              <a:rPr lang="zh-TW" altLang="zh-TW" sz="2400" dirty="0">
                <a:latin typeface="華康中黑體" pitchFamily="49" charset="-120"/>
                <a:ea typeface="華康中黑體" pitchFamily="49" charset="-120"/>
              </a:rPr>
              <a:t>星期五</a:t>
            </a:r>
            <a:r>
              <a:rPr lang="en-US" altLang="zh-TW" sz="2400" dirty="0">
                <a:latin typeface="華康中黑體" pitchFamily="49" charset="-120"/>
                <a:ea typeface="華康中黑體" pitchFamily="49" charset="-120"/>
              </a:rPr>
              <a:t>)</a:t>
            </a:r>
            <a:r>
              <a:rPr lang="en-US" altLang="zh-TW" sz="2400" b="1" dirty="0">
                <a:latin typeface="GulimChe" pitchFamily="49" charset="-127"/>
                <a:ea typeface="GulimChe" pitchFamily="49" charset="-127"/>
              </a:rPr>
              <a:t>9:00~11:00</a:t>
            </a:r>
            <a:r>
              <a:rPr lang="zh-TW" altLang="zh-TW" sz="2400" dirty="0">
                <a:latin typeface="華康中黑體" pitchFamily="49" charset="-120"/>
                <a:ea typeface="華康中黑體" pitchFamily="49" charset="-120"/>
              </a:rPr>
              <a:t>舉行</a:t>
            </a:r>
            <a:r>
              <a:rPr lang="en-US" altLang="zh-TW" sz="2400" b="1" dirty="0">
                <a:latin typeface="GulimChe" pitchFamily="49" charset="-127"/>
                <a:ea typeface="GulimChe" pitchFamily="49" charset="-127"/>
              </a:rPr>
              <a:t>102</a:t>
            </a:r>
            <a:r>
              <a:rPr lang="zh-TW" altLang="zh-TW" sz="2400" dirty="0">
                <a:latin typeface="華康中黑體" pitchFamily="49" charset="-120"/>
                <a:ea typeface="華康中黑體" pitchFamily="49" charset="-120"/>
              </a:rPr>
              <a:t>學年度體育班新生</a:t>
            </a:r>
            <a:r>
              <a:rPr lang="zh-TW" altLang="zh-TW" sz="2400" dirty="0" smtClean="0">
                <a:latin typeface="華康中黑體" pitchFamily="49" charset="-120"/>
                <a:ea typeface="華康中黑體" pitchFamily="49" charset="-120"/>
              </a:rPr>
              <a:t>甄選。</a:t>
            </a:r>
            <a:endParaRPr lang="en-US" altLang="zh-TW" sz="2400" dirty="0" smtClean="0">
              <a:latin typeface="華康中黑體" pitchFamily="49" charset="-120"/>
              <a:ea typeface="華康中黑體" pitchFamily="49" charset="-120"/>
            </a:endParaRPr>
          </a:p>
          <a:p>
            <a:pPr lvl="0" algn="l"/>
            <a:endParaRPr lang="zh-TW" altLang="zh-TW" sz="2400" dirty="0">
              <a:latin typeface="華康中黑體" pitchFamily="49" charset="-120"/>
              <a:ea typeface="華康中黑體" pitchFamily="49" charset="-120"/>
            </a:endParaRPr>
          </a:p>
          <a:p>
            <a:pPr lvl="0" algn="l"/>
            <a:r>
              <a:rPr lang="en-US" altLang="zh-TW" sz="2400" dirty="0" smtClean="0">
                <a:latin typeface="Kozuka Gothic Pro H" pitchFamily="34" charset="-128"/>
                <a:ea typeface="Kozuka Gothic Pro H" pitchFamily="34" charset="-128"/>
              </a:rPr>
              <a:t>3.</a:t>
            </a:r>
            <a:r>
              <a:rPr lang="en-US" altLang="zh-TW" sz="2400" b="1" dirty="0" smtClean="0">
                <a:latin typeface="GulimChe" pitchFamily="49" charset="-127"/>
                <a:ea typeface="GulimChe" pitchFamily="49" charset="-127"/>
              </a:rPr>
              <a:t>6</a:t>
            </a:r>
            <a:r>
              <a:rPr lang="zh-TW" altLang="zh-TW" sz="2400" dirty="0">
                <a:latin typeface="華康中黑體" pitchFamily="49" charset="-120"/>
                <a:ea typeface="華康中黑體" pitchFamily="49" charset="-120"/>
              </a:rPr>
              <a:t>月</a:t>
            </a:r>
            <a:r>
              <a:rPr lang="en-US" altLang="zh-TW" sz="2400" b="1" dirty="0">
                <a:latin typeface="GulimChe" pitchFamily="49" charset="-127"/>
                <a:ea typeface="GulimChe" pitchFamily="49" charset="-127"/>
              </a:rPr>
              <a:t>14</a:t>
            </a:r>
            <a:r>
              <a:rPr lang="zh-TW" altLang="zh-TW" sz="2400" dirty="0">
                <a:latin typeface="華康中黑體" pitchFamily="49" charset="-120"/>
                <a:ea typeface="華康中黑體" pitchFamily="49" charset="-120"/>
              </a:rPr>
              <a:t>日</a:t>
            </a:r>
            <a:r>
              <a:rPr lang="en-US" altLang="zh-TW" sz="2400" dirty="0">
                <a:latin typeface="華康中黑體" pitchFamily="49" charset="-120"/>
                <a:ea typeface="華康中黑體" pitchFamily="49" charset="-120"/>
              </a:rPr>
              <a:t>(</a:t>
            </a:r>
            <a:r>
              <a:rPr lang="zh-TW" altLang="zh-TW" sz="2400" dirty="0">
                <a:latin typeface="華康中黑體" pitchFamily="49" charset="-120"/>
                <a:ea typeface="華康中黑體" pitchFamily="49" charset="-120"/>
              </a:rPr>
              <a:t>星期五</a:t>
            </a:r>
            <a:r>
              <a:rPr lang="en-US" altLang="zh-TW" sz="2400" dirty="0">
                <a:latin typeface="華康中黑體" pitchFamily="49" charset="-120"/>
                <a:ea typeface="華康中黑體" pitchFamily="49" charset="-120"/>
              </a:rPr>
              <a:t>)</a:t>
            </a:r>
            <a:r>
              <a:rPr lang="zh-TW" altLang="zh-TW" sz="2400" dirty="0">
                <a:latin typeface="華康中黑體" pitchFamily="49" charset="-120"/>
                <a:ea typeface="華康中黑體" pitchFamily="49" charset="-120"/>
              </a:rPr>
              <a:t>第</a:t>
            </a:r>
            <a:r>
              <a:rPr lang="en-US" altLang="zh-TW" sz="2400" b="1" dirty="0">
                <a:latin typeface="GulimChe" pitchFamily="49" charset="-127"/>
                <a:ea typeface="GulimChe" pitchFamily="49" charset="-127"/>
              </a:rPr>
              <a:t>5</a:t>
            </a:r>
            <a:r>
              <a:rPr lang="zh-TW" altLang="zh-TW" sz="2400" dirty="0">
                <a:latin typeface="華康中黑體" pitchFamily="49" charset="-120"/>
                <a:ea typeface="華康中黑體" pitchFamily="49" charset="-120"/>
              </a:rPr>
              <a:t>節</a:t>
            </a:r>
            <a:r>
              <a:rPr lang="en-US" altLang="zh-TW" sz="2400" dirty="0">
                <a:latin typeface="華康中黑體" pitchFamily="49" charset="-120"/>
                <a:ea typeface="華康中黑體" pitchFamily="49" charset="-120"/>
              </a:rPr>
              <a:t>:</a:t>
            </a:r>
            <a:r>
              <a:rPr lang="en-US" altLang="zh-TW" sz="2400" b="1" dirty="0">
                <a:latin typeface="GulimChe" pitchFamily="49" charset="-127"/>
                <a:ea typeface="GulimChe" pitchFamily="49" charset="-127"/>
              </a:rPr>
              <a:t>7</a:t>
            </a:r>
            <a:r>
              <a:rPr lang="zh-TW" altLang="zh-TW" sz="2400" dirty="0">
                <a:latin typeface="華康中黑體" pitchFamily="49" charset="-120"/>
                <a:ea typeface="華康中黑體" pitchFamily="49" charset="-120"/>
              </a:rPr>
              <a:t>年級班際游泳競賽、</a:t>
            </a:r>
            <a:r>
              <a:rPr lang="en-US" altLang="zh-TW" sz="2400" b="1" dirty="0">
                <a:latin typeface="GulimChe" pitchFamily="49" charset="-127"/>
                <a:ea typeface="GulimChe" pitchFamily="49" charset="-127"/>
              </a:rPr>
              <a:t>8</a:t>
            </a:r>
            <a:r>
              <a:rPr lang="zh-TW" altLang="zh-TW" sz="2400" dirty="0">
                <a:latin typeface="華康中黑體" pitchFamily="49" charset="-120"/>
                <a:ea typeface="華康中黑體" pitchFamily="49" charset="-120"/>
              </a:rPr>
              <a:t>年級正常</a:t>
            </a:r>
            <a:r>
              <a:rPr lang="zh-TW" altLang="zh-TW" sz="2400" dirty="0" smtClean="0">
                <a:latin typeface="華康中黑體" pitchFamily="49" charset="-120"/>
                <a:ea typeface="華康中黑體" pitchFamily="49" charset="-120"/>
              </a:rPr>
              <a:t>上課。</a:t>
            </a:r>
            <a:endParaRPr lang="en-US" altLang="zh-TW" sz="2400" dirty="0" smtClean="0">
              <a:latin typeface="華康中黑體" pitchFamily="49" charset="-120"/>
              <a:ea typeface="華康中黑體" pitchFamily="49" charset="-120"/>
            </a:endParaRPr>
          </a:p>
          <a:p>
            <a:pPr lvl="0"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zh-TW" altLang="zh-TW" sz="2400" dirty="0" smtClean="0">
                <a:latin typeface="華康中黑體" pitchFamily="49" charset="-120"/>
                <a:ea typeface="華康中黑體" pitchFamily="49" charset="-120"/>
              </a:rPr>
              <a:t>第</a:t>
            </a:r>
            <a:r>
              <a:rPr lang="en-US" altLang="zh-TW" sz="2400" b="1" dirty="0">
                <a:latin typeface="GulimChe" pitchFamily="49" charset="-127"/>
                <a:ea typeface="GulimChe" pitchFamily="49" charset="-127"/>
              </a:rPr>
              <a:t>6</a:t>
            </a:r>
            <a:r>
              <a:rPr lang="zh-TW" altLang="zh-TW" sz="2400" dirty="0">
                <a:latin typeface="華康中黑體" pitchFamily="49" charset="-120"/>
                <a:ea typeface="華康中黑體" pitchFamily="49" charset="-120"/>
              </a:rPr>
              <a:t>節</a:t>
            </a:r>
            <a:r>
              <a:rPr lang="en-US" altLang="zh-TW" sz="2400" dirty="0">
                <a:latin typeface="華康中黑體" pitchFamily="49" charset="-120"/>
                <a:ea typeface="華康中黑體" pitchFamily="49" charset="-120"/>
              </a:rPr>
              <a:t>:</a:t>
            </a:r>
            <a:r>
              <a:rPr lang="en-US" altLang="zh-TW" sz="2400" b="1" dirty="0">
                <a:latin typeface="GulimChe" pitchFamily="49" charset="-127"/>
                <a:ea typeface="GulimChe" pitchFamily="49" charset="-127"/>
              </a:rPr>
              <a:t>8</a:t>
            </a:r>
            <a:r>
              <a:rPr lang="zh-TW" altLang="zh-TW" sz="2400" dirty="0">
                <a:latin typeface="華康中黑體" pitchFamily="49" charset="-120"/>
                <a:ea typeface="華康中黑體" pitchFamily="49" charset="-120"/>
              </a:rPr>
              <a:t>年級班際游泳競賽、</a:t>
            </a:r>
            <a:r>
              <a:rPr lang="en-US" altLang="zh-TW" sz="2400" b="1" dirty="0">
                <a:latin typeface="GulimChe" pitchFamily="49" charset="-127"/>
                <a:ea typeface="GulimChe" pitchFamily="49" charset="-127"/>
              </a:rPr>
              <a:t>7</a:t>
            </a:r>
            <a:r>
              <a:rPr lang="zh-TW" altLang="zh-TW" sz="2400" dirty="0">
                <a:latin typeface="華康中黑體" pitchFamily="49" charset="-120"/>
                <a:ea typeface="華康中黑體" pitchFamily="49" charset="-120"/>
              </a:rPr>
              <a:t>年級正常上課</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zh-TW" altLang="zh-TW" sz="2400" dirty="0" smtClean="0">
                <a:solidFill>
                  <a:srgbClr val="FF0000"/>
                </a:solidFill>
                <a:latin typeface="華康中黑體" pitchFamily="49" charset="-120"/>
                <a:ea typeface="華康中黑體" pitchFamily="49" charset="-120"/>
              </a:rPr>
              <a:t>比賽</a:t>
            </a:r>
            <a:r>
              <a:rPr lang="zh-TW" altLang="zh-TW" sz="2400" dirty="0">
                <a:solidFill>
                  <a:srgbClr val="FF0000"/>
                </a:solidFill>
                <a:latin typeface="華康中黑體" pitchFamily="49" charset="-120"/>
                <a:ea typeface="華康中黑體" pitchFamily="49" charset="-120"/>
              </a:rPr>
              <a:t>年級敬請任課教師隨班督導。</a:t>
            </a:r>
          </a:p>
          <a:p>
            <a:pPr algn="l"/>
            <a:r>
              <a:rPr lang="en-US" altLang="zh-TW" dirty="0"/>
              <a:t>	</a:t>
            </a:r>
            <a:endParaRPr lang="zh-TW" altLang="zh-TW" dirty="0"/>
          </a:p>
          <a:p>
            <a:r>
              <a:rPr lang="en-US" altLang="zh-TW" dirty="0"/>
              <a:t> </a:t>
            </a:r>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2070038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生教組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lvl="0" algn="l"/>
            <a:r>
              <a:rPr lang="en-US" altLang="zh-TW" sz="2400" b="1" dirty="0" smtClean="0">
                <a:latin typeface="Kozuka Gothic Pro H" pitchFamily="34" charset="-128"/>
                <a:ea typeface="Kozuka Gothic Pro H" pitchFamily="34" charset="-128"/>
              </a:rPr>
              <a:t>1.</a:t>
            </a:r>
            <a:r>
              <a:rPr lang="zh-TW" altLang="zh-TW" sz="2400" b="1" dirty="0" smtClean="0">
                <a:solidFill>
                  <a:srgbClr val="FF0000"/>
                </a:solidFill>
                <a:latin typeface="華康中黑體" pitchFamily="49" charset="-120"/>
                <a:ea typeface="華康中黑體" pitchFamily="49" charset="-120"/>
              </a:rPr>
              <a:t>改過</a:t>
            </a:r>
            <a:r>
              <a:rPr lang="zh-TW" altLang="zh-TW" sz="2400" b="1" dirty="0">
                <a:solidFill>
                  <a:srgbClr val="FF0000"/>
                </a:solidFill>
                <a:latin typeface="華康中黑體" pitchFamily="49" charset="-120"/>
                <a:ea typeface="華康中黑體" pitchFamily="49" charset="-120"/>
              </a:rPr>
              <a:t>銷過</a:t>
            </a:r>
            <a:r>
              <a:rPr lang="zh-TW" altLang="zh-TW" sz="2400" b="1" dirty="0" smtClean="0">
                <a:solidFill>
                  <a:srgbClr val="FF0000"/>
                </a:solidFill>
                <a:latin typeface="華康中黑體" pitchFamily="49" charset="-120"/>
                <a:ea typeface="華康中黑體" pitchFamily="49" charset="-120"/>
              </a:rPr>
              <a:t>：</a:t>
            </a:r>
            <a:endParaRPr lang="en-US" altLang="zh-TW" sz="2400" b="1" dirty="0" smtClean="0">
              <a:solidFill>
                <a:srgbClr val="FF0000"/>
              </a:solidFill>
              <a:latin typeface="華康中黑體" pitchFamily="49" charset="-120"/>
              <a:ea typeface="華康中黑體" pitchFamily="49" charset="-120"/>
            </a:endParaRPr>
          </a:p>
          <a:p>
            <a:pPr lvl="0" algn="l"/>
            <a:r>
              <a:rPr lang="zh-TW" altLang="zh-TW" sz="2400" dirty="0" smtClean="0">
                <a:latin typeface="華康中黑體" pitchFamily="49" charset="-120"/>
                <a:ea typeface="華康中黑體" pitchFamily="49" charset="-120"/>
              </a:rPr>
              <a:t>本</a:t>
            </a:r>
            <a:r>
              <a:rPr lang="zh-TW" altLang="zh-TW" sz="2400" dirty="0">
                <a:latin typeface="華康中黑體" pitchFamily="49" charset="-120"/>
                <a:ea typeface="華康中黑體" pitchFamily="49" charset="-120"/>
              </a:rPr>
              <a:t>學期將接近學期末，請導師督促尚未完成改過銷過的同學請盡快完成</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lvl="0"/>
            <a:endParaRPr lang="zh-TW" altLang="zh-TW" sz="2400" dirty="0">
              <a:latin typeface="華康中黑體" pitchFamily="49" charset="-120"/>
              <a:ea typeface="華康中黑體" pitchFamily="49" charset="-120"/>
            </a:endParaRPr>
          </a:p>
          <a:p>
            <a:pPr lvl="0" algn="l"/>
            <a:r>
              <a:rPr lang="en-US" altLang="zh-TW" sz="2400" b="1" dirty="0" smtClean="0">
                <a:latin typeface="Kozuka Gothic Pro H" pitchFamily="34" charset="-128"/>
                <a:ea typeface="Kozuka Gothic Pro H" pitchFamily="34" charset="-128"/>
              </a:rPr>
              <a:t>2.</a:t>
            </a:r>
            <a:r>
              <a:rPr lang="zh-TW" altLang="zh-TW" sz="2400" b="1" dirty="0" smtClean="0">
                <a:solidFill>
                  <a:srgbClr val="FF0000"/>
                </a:solidFill>
              </a:rPr>
              <a:t>交通</a:t>
            </a:r>
            <a:r>
              <a:rPr lang="zh-TW" altLang="zh-TW" sz="2400" b="1" dirty="0">
                <a:solidFill>
                  <a:srgbClr val="FF0000"/>
                </a:solidFill>
              </a:rPr>
              <a:t>服務隊</a:t>
            </a:r>
            <a:r>
              <a:rPr lang="en-US" altLang="zh-TW" sz="2400" b="1" dirty="0" smtClean="0">
                <a:solidFill>
                  <a:srgbClr val="FF0000"/>
                </a:solidFill>
              </a:rPr>
              <a:t>:</a:t>
            </a:r>
          </a:p>
          <a:p>
            <a:pPr algn="l"/>
            <a:r>
              <a:rPr lang="zh-TW" altLang="zh-TW" sz="2400" dirty="0" smtClean="0">
                <a:latin typeface="華康中黑體" pitchFamily="49" charset="-120"/>
                <a:ea typeface="華康中黑體" pitchFamily="49" charset="-120"/>
              </a:rPr>
              <a:t>本</a:t>
            </a:r>
            <a:r>
              <a:rPr lang="zh-TW" altLang="zh-TW" sz="2400" dirty="0">
                <a:latin typeface="華康中黑體" pitchFamily="49" charset="-120"/>
                <a:ea typeface="華康中黑體" pitchFamily="49" charset="-120"/>
              </a:rPr>
              <a:t>學年將接近尾聲，感謝八年級導師配合督促交通服務隊同學執行交通崗位，下學年由七年級升八年級學生擔任</a:t>
            </a:r>
            <a:r>
              <a:rPr lang="zh-TW" altLang="zh-TW" sz="2400" dirty="0" smtClean="0">
                <a:latin typeface="華康中黑體" pitchFamily="49" charset="-120"/>
                <a:ea typeface="華康中黑體" pitchFamily="49" charset="-120"/>
              </a:rPr>
              <a:t>，故</a:t>
            </a:r>
            <a:r>
              <a:rPr lang="zh-TW" altLang="zh-TW" sz="2400" dirty="0">
                <a:latin typeface="華康中黑體" pitchFamily="49" charset="-120"/>
                <a:ea typeface="華康中黑體" pitchFamily="49" charset="-120"/>
              </a:rPr>
              <a:t>請七年級導師各班推薦</a:t>
            </a:r>
            <a:r>
              <a:rPr lang="en-US" altLang="zh-TW" sz="2400" dirty="0">
                <a:latin typeface="華康中黑體" pitchFamily="49" charset="-120"/>
                <a:ea typeface="華康中黑體" pitchFamily="49" charset="-120"/>
              </a:rPr>
              <a:t>4</a:t>
            </a:r>
            <a:r>
              <a:rPr lang="zh-TW" altLang="zh-TW" sz="2400" dirty="0">
                <a:latin typeface="華康中黑體" pitchFamily="49" charset="-120"/>
                <a:ea typeface="華康中黑體" pitchFamily="49" charset="-120"/>
              </a:rPr>
              <a:t>名學生擔任</a:t>
            </a:r>
            <a:r>
              <a:rPr lang="en-US" altLang="zh-TW" sz="2400" dirty="0">
                <a:latin typeface="華康中黑體" pitchFamily="49" charset="-120"/>
                <a:ea typeface="華康中黑體" pitchFamily="49" charset="-120"/>
              </a:rPr>
              <a:t>102</a:t>
            </a:r>
            <a:r>
              <a:rPr lang="zh-TW" altLang="zh-TW" sz="2400" dirty="0">
                <a:latin typeface="華康中黑體" pitchFamily="49" charset="-120"/>
                <a:ea typeface="華康中黑體" pitchFamily="49" charset="-120"/>
              </a:rPr>
              <a:t>學年度交通服務隊同學。</a:t>
            </a:r>
          </a:p>
          <a:p>
            <a:pPr lvl="0"/>
            <a:endParaRPr lang="en-US" altLang="zh-TW" sz="2400" dirty="0" smtClean="0">
              <a:latin typeface="華康中黑體" pitchFamily="49" charset="-120"/>
              <a:ea typeface="華康中黑體" pitchFamily="49" charset="-120"/>
            </a:endParaRPr>
          </a:p>
          <a:p>
            <a:pPr lvl="0"/>
            <a:endParaRPr lang="zh-TW" altLang="en-US" sz="2400" dirty="0">
              <a:latin typeface="華康中黑體" pitchFamily="49" charset="-120"/>
              <a:ea typeface="華康中黑體" pitchFamily="49" charset="-120"/>
            </a:endParaRPr>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1652836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總務處</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1517337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88640"/>
            <a:ext cx="9144000" cy="2160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副標題 2"/>
          <p:cNvSpPr>
            <a:spLocks noGrp="1"/>
          </p:cNvSpPr>
          <p:nvPr>
            <p:ph type="subTitle" idx="1"/>
          </p:nvPr>
        </p:nvSpPr>
        <p:spPr>
          <a:xfrm>
            <a:off x="251520" y="462259"/>
            <a:ext cx="8640960" cy="6408712"/>
          </a:xfrm>
        </p:spPr>
        <p:txBody>
          <a:bodyPr>
            <a:normAutofit fontScale="77500" lnSpcReduction="20000"/>
          </a:bodyPr>
          <a:lstStyle/>
          <a:p>
            <a:pPr algn="l"/>
            <a:r>
              <a:rPr lang="en-US" altLang="zh-TW" sz="2400" dirty="0">
                <a:latin typeface="Kozuka Gothic Pro H" pitchFamily="34" charset="-128"/>
                <a:ea typeface="Kozuka Gothic Pro H" pitchFamily="34" charset="-128"/>
              </a:rPr>
              <a:t>1.</a:t>
            </a:r>
            <a:r>
              <a:rPr lang="en-US" altLang="zh-TW" sz="2400" dirty="0" smtClean="0">
                <a:latin typeface="GulimChe" pitchFamily="49" charset="-127"/>
                <a:ea typeface="GulimChe" pitchFamily="49" charset="-127"/>
              </a:rPr>
              <a:t>102</a:t>
            </a:r>
            <a:r>
              <a:rPr lang="zh-TW" altLang="zh-TW" sz="2400" dirty="0">
                <a:latin typeface="華康中黑體" pitchFamily="49" charset="-120"/>
                <a:ea typeface="華康中黑體" pitchFamily="49" charset="-120"/>
              </a:rPr>
              <a:t>年特殊技藝教育班設備財物採購案於</a:t>
            </a:r>
            <a:r>
              <a:rPr lang="en-US" altLang="zh-TW" b="1" dirty="0">
                <a:latin typeface="GulimChe" pitchFamily="49" charset="-127"/>
                <a:ea typeface="GulimChe" pitchFamily="49" charset="-127"/>
              </a:rPr>
              <a:t>5/13</a:t>
            </a:r>
            <a:r>
              <a:rPr lang="zh-TW" altLang="zh-TW" sz="2400" dirty="0">
                <a:latin typeface="華康中黑體" pitchFamily="49" charset="-120"/>
                <a:ea typeface="華康中黑體" pitchFamily="49" charset="-120"/>
              </a:rPr>
              <a:t>日開標</a:t>
            </a:r>
            <a:r>
              <a:rPr lang="zh-TW" altLang="zh-TW" sz="2400" dirty="0" smtClean="0">
                <a:latin typeface="華康中黑體" pitchFamily="49" charset="-120"/>
                <a:ea typeface="華康中黑體" pitchFamily="49" charset="-120"/>
              </a:rPr>
              <a:t>，由</a:t>
            </a:r>
            <a:r>
              <a:rPr lang="zh-TW" altLang="zh-TW" sz="2400" dirty="0">
                <a:latin typeface="華康中黑體" pitchFamily="49" charset="-120"/>
                <a:ea typeface="華康中黑體" pitchFamily="49" charset="-120"/>
              </a:rPr>
              <a:t>新欣</a:t>
            </a:r>
            <a:r>
              <a:rPr lang="zh-TW" altLang="zh-TW" sz="2400" dirty="0" smtClean="0">
                <a:latin typeface="華康中黑體" pitchFamily="49" charset="-120"/>
                <a:ea typeface="華康中黑體" pitchFamily="49" charset="-120"/>
              </a:rPr>
              <a:t>電器</a:t>
            </a:r>
            <a:r>
              <a:rPr lang="zh-TW" altLang="zh-TW" sz="2400" dirty="0">
                <a:latin typeface="華康中黑體" pitchFamily="49" charset="-120"/>
                <a:ea typeface="華康中黑體" pitchFamily="49" charset="-120"/>
              </a:rPr>
              <a:t>得標</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2.</a:t>
            </a:r>
            <a:r>
              <a:rPr lang="en-US" altLang="zh-TW" b="1" dirty="0" smtClean="0">
                <a:latin typeface="GulimChe" pitchFamily="49" charset="-127"/>
                <a:ea typeface="GulimChe" pitchFamily="49" charset="-127"/>
              </a:rPr>
              <a:t>102</a:t>
            </a:r>
            <a:r>
              <a:rPr lang="zh-TW" altLang="zh-TW" sz="2400" dirty="0">
                <a:latin typeface="華康中黑體" pitchFamily="49" charset="-120"/>
                <a:ea typeface="華康中黑體" pitchFamily="49" charset="-120"/>
              </a:rPr>
              <a:t>學年度運動服財物採購案於</a:t>
            </a:r>
            <a:r>
              <a:rPr lang="en-US" altLang="zh-TW" b="1" dirty="0">
                <a:latin typeface="GulimChe" pitchFamily="49" charset="-127"/>
                <a:ea typeface="GulimChe" pitchFamily="49" charset="-127"/>
              </a:rPr>
              <a:t>5/13</a:t>
            </a:r>
            <a:r>
              <a:rPr lang="zh-TW" altLang="zh-TW" sz="2400" dirty="0">
                <a:latin typeface="華康中黑體" pitchFamily="49" charset="-120"/>
                <a:ea typeface="華康中黑體" pitchFamily="49" charset="-120"/>
              </a:rPr>
              <a:t>日開標，由華程實業公司得標</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3.</a:t>
            </a:r>
            <a:r>
              <a:rPr lang="zh-TW" altLang="zh-TW" sz="2400" dirty="0" smtClean="0">
                <a:latin typeface="華康中黑體" pitchFamily="49" charset="-120"/>
                <a:ea typeface="華康中黑體" pitchFamily="49" charset="-120"/>
              </a:rPr>
              <a:t>游泳池</a:t>
            </a:r>
            <a:r>
              <a:rPr lang="zh-TW" altLang="zh-TW" sz="2400" dirty="0">
                <a:latin typeface="華康中黑體" pitchFamily="49" charset="-120"/>
                <a:ea typeface="華康中黑體" pitchFamily="49" charset="-120"/>
              </a:rPr>
              <a:t>屋頂整修工程於</a:t>
            </a:r>
            <a:r>
              <a:rPr lang="en-US" altLang="zh-TW" sz="2400" b="1" dirty="0">
                <a:latin typeface="GulimChe" pitchFamily="49" charset="-127"/>
                <a:ea typeface="GulimChe" pitchFamily="49" charset="-127"/>
              </a:rPr>
              <a:t>5/23</a:t>
            </a:r>
            <a:r>
              <a:rPr lang="zh-TW" altLang="zh-TW" sz="2400" dirty="0">
                <a:latin typeface="華康中黑體" pitchFamily="49" charset="-120"/>
                <a:ea typeface="華康中黑體" pitchFamily="49" charset="-120"/>
              </a:rPr>
              <a:t>日開標，由誠新營造得標</a:t>
            </a:r>
            <a:r>
              <a:rPr lang="zh-TW" altLang="zh-TW" sz="2400" dirty="0" smtClean="0">
                <a:latin typeface="華康中黑體" pitchFamily="49" charset="-120"/>
                <a:ea typeface="華康中黑體" pitchFamily="49" charset="-120"/>
              </a:rPr>
              <a:t>。</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4. </a:t>
            </a:r>
            <a:r>
              <a:rPr lang="en-US" altLang="zh-TW" b="1" dirty="0" smtClean="0">
                <a:latin typeface="GulimChe" pitchFamily="49" charset="-127"/>
                <a:ea typeface="GulimChe" pitchFamily="49" charset="-127"/>
              </a:rPr>
              <a:t>102</a:t>
            </a:r>
            <a:r>
              <a:rPr lang="zh-TW" altLang="zh-TW" sz="2400" dirty="0">
                <a:latin typeface="華康中黑體" pitchFamily="49" charset="-120"/>
                <a:ea typeface="華康中黑體" pitchFamily="49" charset="-120"/>
              </a:rPr>
              <a:t>年度科學樓二耐震補強工程於</a:t>
            </a:r>
            <a:r>
              <a:rPr lang="en-US" altLang="zh-TW" b="1" dirty="0">
                <a:latin typeface="GulimChe" pitchFamily="49" charset="-127"/>
                <a:ea typeface="GulimChe" pitchFamily="49" charset="-127"/>
              </a:rPr>
              <a:t>5/24</a:t>
            </a:r>
            <a:r>
              <a:rPr lang="zh-TW" altLang="zh-TW" sz="2400" dirty="0">
                <a:latin typeface="華康中黑體" pitchFamily="49" charset="-120"/>
                <a:ea typeface="華康中黑體" pitchFamily="49" charset="-120"/>
              </a:rPr>
              <a:t>日</a:t>
            </a:r>
            <a:r>
              <a:rPr lang="zh-TW" altLang="zh-TW" sz="2400" dirty="0" smtClean="0">
                <a:latin typeface="華康中黑體" pitchFamily="49" charset="-120"/>
                <a:ea typeface="華康中黑體" pitchFamily="49" charset="-120"/>
              </a:rPr>
              <a:t>開標。</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5.</a:t>
            </a:r>
            <a:r>
              <a:rPr lang="zh-TW" altLang="zh-TW" sz="2400" dirty="0" smtClean="0">
                <a:latin typeface="華康中黑體" pitchFamily="49" charset="-120"/>
                <a:ea typeface="華康中黑體" pitchFamily="49" charset="-120"/>
              </a:rPr>
              <a:t>全</a:t>
            </a:r>
            <a:r>
              <a:rPr lang="zh-TW" altLang="zh-TW" sz="2400" dirty="0">
                <a:latin typeface="華康中黑體" pitchFamily="49" charset="-120"/>
                <a:ea typeface="華康中黑體" pitchFamily="49" charset="-120"/>
              </a:rPr>
              <a:t>校廣播系統設備整修工程，預定於</a:t>
            </a:r>
            <a:r>
              <a:rPr lang="en-US" altLang="zh-TW" sz="2400" b="1" dirty="0">
                <a:latin typeface="GulimChe" pitchFamily="49" charset="-127"/>
                <a:ea typeface="GulimChe" pitchFamily="49" charset="-127"/>
              </a:rPr>
              <a:t>5/27</a:t>
            </a:r>
            <a:r>
              <a:rPr lang="zh-TW" altLang="zh-TW" sz="2400" dirty="0">
                <a:latin typeface="華康中黑體" pitchFamily="49" charset="-120"/>
                <a:ea typeface="華康中黑體" pitchFamily="49" charset="-120"/>
              </a:rPr>
              <a:t>日第</a:t>
            </a:r>
            <a:r>
              <a:rPr lang="en-US" altLang="zh-TW" dirty="0">
                <a:latin typeface="GulimChe" pitchFamily="49" charset="-127"/>
                <a:ea typeface="GulimChe" pitchFamily="49" charset="-127"/>
              </a:rPr>
              <a:t>2</a:t>
            </a:r>
            <a:r>
              <a:rPr lang="zh-TW" altLang="zh-TW" sz="2400" dirty="0">
                <a:latin typeface="華康中黑體" pitchFamily="49" charset="-120"/>
                <a:ea typeface="華康中黑體" pitchFamily="49" charset="-120"/>
              </a:rPr>
              <a:t>次上網，</a:t>
            </a:r>
            <a:r>
              <a:rPr lang="en-US" altLang="zh-TW" b="1" dirty="0">
                <a:latin typeface="GulimChe" pitchFamily="49" charset="-127"/>
                <a:ea typeface="GulimChe" pitchFamily="49" charset="-127"/>
              </a:rPr>
              <a:t>6/4</a:t>
            </a:r>
            <a:r>
              <a:rPr lang="zh-TW" altLang="zh-TW" sz="2400" dirty="0" smtClean="0">
                <a:latin typeface="華康中黑體" pitchFamily="49" charset="-120"/>
                <a:ea typeface="華康中黑體" pitchFamily="49" charset="-120"/>
              </a:rPr>
              <a:t>日開標。</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6. </a:t>
            </a:r>
            <a:r>
              <a:rPr lang="en-US" altLang="zh-TW" b="1" dirty="0" smtClean="0">
                <a:latin typeface="GulimChe" pitchFamily="49" charset="-127"/>
                <a:ea typeface="GulimChe" pitchFamily="49" charset="-127"/>
              </a:rPr>
              <a:t>102</a:t>
            </a:r>
            <a:r>
              <a:rPr lang="zh-TW" altLang="zh-TW" sz="2400" dirty="0">
                <a:latin typeface="華康中黑體" pitchFamily="49" charset="-120"/>
                <a:ea typeface="華康中黑體" pitchFamily="49" charset="-120"/>
              </a:rPr>
              <a:t>學年度</a:t>
            </a:r>
            <a:r>
              <a:rPr lang="en-US" altLang="zh-TW" b="1" dirty="0">
                <a:latin typeface="GulimChe" pitchFamily="49" charset="-127"/>
                <a:ea typeface="GulimChe" pitchFamily="49" charset="-127"/>
              </a:rPr>
              <a:t>9</a:t>
            </a:r>
            <a:r>
              <a:rPr lang="zh-TW" altLang="zh-TW" sz="2400" dirty="0">
                <a:latin typeface="華康中黑體" pitchFamily="49" charset="-120"/>
                <a:ea typeface="華康中黑體" pitchFamily="49" charset="-120"/>
              </a:rPr>
              <a:t>年級校外教學參觀旅行活動勞務採購案，預定於</a:t>
            </a:r>
            <a:r>
              <a:rPr lang="en-US" altLang="zh-TW" dirty="0">
                <a:latin typeface="GulimChe" pitchFamily="49" charset="-127"/>
                <a:ea typeface="GulimChe" pitchFamily="49" charset="-127"/>
              </a:rPr>
              <a:t>5/24</a:t>
            </a:r>
            <a:r>
              <a:rPr lang="zh-TW" altLang="zh-TW" sz="2400" dirty="0">
                <a:latin typeface="華康中黑體" pitchFamily="49" charset="-120"/>
                <a:ea typeface="華康中黑體" pitchFamily="49" charset="-120"/>
              </a:rPr>
              <a:t>日</a:t>
            </a:r>
            <a:r>
              <a:rPr lang="zh-TW" altLang="zh-TW" sz="2400" dirty="0" smtClean="0">
                <a:latin typeface="華康中黑體" pitchFamily="49" charset="-120"/>
                <a:ea typeface="華康中黑體" pitchFamily="49" charset="-120"/>
              </a:rPr>
              <a:t>第</a:t>
            </a:r>
            <a:r>
              <a:rPr lang="en-US" altLang="zh-TW" dirty="0" smtClean="0">
                <a:latin typeface="GulimChe" pitchFamily="49" charset="-127"/>
                <a:ea typeface="GulimChe" pitchFamily="49" charset="-127"/>
              </a:rPr>
              <a:t>2</a:t>
            </a:r>
            <a:r>
              <a:rPr lang="zh-TW" altLang="zh-TW" sz="2400" dirty="0" smtClean="0">
                <a:latin typeface="華康中黑體" pitchFamily="49" charset="-120"/>
                <a:ea typeface="華康中黑體" pitchFamily="49" charset="-120"/>
              </a:rPr>
              <a:t>次</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zh-TW" altLang="zh-TW" sz="2400" dirty="0" smtClean="0">
                <a:latin typeface="華康中黑體" pitchFamily="49" charset="-120"/>
                <a:ea typeface="華康中黑體" pitchFamily="49" charset="-120"/>
              </a:rPr>
              <a:t>上網</a:t>
            </a:r>
            <a:r>
              <a:rPr lang="zh-TW" altLang="zh-TW" sz="2400" dirty="0">
                <a:latin typeface="華康中黑體" pitchFamily="49" charset="-120"/>
                <a:ea typeface="華康中黑體" pitchFamily="49" charset="-120"/>
              </a:rPr>
              <a:t>，</a:t>
            </a:r>
            <a:r>
              <a:rPr lang="en-US" altLang="zh-TW" b="1" dirty="0">
                <a:latin typeface="GulimChe" pitchFamily="49" charset="-127"/>
                <a:ea typeface="GulimChe" pitchFamily="49" charset="-127"/>
              </a:rPr>
              <a:t>6/3</a:t>
            </a:r>
            <a:r>
              <a:rPr lang="zh-TW" altLang="zh-TW" sz="2400" dirty="0">
                <a:latin typeface="華康中黑體" pitchFamily="49" charset="-120"/>
                <a:ea typeface="華康中黑體" pitchFamily="49" charset="-120"/>
              </a:rPr>
              <a:t>日</a:t>
            </a:r>
            <a:r>
              <a:rPr lang="zh-TW" altLang="zh-TW" sz="2400" dirty="0" smtClean="0">
                <a:latin typeface="華康中黑體" pitchFamily="49" charset="-120"/>
                <a:ea typeface="華康中黑體" pitchFamily="49" charset="-120"/>
              </a:rPr>
              <a:t>開標。</a:t>
            </a:r>
            <a:endParaRPr lang="en-US" altLang="zh-TW" sz="2400" dirty="0" smtClean="0">
              <a:latin typeface="華康中黑體" pitchFamily="49" charset="-120"/>
              <a:ea typeface="華康中黑體" pitchFamily="49" charset="-120"/>
            </a:endParaRPr>
          </a:p>
          <a:p>
            <a:pPr algn="l"/>
            <a:endParaRPr lang="en-US" altLang="zh-TW" sz="2400" dirty="0" smtClean="0">
              <a:latin typeface="華康中黑體" pitchFamily="49" charset="-120"/>
              <a:ea typeface="華康中黑體" pitchFamily="49" charset="-120"/>
            </a:endParaRPr>
          </a:p>
          <a:p>
            <a:pPr algn="l"/>
            <a:r>
              <a:rPr lang="en-US" altLang="zh-TW" sz="2400" dirty="0">
                <a:latin typeface="Kozuka Gothic Pro H" pitchFamily="34" charset="-128"/>
                <a:ea typeface="Kozuka Gothic Pro H" pitchFamily="34" charset="-128"/>
              </a:rPr>
              <a:t>7. </a:t>
            </a:r>
            <a:r>
              <a:rPr lang="en-US" altLang="zh-TW" b="1" dirty="0" smtClean="0">
                <a:latin typeface="GulimChe" pitchFamily="49" charset="-127"/>
                <a:ea typeface="GulimChe" pitchFamily="49" charset="-127"/>
              </a:rPr>
              <a:t>102</a:t>
            </a:r>
            <a:r>
              <a:rPr lang="zh-TW" altLang="zh-TW" sz="2400" dirty="0">
                <a:latin typeface="華康中黑體" pitchFamily="49" charset="-120"/>
                <a:ea typeface="華康中黑體" pitchFamily="49" charset="-120"/>
              </a:rPr>
              <a:t>年度行政大樓、活動中心、敬業樓、科學樓一、樂群樓耐震詳細</a:t>
            </a:r>
            <a:r>
              <a:rPr lang="zh-TW" altLang="zh-TW" sz="2400" dirty="0" smtClean="0">
                <a:latin typeface="華康中黑體" pitchFamily="49" charset="-120"/>
                <a:ea typeface="華康中黑體" pitchFamily="49" charset="-120"/>
              </a:rPr>
              <a:t>評估</a:t>
            </a:r>
            <a:endParaRPr lang="en-US" altLang="zh-TW" sz="2400" dirty="0" smtClean="0">
              <a:latin typeface="華康中黑體" pitchFamily="49" charset="-120"/>
              <a:ea typeface="華康中黑體" pitchFamily="49" charset="-120"/>
            </a:endParaRPr>
          </a:p>
          <a:p>
            <a:pPr algn="l"/>
            <a:r>
              <a:rPr lang="zh-TW" altLang="en-US" sz="2400" dirty="0">
                <a:latin typeface="華康中黑體" pitchFamily="49" charset="-120"/>
                <a:ea typeface="華康中黑體" pitchFamily="49" charset="-120"/>
              </a:rPr>
              <a:t> </a:t>
            </a:r>
            <a:r>
              <a:rPr lang="zh-TW" altLang="en-US" sz="2400" dirty="0" smtClean="0">
                <a:latin typeface="華康中黑體" pitchFamily="49" charset="-120"/>
                <a:ea typeface="華康中黑體" pitchFamily="49" charset="-120"/>
              </a:rPr>
              <a:t> </a:t>
            </a:r>
            <a:r>
              <a:rPr lang="en-US" altLang="zh-TW" b="1" dirty="0" smtClean="0">
                <a:latin typeface="GulimChe" pitchFamily="49" charset="-127"/>
                <a:ea typeface="GulimChe" pitchFamily="49" charset="-127"/>
              </a:rPr>
              <a:t>5/27</a:t>
            </a:r>
            <a:r>
              <a:rPr lang="zh-TW" altLang="zh-TW" sz="2400" dirty="0">
                <a:latin typeface="華康中黑體" pitchFamily="49" charset="-120"/>
                <a:ea typeface="華康中黑體" pitchFamily="49" charset="-120"/>
              </a:rPr>
              <a:t>日第</a:t>
            </a:r>
            <a:r>
              <a:rPr lang="en-US" altLang="zh-TW" dirty="0">
                <a:latin typeface="GulimChe" pitchFamily="49" charset="-127"/>
                <a:ea typeface="GulimChe" pitchFamily="49" charset="-127"/>
              </a:rPr>
              <a:t>2</a:t>
            </a:r>
            <a:r>
              <a:rPr lang="zh-TW" altLang="zh-TW" sz="2400" dirty="0">
                <a:latin typeface="華康中黑體" pitchFamily="49" charset="-120"/>
                <a:ea typeface="華康中黑體" pitchFamily="49" charset="-120"/>
              </a:rPr>
              <a:t>次期初</a:t>
            </a:r>
            <a:r>
              <a:rPr lang="zh-TW" altLang="zh-TW" sz="2400" dirty="0" smtClean="0">
                <a:latin typeface="華康中黑體" pitchFamily="49" charset="-120"/>
                <a:ea typeface="華康中黑體" pitchFamily="49" charset="-120"/>
              </a:rPr>
              <a:t>審查。</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8.</a:t>
            </a:r>
            <a:r>
              <a:rPr lang="zh-TW" altLang="zh-TW" sz="2400" dirty="0" smtClean="0">
                <a:latin typeface="華康中黑體" pitchFamily="49" charset="-120"/>
                <a:ea typeface="華康中黑體" pitchFamily="49" charset="-120"/>
              </a:rPr>
              <a:t>紅土</a:t>
            </a:r>
            <a:r>
              <a:rPr lang="zh-TW" altLang="zh-TW" sz="2400" dirty="0">
                <a:latin typeface="華康中黑體" pitchFamily="49" charset="-120"/>
                <a:ea typeface="華康中黑體" pitchFamily="49" charset="-120"/>
              </a:rPr>
              <a:t>跑道設計需求說明會於</a:t>
            </a:r>
            <a:r>
              <a:rPr lang="en-US" altLang="zh-TW" b="1" dirty="0">
                <a:latin typeface="GulimChe" pitchFamily="49" charset="-127"/>
                <a:ea typeface="GulimChe" pitchFamily="49" charset="-127"/>
              </a:rPr>
              <a:t>5/28</a:t>
            </a:r>
            <a:r>
              <a:rPr lang="zh-TW" altLang="zh-TW" sz="2400" dirty="0" smtClean="0">
                <a:latin typeface="華康中黑體" pitchFamily="49" charset="-120"/>
                <a:ea typeface="華康中黑體" pitchFamily="49" charset="-120"/>
              </a:rPr>
              <a:t>日。</a:t>
            </a:r>
            <a:endParaRPr lang="en-US" altLang="zh-TW" sz="2400" dirty="0" smtClean="0">
              <a:latin typeface="華康中黑體" pitchFamily="49" charset="-120"/>
              <a:ea typeface="華康中黑體" pitchFamily="49" charset="-120"/>
            </a:endParaRPr>
          </a:p>
          <a:p>
            <a:pPr algn="l"/>
            <a:endParaRPr lang="zh-TW" altLang="zh-TW" sz="2400" dirty="0">
              <a:latin typeface="華康中黑體" pitchFamily="49" charset="-120"/>
              <a:ea typeface="華康中黑體" pitchFamily="49" charset="-120"/>
            </a:endParaRPr>
          </a:p>
          <a:p>
            <a:pPr algn="l"/>
            <a:r>
              <a:rPr lang="en-US" altLang="zh-TW" sz="2400" dirty="0" smtClean="0">
                <a:latin typeface="Kozuka Gothic Pro H" pitchFamily="34" charset="-128"/>
                <a:ea typeface="Kozuka Gothic Pro H" pitchFamily="34" charset="-128"/>
              </a:rPr>
              <a:t>9.</a:t>
            </a:r>
            <a:r>
              <a:rPr lang="zh-TW" altLang="zh-TW" sz="2400" dirty="0" smtClean="0">
                <a:latin typeface="華康中黑體" pitchFamily="49" charset="-120"/>
                <a:ea typeface="華康中黑體" pitchFamily="49" charset="-120"/>
              </a:rPr>
              <a:t>為</a:t>
            </a:r>
            <a:r>
              <a:rPr lang="zh-TW" altLang="zh-TW" sz="2400" dirty="0">
                <a:latin typeface="華康中黑體" pitchFamily="49" charset="-120"/>
                <a:ea typeface="華康中黑體" pitchFamily="49" charset="-120"/>
              </a:rPr>
              <a:t>落實節能減碳，請各辦公室遵守冷氣開啟原則：</a:t>
            </a:r>
            <a:r>
              <a:rPr lang="zh-TW" altLang="zh-TW" sz="2400" dirty="0">
                <a:solidFill>
                  <a:srgbClr val="FF0000"/>
                </a:solidFill>
                <a:latin typeface="華康中黑體" pitchFamily="49" charset="-120"/>
                <a:ea typeface="華康中黑體" pitchFamily="49" charset="-120"/>
              </a:rPr>
              <a:t>「</a:t>
            </a:r>
            <a:r>
              <a:rPr lang="en-US" altLang="zh-TW" b="1" dirty="0">
                <a:solidFill>
                  <a:srgbClr val="FF0000"/>
                </a:solidFill>
                <a:latin typeface="GulimChe" pitchFamily="49" charset="-127"/>
                <a:ea typeface="GulimChe" pitchFamily="49" charset="-127"/>
              </a:rPr>
              <a:t>28</a:t>
            </a:r>
            <a:r>
              <a:rPr lang="zh-TW" altLang="zh-TW" sz="2400" dirty="0">
                <a:solidFill>
                  <a:srgbClr val="FF0000"/>
                </a:solidFill>
                <a:latin typeface="華康中黑體" pitchFamily="49" charset="-120"/>
                <a:ea typeface="華康中黑體" pitchFamily="49" charset="-120"/>
              </a:rPr>
              <a:t>度</a:t>
            </a:r>
            <a:r>
              <a:rPr lang="en-US" altLang="zh-TW" b="1" dirty="0">
                <a:solidFill>
                  <a:srgbClr val="FF0000"/>
                </a:solidFill>
                <a:latin typeface="GulimChe" pitchFamily="49" charset="-127"/>
                <a:ea typeface="GulimChe" pitchFamily="49" charset="-127"/>
              </a:rPr>
              <a:t>C</a:t>
            </a:r>
            <a:r>
              <a:rPr lang="zh-TW" altLang="zh-TW" sz="2400" dirty="0">
                <a:solidFill>
                  <a:srgbClr val="FF0000"/>
                </a:solidFill>
                <a:latin typeface="華康中黑體" pitchFamily="49" charset="-120"/>
                <a:ea typeface="華康中黑體" pitchFamily="49" charset="-120"/>
              </a:rPr>
              <a:t>以上且</a:t>
            </a:r>
            <a:r>
              <a:rPr lang="en-US" altLang="zh-TW" b="1" dirty="0">
                <a:solidFill>
                  <a:srgbClr val="FF0000"/>
                </a:solidFill>
                <a:latin typeface="GulimChe" pitchFamily="49" charset="-127"/>
                <a:ea typeface="GulimChe" pitchFamily="49" charset="-127"/>
              </a:rPr>
              <a:t>10</a:t>
            </a:r>
            <a:r>
              <a:rPr lang="zh-TW" altLang="zh-TW" sz="2400" dirty="0">
                <a:solidFill>
                  <a:srgbClr val="FF0000"/>
                </a:solidFill>
                <a:latin typeface="華康中黑體" pitchFamily="49" charset="-120"/>
                <a:ea typeface="華康中黑體" pitchFamily="49" charset="-120"/>
              </a:rPr>
              <a:t>點</a:t>
            </a:r>
            <a:r>
              <a:rPr lang="zh-TW" altLang="zh-TW" sz="2400" dirty="0" smtClean="0">
                <a:solidFill>
                  <a:srgbClr val="FF0000"/>
                </a:solidFill>
                <a:latin typeface="華康中黑體" pitchFamily="49" charset="-120"/>
                <a:ea typeface="華康中黑體" pitchFamily="49" charset="-120"/>
              </a:rPr>
              <a:t>以後」</a:t>
            </a:r>
            <a:r>
              <a:rPr lang="zh-TW" altLang="zh-TW" sz="2400" dirty="0" smtClean="0">
                <a:latin typeface="華康中黑體" pitchFamily="49" charset="-120"/>
                <a:ea typeface="華康中黑體" pitchFamily="49" charset="-120"/>
              </a:rPr>
              <a:t>。</a:t>
            </a:r>
            <a:endParaRPr lang="zh-TW" altLang="zh-TW" sz="2400" dirty="0">
              <a:latin typeface="華康中黑體" pitchFamily="49" charset="-120"/>
              <a:ea typeface="華康中黑體" pitchFamily="49" charset="-120"/>
            </a:endParaRPr>
          </a:p>
          <a:p>
            <a:pPr algn="l"/>
            <a:endParaRPr lang="zh-TW" altLang="en-US" dirty="0"/>
          </a:p>
        </p:txBody>
      </p:sp>
      <p:sp>
        <p:nvSpPr>
          <p:cNvPr id="4" name="矩形 3"/>
          <p:cNvSpPr/>
          <p:nvPr/>
        </p:nvSpPr>
        <p:spPr>
          <a:xfrm>
            <a:off x="0" y="0"/>
            <a:ext cx="9144000" cy="332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762850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輔導室</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1517337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矩形 3"/>
          <p:cNvSpPr/>
          <p:nvPr/>
        </p:nvSpPr>
        <p:spPr>
          <a:xfrm>
            <a:off x="0" y="188640"/>
            <a:ext cx="9144000" cy="2160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副標題 4"/>
          <p:cNvSpPr>
            <a:spLocks noGrp="1"/>
          </p:cNvSpPr>
          <p:nvPr>
            <p:ph type="subTitle" idx="1"/>
          </p:nvPr>
        </p:nvSpPr>
        <p:spPr>
          <a:xfrm>
            <a:off x="215516" y="620688"/>
            <a:ext cx="8712968" cy="5832648"/>
          </a:xfrm>
        </p:spPr>
        <p:txBody>
          <a:bodyPr>
            <a:normAutofit/>
          </a:bodyPr>
          <a:lstStyle/>
          <a:p>
            <a:pPr algn="l"/>
            <a:r>
              <a:rPr lang="en-US" altLang="zh-TW" sz="2200" dirty="0" smtClean="0">
                <a:latin typeface="Kozuka Gothic Pro H" pitchFamily="34" charset="-128"/>
                <a:ea typeface="Kozuka Gothic Pro H" pitchFamily="34" charset="-128"/>
              </a:rPr>
              <a:t>1.</a:t>
            </a:r>
            <a:r>
              <a:rPr lang="en-US" altLang="zh-TW" sz="2200" b="1" dirty="0" smtClean="0">
                <a:latin typeface="GulimChe" pitchFamily="49" charset="-127"/>
                <a:ea typeface="GulimChe" pitchFamily="49" charset="-127"/>
              </a:rPr>
              <a:t>6</a:t>
            </a:r>
            <a:r>
              <a:rPr lang="zh-TW" altLang="zh-TW" sz="2200" dirty="0" smtClean="0">
                <a:latin typeface="華康中黑體" pitchFamily="49" charset="-120"/>
                <a:ea typeface="華康中黑體" pitchFamily="49" charset="-120"/>
              </a:rPr>
              <a:t>月</a:t>
            </a:r>
            <a:r>
              <a:rPr lang="en-US" altLang="zh-TW" sz="2200" b="1" dirty="0" smtClean="0">
                <a:latin typeface="GulimChe" pitchFamily="49" charset="-127"/>
                <a:ea typeface="GulimChe" pitchFamily="49" charset="-127"/>
              </a:rPr>
              <a:t>5</a:t>
            </a:r>
            <a:r>
              <a:rPr lang="zh-TW" altLang="zh-TW" sz="2200" dirty="0" smtClean="0">
                <a:latin typeface="華康中黑體" pitchFamily="49" charset="-120"/>
                <a:ea typeface="華康中黑體" pitchFamily="49" charset="-120"/>
              </a:rPr>
              <a:t>日</a:t>
            </a:r>
            <a:r>
              <a:rPr lang="en-US" altLang="zh-TW" sz="2200" dirty="0">
                <a:latin typeface="華康中黑體" pitchFamily="49" charset="-120"/>
                <a:ea typeface="華康中黑體" pitchFamily="49" charset="-120"/>
              </a:rPr>
              <a:t>(</a:t>
            </a:r>
            <a:r>
              <a:rPr lang="zh-TW" altLang="zh-TW" sz="2200" dirty="0">
                <a:latin typeface="華康中黑體" pitchFamily="49" charset="-120"/>
                <a:ea typeface="華康中黑體" pitchFamily="49" charset="-120"/>
              </a:rPr>
              <a:t>四</a:t>
            </a:r>
            <a:r>
              <a:rPr lang="en-US" altLang="zh-TW" sz="2200" dirty="0">
                <a:latin typeface="華康中黑體" pitchFamily="49" charset="-120"/>
                <a:ea typeface="華康中黑體" pitchFamily="49" charset="-120"/>
              </a:rPr>
              <a:t>) </a:t>
            </a:r>
            <a:r>
              <a:rPr lang="zh-TW" altLang="zh-TW" sz="2200" dirty="0">
                <a:latin typeface="華康中黑體" pitchFamily="49" charset="-120"/>
                <a:ea typeface="華康中黑體" pitchFamily="49" charset="-120"/>
              </a:rPr>
              <a:t>朝會進行七八年級學生及教師的</a:t>
            </a:r>
            <a:r>
              <a:rPr lang="en-US" altLang="zh-TW" sz="2200" b="1" dirty="0">
                <a:latin typeface="GulimChe" pitchFamily="49" charset="-127"/>
                <a:ea typeface="GulimChe" pitchFamily="49" charset="-127"/>
              </a:rPr>
              <a:t>12</a:t>
            </a:r>
            <a:r>
              <a:rPr lang="zh-TW" altLang="zh-TW" sz="2200" dirty="0">
                <a:latin typeface="華康中黑體" pitchFamily="49" charset="-120"/>
                <a:ea typeface="華康中黑體" pitchFamily="49" charset="-120"/>
              </a:rPr>
              <a:t>年國民</a:t>
            </a:r>
            <a:r>
              <a:rPr lang="zh-TW" altLang="zh-TW" sz="2200" dirty="0" smtClean="0">
                <a:latin typeface="華康中黑體" pitchFamily="49" charset="-120"/>
                <a:ea typeface="華康中黑體" pitchFamily="49" charset="-120"/>
              </a:rPr>
              <a:t>基本教育</a:t>
            </a:r>
            <a:r>
              <a:rPr lang="zh-TW" altLang="zh-TW" sz="2200" dirty="0">
                <a:latin typeface="華康中黑體" pitchFamily="49" charset="-120"/>
                <a:ea typeface="華康中黑體" pitchFamily="49" charset="-120"/>
              </a:rPr>
              <a:t>適</a:t>
            </a:r>
            <a:r>
              <a:rPr lang="zh-TW" altLang="zh-TW" sz="2200" dirty="0" smtClean="0">
                <a:latin typeface="華康中黑體" pitchFamily="49" charset="-120"/>
                <a:ea typeface="華康中黑體" pitchFamily="49" charset="-120"/>
              </a:rPr>
              <a:t>性</a:t>
            </a:r>
            <a:endParaRPr lang="en-US" altLang="zh-TW" sz="2200" dirty="0" smtClean="0">
              <a:latin typeface="華康中黑體" pitchFamily="49" charset="-120"/>
              <a:ea typeface="華康中黑體" pitchFamily="49" charset="-120"/>
            </a:endParaRPr>
          </a:p>
          <a:p>
            <a:pPr algn="l"/>
            <a:r>
              <a:rPr lang="en-US" altLang="zh-TW" sz="2200" dirty="0">
                <a:latin typeface="華康中黑體" pitchFamily="49" charset="-120"/>
                <a:ea typeface="華康中黑體" pitchFamily="49" charset="-120"/>
              </a:rPr>
              <a:t> </a:t>
            </a:r>
            <a:r>
              <a:rPr lang="en-US" altLang="zh-TW" sz="2200" dirty="0" smtClean="0">
                <a:latin typeface="華康中黑體" pitchFamily="49" charset="-120"/>
                <a:ea typeface="華康中黑體" pitchFamily="49" charset="-120"/>
              </a:rPr>
              <a:t> </a:t>
            </a:r>
            <a:r>
              <a:rPr lang="zh-TW" altLang="zh-TW" sz="2200" dirty="0" smtClean="0">
                <a:latin typeface="華康中黑體" pitchFamily="49" charset="-120"/>
                <a:ea typeface="華康中黑體" pitchFamily="49" charset="-120"/>
              </a:rPr>
              <a:t>輔導宣導。</a:t>
            </a:r>
            <a:endParaRPr lang="en-US" altLang="zh-TW" sz="2200" dirty="0" smtClean="0">
              <a:latin typeface="華康中黑體" pitchFamily="49" charset="-120"/>
              <a:ea typeface="華康中黑體" pitchFamily="49" charset="-120"/>
            </a:endParaRPr>
          </a:p>
          <a:p>
            <a:pPr algn="l"/>
            <a:endParaRPr lang="zh-TW" altLang="zh-TW" sz="2200" dirty="0">
              <a:latin typeface="華康中黑體" pitchFamily="49" charset="-120"/>
              <a:ea typeface="華康中黑體" pitchFamily="49" charset="-120"/>
            </a:endParaRPr>
          </a:p>
          <a:p>
            <a:pPr algn="l"/>
            <a:r>
              <a:rPr lang="en-US" altLang="zh-TW" sz="2200" dirty="0">
                <a:latin typeface="Kozuka Gothic Pro H" pitchFamily="34" charset="-128"/>
                <a:ea typeface="Kozuka Gothic Pro H" pitchFamily="34" charset="-128"/>
              </a:rPr>
              <a:t>2.</a:t>
            </a:r>
            <a:r>
              <a:rPr lang="en-US" altLang="zh-TW" sz="2200" b="1" dirty="0">
                <a:latin typeface="GulimChe" pitchFamily="49" charset="-127"/>
                <a:ea typeface="GulimChe" pitchFamily="49" charset="-127"/>
              </a:rPr>
              <a:t>6</a:t>
            </a:r>
            <a:r>
              <a:rPr lang="zh-TW" altLang="zh-TW" sz="2200" dirty="0">
                <a:latin typeface="華康中黑體" pitchFamily="49" charset="-120"/>
                <a:ea typeface="華康中黑體" pitchFamily="49" charset="-120"/>
              </a:rPr>
              <a:t>月</a:t>
            </a:r>
            <a:r>
              <a:rPr lang="en-US" altLang="zh-TW" sz="2200" b="1" dirty="0">
                <a:latin typeface="GulimChe" pitchFamily="49" charset="-127"/>
                <a:ea typeface="GulimChe" pitchFamily="49" charset="-127"/>
              </a:rPr>
              <a:t>28</a:t>
            </a:r>
            <a:r>
              <a:rPr lang="zh-TW" altLang="zh-TW" sz="2200" dirty="0">
                <a:latin typeface="華康中黑體" pitchFamily="49" charset="-120"/>
                <a:ea typeface="華康中黑體" pitchFamily="49" charset="-120"/>
              </a:rPr>
              <a:t>日</a:t>
            </a:r>
            <a:r>
              <a:rPr lang="en-US" altLang="zh-TW" sz="2200" dirty="0">
                <a:latin typeface="華康中黑體" pitchFamily="49" charset="-120"/>
                <a:ea typeface="華康中黑體" pitchFamily="49" charset="-120"/>
              </a:rPr>
              <a:t>(</a:t>
            </a:r>
            <a:r>
              <a:rPr lang="zh-TW" altLang="zh-TW" sz="2200" dirty="0">
                <a:latin typeface="華康中黑體" pitchFamily="49" charset="-120"/>
                <a:ea typeface="華康中黑體" pitchFamily="49" charset="-120"/>
              </a:rPr>
              <a:t>五</a:t>
            </a:r>
            <a:r>
              <a:rPr lang="en-US" altLang="zh-TW" sz="2200" dirty="0">
                <a:latin typeface="華康中黑體" pitchFamily="49" charset="-120"/>
                <a:ea typeface="華康中黑體" pitchFamily="49" charset="-120"/>
              </a:rPr>
              <a:t>) </a:t>
            </a:r>
            <a:r>
              <a:rPr lang="en-US" altLang="zh-TW" sz="2200" b="1" dirty="0">
                <a:latin typeface="GulimChe" pitchFamily="49" charset="-127"/>
                <a:ea typeface="GulimChe" pitchFamily="49" charset="-127"/>
              </a:rPr>
              <a:t>10:00~12:00</a:t>
            </a:r>
            <a:r>
              <a:rPr lang="en-US" altLang="zh-TW" sz="2200" dirty="0">
                <a:latin typeface="華康中黑體" pitchFamily="49" charset="-120"/>
                <a:ea typeface="華康中黑體" pitchFamily="49" charset="-120"/>
              </a:rPr>
              <a:t> </a:t>
            </a:r>
            <a:r>
              <a:rPr lang="zh-TW" altLang="zh-TW" sz="2200" dirty="0">
                <a:latin typeface="華康中黑體" pitchFamily="49" charset="-120"/>
                <a:ea typeface="華康中黑體" pitchFamily="49" charset="-120"/>
              </a:rPr>
              <a:t>於校史室舉辦</a:t>
            </a:r>
            <a:r>
              <a:rPr lang="en-US" altLang="zh-TW" sz="2200" b="1" dirty="0">
                <a:latin typeface="GulimChe" pitchFamily="49" charset="-127"/>
                <a:ea typeface="GulimChe" pitchFamily="49" charset="-127"/>
              </a:rPr>
              <a:t>12</a:t>
            </a:r>
            <a:r>
              <a:rPr lang="zh-TW" altLang="zh-TW" sz="2200" dirty="0">
                <a:latin typeface="華康中黑體" pitchFamily="49" charset="-120"/>
                <a:ea typeface="華康中黑體" pitchFamily="49" charset="-120"/>
              </a:rPr>
              <a:t>年國民</a:t>
            </a:r>
            <a:r>
              <a:rPr lang="zh-TW" altLang="zh-TW" sz="2200" dirty="0" smtClean="0">
                <a:latin typeface="華康中黑體" pitchFamily="49" charset="-120"/>
                <a:ea typeface="華康中黑體" pitchFamily="49" charset="-120"/>
              </a:rPr>
              <a:t>基本教育適</a:t>
            </a:r>
            <a:r>
              <a:rPr lang="zh-TW" altLang="zh-TW" sz="2200" dirty="0">
                <a:latin typeface="華康中黑體" pitchFamily="49" charset="-120"/>
                <a:ea typeface="華康中黑體" pitchFamily="49" charset="-120"/>
              </a:rPr>
              <a:t>性</a:t>
            </a:r>
            <a:r>
              <a:rPr lang="zh-TW" altLang="zh-TW" sz="2200" dirty="0" smtClean="0">
                <a:latin typeface="華康中黑體" pitchFamily="49" charset="-120"/>
                <a:ea typeface="華康中黑體" pitchFamily="49" charset="-120"/>
              </a:rPr>
              <a:t>輔</a:t>
            </a:r>
            <a:endParaRPr lang="en-US" altLang="zh-TW" sz="2200" dirty="0" smtClean="0">
              <a:latin typeface="華康中黑體" pitchFamily="49" charset="-120"/>
              <a:ea typeface="華康中黑體" pitchFamily="49" charset="-120"/>
            </a:endParaRPr>
          </a:p>
          <a:p>
            <a:pPr algn="l"/>
            <a:r>
              <a:rPr lang="en-US" altLang="zh-TW" sz="2200" dirty="0">
                <a:latin typeface="華康中黑體" pitchFamily="49" charset="-120"/>
                <a:ea typeface="華康中黑體" pitchFamily="49" charset="-120"/>
              </a:rPr>
              <a:t> </a:t>
            </a:r>
            <a:r>
              <a:rPr lang="en-US" altLang="zh-TW" sz="2200" dirty="0" smtClean="0">
                <a:latin typeface="華康中黑體" pitchFamily="49" charset="-120"/>
                <a:ea typeface="華康中黑體" pitchFamily="49" charset="-120"/>
              </a:rPr>
              <a:t> </a:t>
            </a:r>
            <a:r>
              <a:rPr lang="zh-TW" altLang="zh-TW" sz="2200" dirty="0" smtClean="0">
                <a:latin typeface="華康中黑體" pitchFamily="49" charset="-120"/>
                <a:ea typeface="華康中黑體" pitchFamily="49" charset="-120"/>
              </a:rPr>
              <a:t>導</a:t>
            </a:r>
            <a:r>
              <a:rPr lang="zh-TW" altLang="zh-TW" sz="2200" dirty="0">
                <a:latin typeface="華康中黑體" pitchFamily="49" charset="-120"/>
                <a:ea typeface="華康中黑體" pitchFamily="49" charset="-120"/>
              </a:rPr>
              <a:t>之</a:t>
            </a:r>
            <a:r>
              <a:rPr lang="zh-TW" altLang="zh-TW" sz="2200" dirty="0" smtClean="0">
                <a:latin typeface="華康中黑體" pitchFamily="49" charset="-120"/>
                <a:ea typeface="華康中黑體" pitchFamily="49" charset="-120"/>
              </a:rPr>
              <a:t>教職員</a:t>
            </a:r>
            <a:r>
              <a:rPr lang="zh-TW" altLang="zh-TW" sz="2200" dirty="0">
                <a:latin typeface="華康中黑體" pitchFamily="49" charset="-120"/>
                <a:ea typeface="華康中黑體" pitchFamily="49" charset="-120"/>
              </a:rPr>
              <a:t>工宣導，敬請踴躍參加</a:t>
            </a:r>
            <a:r>
              <a:rPr lang="zh-TW" altLang="zh-TW" sz="2200" dirty="0" smtClean="0">
                <a:latin typeface="華康中黑體" pitchFamily="49" charset="-120"/>
                <a:ea typeface="華康中黑體" pitchFamily="49" charset="-120"/>
              </a:rPr>
              <a:t>。</a:t>
            </a:r>
            <a:endParaRPr lang="en-US" altLang="zh-TW" sz="2200" dirty="0" smtClean="0">
              <a:latin typeface="華康中黑體" pitchFamily="49" charset="-120"/>
              <a:ea typeface="華康中黑體" pitchFamily="49" charset="-120"/>
            </a:endParaRPr>
          </a:p>
          <a:p>
            <a:pPr algn="l"/>
            <a:endParaRPr lang="zh-TW" altLang="zh-TW" sz="2200" dirty="0">
              <a:latin typeface="華康中黑體" pitchFamily="49" charset="-120"/>
              <a:ea typeface="華康中黑體" pitchFamily="49" charset="-120"/>
            </a:endParaRPr>
          </a:p>
          <a:p>
            <a:pPr algn="l"/>
            <a:r>
              <a:rPr lang="en-US" altLang="zh-TW" sz="2200" dirty="0" smtClean="0">
                <a:latin typeface="Kozuka Gothic Pro H" pitchFamily="34" charset="-128"/>
                <a:ea typeface="Kozuka Gothic Pro H" pitchFamily="34" charset="-128"/>
              </a:rPr>
              <a:t>3.</a:t>
            </a:r>
            <a:r>
              <a:rPr lang="zh-TW" altLang="zh-TW" sz="2200" dirty="0" smtClean="0">
                <a:latin typeface="華康中黑體" pitchFamily="49" charset="-120"/>
                <a:ea typeface="華康中黑體" pitchFamily="49" charset="-120"/>
              </a:rPr>
              <a:t>北市</a:t>
            </a:r>
            <a:r>
              <a:rPr lang="zh-TW" altLang="zh-TW" sz="2200" dirty="0">
                <a:latin typeface="華康中黑體" pitchFamily="49" charset="-120"/>
                <a:ea typeface="華康中黑體" pitchFamily="49" charset="-120"/>
              </a:rPr>
              <a:t>教特字第</a:t>
            </a:r>
            <a:r>
              <a:rPr lang="en-US" altLang="zh-TW" sz="2200" b="1" dirty="0" smtClean="0">
                <a:solidFill>
                  <a:srgbClr val="FF0000"/>
                </a:solidFill>
                <a:latin typeface="GulimChe" pitchFamily="49" charset="-127"/>
                <a:ea typeface="GulimChe" pitchFamily="49" charset="-127"/>
              </a:rPr>
              <a:t>10236520600 </a:t>
            </a:r>
            <a:r>
              <a:rPr lang="zh-TW" altLang="zh-TW" sz="2200" dirty="0" smtClean="0">
                <a:latin typeface="華康中黑體" pitchFamily="49" charset="-120"/>
                <a:ea typeface="華康中黑體" pitchFamily="49" charset="-120"/>
              </a:rPr>
              <a:t>號</a:t>
            </a:r>
            <a:r>
              <a:rPr lang="zh-TW" altLang="zh-TW" sz="2200" dirty="0">
                <a:latin typeface="華康中黑體" pitchFamily="49" charset="-120"/>
                <a:ea typeface="華康中黑體" pitchFamily="49" charset="-120"/>
              </a:rPr>
              <a:t>，近來本市發生特教生自殺</a:t>
            </a:r>
            <a:r>
              <a:rPr lang="zh-TW" altLang="zh-TW" sz="2200" dirty="0" smtClean="0">
                <a:latin typeface="華康中黑體" pitchFamily="49" charset="-120"/>
                <a:ea typeface="華康中黑體" pitchFamily="49" charset="-120"/>
              </a:rPr>
              <a:t>事</a:t>
            </a:r>
            <a:endParaRPr lang="en-US" altLang="zh-TW" sz="2200" dirty="0" smtClean="0">
              <a:latin typeface="華康中黑體" pitchFamily="49" charset="-120"/>
              <a:ea typeface="華康中黑體" pitchFamily="49" charset="-120"/>
            </a:endParaRPr>
          </a:p>
          <a:p>
            <a:pPr algn="l"/>
            <a:r>
              <a:rPr lang="zh-TW" altLang="en-US" sz="2200" dirty="0">
                <a:latin typeface="華康中黑體" pitchFamily="49" charset="-120"/>
                <a:ea typeface="華康中黑體" pitchFamily="49" charset="-120"/>
              </a:rPr>
              <a:t> </a:t>
            </a:r>
            <a:r>
              <a:rPr lang="zh-TW" altLang="en-US" sz="2200" dirty="0" smtClean="0">
                <a:latin typeface="華康中黑體" pitchFamily="49" charset="-120"/>
                <a:ea typeface="華康中黑體" pitchFamily="49" charset="-120"/>
              </a:rPr>
              <a:t> </a:t>
            </a:r>
            <a:r>
              <a:rPr lang="zh-TW" altLang="zh-TW" sz="2200" dirty="0" smtClean="0">
                <a:latin typeface="華康中黑體" pitchFamily="49" charset="-120"/>
                <a:ea typeface="華康中黑體" pitchFamily="49" charset="-120"/>
              </a:rPr>
              <a:t>件</a:t>
            </a:r>
            <a:r>
              <a:rPr lang="zh-TW" altLang="zh-TW" sz="2200" dirty="0">
                <a:latin typeface="華康中黑體" pitchFamily="49" charset="-120"/>
                <a:ea typeface="華康中黑體" pitchFamily="49" charset="-120"/>
              </a:rPr>
              <a:t>，經查為情緒行為障礙</a:t>
            </a:r>
            <a:r>
              <a:rPr lang="zh-TW" altLang="zh-TW" sz="2200" dirty="0" smtClean="0">
                <a:latin typeface="華康中黑體" pitchFamily="49" charset="-120"/>
                <a:ea typeface="華康中黑體" pitchFamily="49" charset="-120"/>
              </a:rPr>
              <a:t>學生。</a:t>
            </a:r>
            <a:r>
              <a:rPr lang="zh-TW" altLang="zh-TW" sz="2200" dirty="0">
                <a:latin typeface="華康中黑體" pitchFamily="49" charset="-120"/>
                <a:ea typeface="華康中黑體" pitchFamily="49" charset="-120"/>
              </a:rPr>
              <a:t>請各校積極支持與關懷特</a:t>
            </a:r>
            <a:r>
              <a:rPr lang="zh-TW" altLang="zh-TW" sz="2200" dirty="0" smtClean="0">
                <a:latin typeface="華康中黑體" pitchFamily="49" charset="-120"/>
                <a:ea typeface="華康中黑體" pitchFamily="49" charset="-120"/>
              </a:rPr>
              <a:t>教</a:t>
            </a:r>
            <a:endParaRPr lang="en-US" altLang="zh-TW" sz="2200" dirty="0" smtClean="0">
              <a:latin typeface="華康中黑體" pitchFamily="49" charset="-120"/>
              <a:ea typeface="華康中黑體" pitchFamily="49" charset="-120"/>
            </a:endParaRPr>
          </a:p>
          <a:p>
            <a:pPr algn="l"/>
            <a:r>
              <a:rPr lang="zh-TW" altLang="en-US" sz="2200" dirty="0">
                <a:latin typeface="華康中黑體" pitchFamily="49" charset="-120"/>
                <a:ea typeface="華康中黑體" pitchFamily="49" charset="-120"/>
              </a:rPr>
              <a:t> </a:t>
            </a:r>
            <a:r>
              <a:rPr lang="zh-TW" altLang="en-US" sz="2200" dirty="0" smtClean="0">
                <a:latin typeface="華康中黑體" pitchFamily="49" charset="-120"/>
                <a:ea typeface="華康中黑體" pitchFamily="49" charset="-120"/>
              </a:rPr>
              <a:t> </a:t>
            </a:r>
            <a:r>
              <a:rPr lang="zh-TW" altLang="zh-TW" sz="2200" dirty="0" smtClean="0">
                <a:latin typeface="華康中黑體" pitchFamily="49" charset="-120"/>
                <a:ea typeface="華康中黑體" pitchFamily="49" charset="-120"/>
              </a:rPr>
              <a:t>學生</a:t>
            </a:r>
            <a:r>
              <a:rPr lang="zh-TW" altLang="zh-TW" sz="2200" dirty="0">
                <a:latin typeface="華康中黑體" pitchFamily="49" charset="-120"/>
                <a:ea typeface="華康中黑體" pitchFamily="49" charset="-120"/>
              </a:rPr>
              <a:t>，同時強化生命教育及自殺防治課程，以協助身心</a:t>
            </a:r>
            <a:r>
              <a:rPr lang="zh-TW" altLang="zh-TW" sz="2200" dirty="0" smtClean="0">
                <a:latin typeface="華康中黑體" pitchFamily="49" charset="-120"/>
                <a:ea typeface="華康中黑體" pitchFamily="49" charset="-120"/>
              </a:rPr>
              <a:t>障礙</a:t>
            </a:r>
            <a:endParaRPr lang="en-US" altLang="zh-TW" sz="2200" dirty="0" smtClean="0">
              <a:latin typeface="華康中黑體" pitchFamily="49" charset="-120"/>
              <a:ea typeface="華康中黑體" pitchFamily="49" charset="-120"/>
            </a:endParaRPr>
          </a:p>
          <a:p>
            <a:pPr algn="l"/>
            <a:r>
              <a:rPr lang="zh-TW" altLang="en-US" sz="2200" dirty="0">
                <a:latin typeface="華康中黑體" pitchFamily="49" charset="-120"/>
                <a:ea typeface="華康中黑體" pitchFamily="49" charset="-120"/>
              </a:rPr>
              <a:t> </a:t>
            </a:r>
            <a:r>
              <a:rPr lang="zh-TW" altLang="en-US" sz="2200" dirty="0" smtClean="0">
                <a:latin typeface="華康中黑體" pitchFamily="49" charset="-120"/>
                <a:ea typeface="華康中黑體" pitchFamily="49" charset="-120"/>
              </a:rPr>
              <a:t> </a:t>
            </a:r>
            <a:r>
              <a:rPr lang="zh-TW" altLang="zh-TW" sz="2200" dirty="0" smtClean="0">
                <a:latin typeface="華康中黑體" pitchFamily="49" charset="-120"/>
                <a:ea typeface="華康中黑體" pitchFamily="49" charset="-120"/>
              </a:rPr>
              <a:t>學生</a:t>
            </a:r>
            <a:r>
              <a:rPr lang="zh-TW" altLang="zh-TW" sz="2200" dirty="0">
                <a:latin typeface="華康中黑體" pitchFamily="49" charset="-120"/>
                <a:ea typeface="華康中黑體" pitchFamily="49" charset="-120"/>
              </a:rPr>
              <a:t>適性發展及健康成長</a:t>
            </a:r>
            <a:r>
              <a:rPr lang="zh-TW" altLang="zh-TW" sz="2200" dirty="0" smtClean="0">
                <a:latin typeface="華康中黑體" pitchFamily="49" charset="-120"/>
                <a:ea typeface="華康中黑體" pitchFamily="49" charset="-120"/>
              </a:rPr>
              <a:t>。</a:t>
            </a:r>
            <a:endParaRPr lang="en-US" altLang="zh-TW" sz="2200" dirty="0" smtClean="0">
              <a:latin typeface="華康中黑體" pitchFamily="49" charset="-120"/>
              <a:ea typeface="華康中黑體" pitchFamily="49" charset="-120"/>
            </a:endParaRPr>
          </a:p>
          <a:p>
            <a:pPr algn="l"/>
            <a:endParaRPr lang="en-US" altLang="zh-TW" sz="2200" dirty="0" smtClean="0">
              <a:latin typeface="華康中黑體" pitchFamily="49" charset="-120"/>
              <a:ea typeface="華康中黑體" pitchFamily="49" charset="-120"/>
            </a:endParaRPr>
          </a:p>
          <a:p>
            <a:pPr algn="l"/>
            <a:r>
              <a:rPr lang="zh-TW" altLang="en-US" sz="2200" dirty="0">
                <a:latin typeface="華康中黑體" pitchFamily="49" charset="-120"/>
                <a:ea typeface="華康中黑體" pitchFamily="49" charset="-120"/>
              </a:rPr>
              <a:t> </a:t>
            </a:r>
            <a:r>
              <a:rPr lang="zh-TW" altLang="en-US" sz="2200" dirty="0" smtClean="0">
                <a:latin typeface="華康中黑體" pitchFamily="49" charset="-120"/>
                <a:ea typeface="華康中黑體" pitchFamily="49" charset="-120"/>
              </a:rPr>
              <a:t> </a:t>
            </a:r>
            <a:r>
              <a:rPr lang="zh-TW" altLang="zh-TW" sz="2200" dirty="0" smtClean="0">
                <a:latin typeface="華康中黑體" pitchFamily="49" charset="-120"/>
                <a:ea typeface="華康中黑體" pitchFamily="49" charset="-120"/>
              </a:rPr>
              <a:t>教育部</a:t>
            </a:r>
            <a:r>
              <a:rPr lang="zh-TW" altLang="zh-TW" sz="2200" dirty="0">
                <a:latin typeface="華康中黑體" pitchFamily="49" charset="-120"/>
                <a:ea typeface="華康中黑體" pitchFamily="49" charset="-120"/>
              </a:rPr>
              <a:t>國民及學前教育署為</a:t>
            </a:r>
            <a:r>
              <a:rPr lang="zh-TW" altLang="zh-TW" sz="2200" dirty="0" smtClean="0">
                <a:latin typeface="華康中黑體" pitchFamily="49" charset="-120"/>
                <a:ea typeface="華康中黑體" pitchFamily="49" charset="-120"/>
              </a:rPr>
              <a:t>服務身心</a:t>
            </a:r>
            <a:r>
              <a:rPr lang="zh-TW" altLang="zh-TW" sz="2200" dirty="0">
                <a:latin typeface="華康中黑體" pitchFamily="49" charset="-120"/>
                <a:ea typeface="華康中黑體" pitchFamily="49" charset="-120"/>
              </a:rPr>
              <a:t>障礙學生與家長，</a:t>
            </a:r>
            <a:r>
              <a:rPr lang="zh-TW" altLang="zh-TW" sz="2200" dirty="0" smtClean="0">
                <a:latin typeface="華康中黑體" pitchFamily="49" charset="-120"/>
                <a:ea typeface="華康中黑體" pitchFamily="49" charset="-120"/>
              </a:rPr>
              <a:t>設立</a:t>
            </a:r>
            <a:endParaRPr lang="en-US" altLang="zh-TW" sz="2200" dirty="0" smtClean="0">
              <a:latin typeface="華康中黑體" pitchFamily="49" charset="-120"/>
              <a:ea typeface="華康中黑體" pitchFamily="49" charset="-120"/>
            </a:endParaRPr>
          </a:p>
          <a:p>
            <a:pPr algn="l"/>
            <a:r>
              <a:rPr lang="zh-TW" altLang="en-US" sz="2200" dirty="0">
                <a:latin typeface="華康中黑體" pitchFamily="49" charset="-120"/>
                <a:ea typeface="華康中黑體" pitchFamily="49" charset="-120"/>
              </a:rPr>
              <a:t> </a:t>
            </a:r>
            <a:r>
              <a:rPr lang="zh-TW" altLang="en-US" sz="2200" dirty="0" smtClean="0">
                <a:latin typeface="華康中黑體" pitchFamily="49" charset="-120"/>
                <a:ea typeface="華康中黑體" pitchFamily="49" charset="-120"/>
              </a:rPr>
              <a:t> </a:t>
            </a:r>
            <a:r>
              <a:rPr lang="en-US" altLang="zh-TW" sz="2200" b="1" dirty="0" smtClean="0">
                <a:solidFill>
                  <a:srgbClr val="FF0000"/>
                </a:solidFill>
                <a:latin typeface="GulimChe" pitchFamily="49" charset="-127"/>
                <a:ea typeface="GulimChe" pitchFamily="49" charset="-127"/>
              </a:rPr>
              <a:t>0800-258880 </a:t>
            </a:r>
            <a:r>
              <a:rPr lang="zh-TW" altLang="zh-TW" sz="2200" dirty="0" smtClean="0">
                <a:latin typeface="華康中黑體" pitchFamily="49" charset="-120"/>
                <a:ea typeface="華康中黑體" pitchFamily="49" charset="-120"/>
              </a:rPr>
              <a:t>特殊教育</a:t>
            </a:r>
            <a:r>
              <a:rPr lang="zh-TW" altLang="zh-TW" sz="2200" dirty="0">
                <a:latin typeface="華康中黑體" pitchFamily="49" charset="-120"/>
                <a:ea typeface="華康中黑體" pitchFamily="49" charset="-120"/>
              </a:rPr>
              <a:t>免費</a:t>
            </a:r>
            <a:r>
              <a:rPr lang="zh-TW" altLang="zh-TW" sz="2200" dirty="0" smtClean="0">
                <a:latin typeface="華康中黑體" pitchFamily="49" charset="-120"/>
                <a:ea typeface="華康中黑體" pitchFamily="49" charset="-120"/>
              </a:rPr>
              <a:t>諮詢專線</a:t>
            </a:r>
            <a:r>
              <a:rPr lang="zh-TW" altLang="zh-TW" sz="2200" dirty="0">
                <a:latin typeface="華康中黑體" pitchFamily="49" charset="-120"/>
                <a:ea typeface="華康中黑體" pitchFamily="49" charset="-120"/>
              </a:rPr>
              <a:t>電話，請善加利用。</a:t>
            </a:r>
          </a:p>
        </p:txBody>
      </p:sp>
      <p:sp>
        <p:nvSpPr>
          <p:cNvPr id="6" name="矩形 5"/>
          <p:cNvSpPr/>
          <p:nvPr/>
        </p:nvSpPr>
        <p:spPr>
          <a:xfrm>
            <a:off x="0" y="0"/>
            <a:ext cx="9144000" cy="332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5364095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輔導組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algn="l"/>
            <a:r>
              <a:rPr lang="en-US" altLang="zh-TW" sz="2000" dirty="0" smtClean="0">
                <a:latin typeface="Kozuka Gothic Pro H" pitchFamily="34" charset="-128"/>
                <a:ea typeface="Kozuka Gothic Pro H" pitchFamily="34" charset="-128"/>
              </a:rPr>
              <a:t>1.</a:t>
            </a:r>
            <a:r>
              <a:rPr lang="zh-TW" altLang="zh-TW" sz="2000" dirty="0" smtClean="0">
                <a:latin typeface="華康中黑體" pitchFamily="49" charset="-120"/>
                <a:ea typeface="華康中黑體" pitchFamily="49" charset="-120"/>
              </a:rPr>
              <a:t>內政部</a:t>
            </a:r>
            <a:r>
              <a:rPr lang="zh-TW" altLang="zh-TW" sz="2000" dirty="0">
                <a:latin typeface="華康中黑體" pitchFamily="49" charset="-120"/>
                <a:ea typeface="華康中黑體" pitchFamily="49" charset="-120"/>
              </a:rPr>
              <a:t>辦理</a:t>
            </a:r>
            <a:r>
              <a:rPr lang="en-US" altLang="zh-TW" sz="2000" b="1" dirty="0">
                <a:latin typeface="GulimChe" pitchFamily="49" charset="-127"/>
                <a:ea typeface="GulimChe" pitchFamily="49" charset="-127"/>
              </a:rPr>
              <a:t>1957</a:t>
            </a:r>
            <a:r>
              <a:rPr lang="zh-TW" altLang="zh-TW" sz="2000" dirty="0">
                <a:latin typeface="華康中黑體" pitchFamily="49" charset="-120"/>
                <a:ea typeface="華康中黑體" pitchFamily="49" charset="-120"/>
              </a:rPr>
              <a:t>福利諮詢專線宣導海報及</a:t>
            </a:r>
            <a:r>
              <a:rPr lang="en-US" altLang="zh-TW" sz="2000" b="1" dirty="0">
                <a:latin typeface="GulimChe" pitchFamily="49" charset="-127"/>
                <a:ea typeface="GulimChe" pitchFamily="49" charset="-127"/>
              </a:rPr>
              <a:t>DM</a:t>
            </a:r>
            <a:r>
              <a:rPr lang="zh-TW" altLang="zh-TW" sz="2000" dirty="0">
                <a:latin typeface="華康中黑體" pitchFamily="49" charset="-120"/>
                <a:ea typeface="華康中黑體" pitchFamily="49" charset="-120"/>
              </a:rPr>
              <a:t>電子檔</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dirty="0">
                <a:latin typeface="Kozuka Gothic Pro H" pitchFamily="34" charset="-128"/>
                <a:ea typeface="Kozuka Gothic Pro H" pitchFamily="34" charset="-128"/>
              </a:rPr>
              <a:t>2</a:t>
            </a:r>
            <a:r>
              <a:rPr lang="en-US" altLang="zh-TW" sz="2000" dirty="0" smtClean="0">
                <a:latin typeface="Kozuka Gothic Pro H" pitchFamily="34" charset="-128"/>
                <a:ea typeface="Kozuka Gothic Pro H" pitchFamily="34" charset="-128"/>
              </a:rPr>
              <a:t>.</a:t>
            </a:r>
            <a:r>
              <a:rPr lang="zh-TW" altLang="zh-TW" sz="2000" dirty="0" smtClean="0">
                <a:latin typeface="華康中黑體" pitchFamily="49" charset="-120"/>
                <a:ea typeface="華康中黑體" pitchFamily="49" charset="-120"/>
              </a:rPr>
              <a:t>中華民國</a:t>
            </a:r>
            <a:r>
              <a:rPr lang="zh-TW" altLang="zh-TW" sz="2000" dirty="0">
                <a:latin typeface="華康中黑體" pitchFamily="49" charset="-120"/>
                <a:ea typeface="華康中黑體" pitchFamily="49" charset="-120"/>
              </a:rPr>
              <a:t>少數族群權益促進協會舉辦之</a:t>
            </a:r>
            <a:r>
              <a:rPr lang="zh-TW" altLang="zh-TW" sz="2000" dirty="0">
                <a:solidFill>
                  <a:srgbClr val="FF0000"/>
                </a:solidFill>
                <a:latin typeface="華康中黑體" pitchFamily="49" charset="-120"/>
                <a:ea typeface="華康中黑體" pitchFamily="49" charset="-120"/>
              </a:rPr>
              <a:t>「</a:t>
            </a:r>
            <a:r>
              <a:rPr lang="en-US" altLang="zh-TW" sz="2000" b="1" dirty="0">
                <a:solidFill>
                  <a:srgbClr val="FF0000"/>
                </a:solidFill>
                <a:latin typeface="GulimChe" pitchFamily="49" charset="-127"/>
                <a:ea typeface="GulimChe" pitchFamily="49" charset="-127"/>
              </a:rPr>
              <a:t>2013</a:t>
            </a:r>
            <a:r>
              <a:rPr lang="zh-TW" altLang="zh-TW" sz="2000" dirty="0">
                <a:solidFill>
                  <a:srgbClr val="FF0000"/>
                </a:solidFill>
                <a:latin typeface="華康中黑體" pitchFamily="49" charset="-120"/>
                <a:ea typeface="華康中黑體" pitchFamily="49" charset="-120"/>
              </a:rPr>
              <a:t>年弱勢家庭兒童少年生活</a:t>
            </a:r>
            <a:r>
              <a:rPr lang="zh-TW" altLang="zh-TW" sz="2000" dirty="0" smtClean="0">
                <a:solidFill>
                  <a:srgbClr val="FF0000"/>
                </a:solidFill>
                <a:latin typeface="華康中黑體" pitchFamily="49" charset="-120"/>
                <a:ea typeface="華康中黑體" pitchFamily="49" charset="-120"/>
              </a:rPr>
              <a:t>體驗</a:t>
            </a:r>
            <a:endParaRPr lang="en-US" altLang="zh-TW" sz="2000" dirty="0" smtClean="0">
              <a:solidFill>
                <a:srgbClr val="FF0000"/>
              </a:solidFill>
              <a:latin typeface="華康中黑體" pitchFamily="49" charset="-120"/>
              <a:ea typeface="華康中黑體" pitchFamily="49" charset="-120"/>
            </a:endParaRPr>
          </a:p>
          <a:p>
            <a:pPr algn="l"/>
            <a:r>
              <a:rPr lang="en-US" altLang="zh-TW" sz="2000" dirty="0">
                <a:solidFill>
                  <a:srgbClr val="FF0000"/>
                </a:solidFill>
                <a:latin typeface="華康中黑體" pitchFamily="49" charset="-120"/>
                <a:ea typeface="華康中黑體" pitchFamily="49" charset="-120"/>
              </a:rPr>
              <a:t> </a:t>
            </a:r>
            <a:r>
              <a:rPr lang="en-US" altLang="zh-TW" sz="2000" dirty="0" smtClean="0">
                <a:solidFill>
                  <a:srgbClr val="FF0000"/>
                </a:solidFill>
                <a:latin typeface="華康中黑體" pitchFamily="49" charset="-120"/>
                <a:ea typeface="華康中黑體" pitchFamily="49" charset="-120"/>
              </a:rPr>
              <a:t> </a:t>
            </a:r>
            <a:r>
              <a:rPr lang="zh-TW" altLang="zh-TW" sz="2000" dirty="0" smtClean="0">
                <a:solidFill>
                  <a:srgbClr val="FF0000"/>
                </a:solidFill>
                <a:latin typeface="華康中黑體" pitchFamily="49" charset="-120"/>
                <a:ea typeface="華康中黑體" pitchFamily="49" charset="-120"/>
              </a:rPr>
              <a:t>營</a:t>
            </a:r>
            <a:r>
              <a:rPr lang="zh-TW" altLang="en-US" sz="2000" dirty="0" smtClean="0">
                <a:solidFill>
                  <a:srgbClr val="FF0000"/>
                </a:solidFill>
                <a:latin typeface="華康中黑體"/>
                <a:ea typeface="華康中黑體"/>
              </a:rPr>
              <a:t>」</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dirty="0">
                <a:latin typeface="Kozuka Gothic Pro H" pitchFamily="34" charset="-128"/>
                <a:ea typeface="Kozuka Gothic Pro H" pitchFamily="34" charset="-128"/>
              </a:rPr>
              <a:t>3</a:t>
            </a:r>
            <a:r>
              <a:rPr lang="en-US" altLang="zh-TW" sz="2000" dirty="0" smtClean="0">
                <a:latin typeface="Kozuka Gothic Pro H" pitchFamily="34" charset="-128"/>
                <a:ea typeface="Kozuka Gothic Pro H" pitchFamily="34" charset="-128"/>
              </a:rPr>
              <a:t>.</a:t>
            </a:r>
            <a:r>
              <a:rPr lang="zh-TW" altLang="zh-TW" sz="2000" dirty="0" smtClean="0">
                <a:latin typeface="華康中黑體" pitchFamily="49" charset="-120"/>
                <a:ea typeface="華康中黑體" pitchFamily="49" charset="-120"/>
              </a:rPr>
              <a:t>中華民國</a:t>
            </a:r>
            <a:r>
              <a:rPr lang="zh-TW" altLang="zh-TW" sz="2000" dirty="0">
                <a:latin typeface="華康中黑體" pitchFamily="49" charset="-120"/>
                <a:ea typeface="華康中黑體" pitchFamily="49" charset="-120"/>
              </a:rPr>
              <a:t>孔孟學會辦理</a:t>
            </a:r>
            <a:r>
              <a:rPr lang="en-US" altLang="zh-TW" sz="2000" b="1" dirty="0">
                <a:latin typeface="GulimChe" pitchFamily="49" charset="-127"/>
                <a:ea typeface="GulimChe" pitchFamily="49" charset="-127"/>
              </a:rPr>
              <a:t>102</a:t>
            </a:r>
            <a:r>
              <a:rPr lang="zh-TW" altLang="zh-TW" sz="2000" dirty="0">
                <a:latin typeface="華康中黑體" pitchFamily="49" charset="-120"/>
                <a:ea typeface="華康中黑體" pitchFamily="49" charset="-120"/>
              </a:rPr>
              <a:t>年暑期</a:t>
            </a:r>
            <a:r>
              <a:rPr lang="zh-TW" altLang="zh-TW" sz="2000" dirty="0">
                <a:solidFill>
                  <a:srgbClr val="FF0000"/>
                </a:solidFill>
                <a:latin typeface="華康中黑體" pitchFamily="49" charset="-120"/>
                <a:ea typeface="華康中黑體" pitchFamily="49" charset="-120"/>
              </a:rPr>
              <a:t>「知性生活教育巡禮探索營」</a:t>
            </a:r>
            <a:r>
              <a:rPr lang="zh-TW" altLang="zh-TW" sz="2000" dirty="0">
                <a:latin typeface="華康中黑體" pitchFamily="49" charset="-120"/>
                <a:ea typeface="華康中黑體" pitchFamily="49" charset="-120"/>
              </a:rPr>
              <a:t>活動</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dirty="0">
                <a:latin typeface="Kozuka Gothic Pro H" pitchFamily="34" charset="-128"/>
                <a:ea typeface="Kozuka Gothic Pro H" pitchFamily="34" charset="-128"/>
              </a:rPr>
              <a:t>4</a:t>
            </a:r>
            <a:r>
              <a:rPr lang="en-US" altLang="zh-TW" sz="2000" dirty="0" smtClean="0">
                <a:latin typeface="Kozuka Gothic Pro H" pitchFamily="34" charset="-128"/>
                <a:ea typeface="Kozuka Gothic Pro H" pitchFamily="34" charset="-128"/>
              </a:rPr>
              <a:t>.</a:t>
            </a:r>
            <a:r>
              <a:rPr lang="zh-TW" altLang="zh-TW" sz="2000" dirty="0" smtClean="0">
                <a:latin typeface="華康中黑體" pitchFamily="49" charset="-120"/>
                <a:ea typeface="華康中黑體" pitchFamily="49" charset="-120"/>
              </a:rPr>
              <a:t>臺北市</a:t>
            </a:r>
            <a:r>
              <a:rPr lang="zh-TW" altLang="zh-TW" sz="2000" dirty="0">
                <a:latin typeface="華康中黑體" pitchFamily="49" charset="-120"/>
                <a:ea typeface="華康中黑體" pitchFamily="49" charset="-120"/>
              </a:rPr>
              <a:t>文獻委員會辦理</a:t>
            </a:r>
            <a:r>
              <a:rPr lang="en-US" altLang="zh-TW" sz="2000" b="1" dirty="0">
                <a:latin typeface="GulimChe" pitchFamily="49" charset="-127"/>
                <a:ea typeface="GulimChe" pitchFamily="49" charset="-127"/>
              </a:rPr>
              <a:t>102</a:t>
            </a:r>
            <a:r>
              <a:rPr lang="zh-TW" altLang="zh-TW" sz="2000" dirty="0">
                <a:latin typeface="華康中黑體" pitchFamily="49" charset="-120"/>
                <a:ea typeface="華康中黑體" pitchFamily="49" charset="-120"/>
              </a:rPr>
              <a:t>年度</a:t>
            </a:r>
            <a:r>
              <a:rPr lang="zh-TW" altLang="zh-TW" sz="2000" dirty="0">
                <a:solidFill>
                  <a:srgbClr val="FF0000"/>
                </a:solidFill>
                <a:latin typeface="華康中黑體" pitchFamily="49" charset="-120"/>
                <a:ea typeface="華康中黑體" pitchFamily="49" charset="-120"/>
              </a:rPr>
              <a:t>「尋根溯源─創意族譜比賽」</a:t>
            </a:r>
            <a:r>
              <a:rPr lang="zh-TW" altLang="zh-TW" sz="2000" dirty="0">
                <a:latin typeface="華康中黑體" pitchFamily="49" charset="-120"/>
                <a:ea typeface="華康中黑體" pitchFamily="49" charset="-120"/>
              </a:rPr>
              <a:t>活動，於</a:t>
            </a:r>
            <a:r>
              <a:rPr lang="en-US" altLang="zh-TW" sz="2000" b="1" dirty="0" smtClean="0">
                <a:latin typeface="GulimChe" pitchFamily="49" charset="-127"/>
                <a:ea typeface="GulimChe" pitchFamily="49" charset="-127"/>
              </a:rPr>
              <a:t>102</a:t>
            </a:r>
            <a:r>
              <a:rPr lang="zh-TW" altLang="zh-TW" sz="2000" dirty="0" smtClean="0">
                <a:latin typeface="華康中黑體" pitchFamily="49" charset="-120"/>
                <a:ea typeface="華康中黑體" pitchFamily="49" charset="-120"/>
              </a:rPr>
              <a:t>年</a:t>
            </a:r>
            <a:endParaRPr lang="en-US" altLang="zh-TW" sz="2000" dirty="0" smtClean="0">
              <a:latin typeface="華康中黑體" pitchFamily="49" charset="-120"/>
              <a:ea typeface="華康中黑體" pitchFamily="49" charset="-120"/>
            </a:endParaRPr>
          </a:p>
          <a:p>
            <a:pPr algn="l"/>
            <a:r>
              <a:rPr lang="en-US" altLang="zh-TW" sz="2000" b="1" dirty="0">
                <a:latin typeface="華康中黑體" pitchFamily="49" charset="-120"/>
                <a:ea typeface="華康中黑體" pitchFamily="49" charset="-120"/>
              </a:rPr>
              <a:t> </a:t>
            </a:r>
            <a:r>
              <a:rPr lang="en-US" altLang="zh-TW" sz="2000" b="1" dirty="0" smtClean="0">
                <a:latin typeface="華康中黑體" pitchFamily="49" charset="-120"/>
                <a:ea typeface="華康中黑體" pitchFamily="49" charset="-120"/>
              </a:rPr>
              <a:t> </a:t>
            </a:r>
            <a:r>
              <a:rPr lang="en-US" altLang="zh-TW" sz="2000" b="1" dirty="0" smtClean="0">
                <a:latin typeface="GulimChe" pitchFamily="49" charset="-127"/>
                <a:ea typeface="GulimChe" pitchFamily="49" charset="-127"/>
              </a:rPr>
              <a:t>10</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1</a:t>
            </a:r>
            <a:r>
              <a:rPr lang="zh-TW" altLang="zh-TW" sz="2000" dirty="0">
                <a:latin typeface="華康中黑體" pitchFamily="49" charset="-120"/>
                <a:ea typeface="華康中黑體" pitchFamily="49" charset="-120"/>
              </a:rPr>
              <a:t>日起至</a:t>
            </a:r>
            <a:r>
              <a:rPr lang="en-US" altLang="zh-TW" sz="2000" b="1" dirty="0">
                <a:latin typeface="GulimChe" pitchFamily="49" charset="-127"/>
                <a:ea typeface="GulimChe" pitchFamily="49" charset="-127"/>
              </a:rPr>
              <a:t>10</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31</a:t>
            </a:r>
            <a:r>
              <a:rPr lang="zh-TW" altLang="zh-TW" sz="2000" dirty="0">
                <a:latin typeface="華康中黑體" pitchFamily="49" charset="-120"/>
                <a:ea typeface="華康中黑體" pitchFamily="49" charset="-120"/>
              </a:rPr>
              <a:t>日止辦理徵件</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dirty="0">
                <a:latin typeface="Kozuka Gothic Pro H" pitchFamily="34" charset="-128"/>
                <a:ea typeface="Kozuka Gothic Pro H" pitchFamily="34" charset="-128"/>
              </a:rPr>
              <a:t>5</a:t>
            </a:r>
            <a:r>
              <a:rPr lang="en-US" altLang="zh-TW" sz="2000" dirty="0" smtClean="0">
                <a:latin typeface="Kozuka Gothic Pro H" pitchFamily="34" charset="-128"/>
                <a:ea typeface="Kozuka Gothic Pro H" pitchFamily="34" charset="-128"/>
              </a:rPr>
              <a:t>.</a:t>
            </a:r>
            <a:r>
              <a:rPr lang="zh-TW" altLang="zh-TW" sz="2000" dirty="0" smtClean="0">
                <a:latin typeface="華康中黑體" pitchFamily="49" charset="-120"/>
                <a:ea typeface="華康中黑體" pitchFamily="49" charset="-120"/>
              </a:rPr>
              <a:t>各</a:t>
            </a:r>
            <a:r>
              <a:rPr lang="zh-TW" altLang="zh-TW" sz="2000" dirty="0">
                <a:latin typeface="華康中黑體" pitchFamily="49" charset="-120"/>
                <a:ea typeface="華康中黑體" pitchFamily="49" charset="-120"/>
              </a:rPr>
              <a:t>級學校及幼兒園學生遭受性侵害性騷擾或性霸凌事件通報處理與輔導</a:t>
            </a:r>
            <a:r>
              <a:rPr lang="zh-TW" altLang="zh-TW" sz="2000" dirty="0" smtClean="0">
                <a:latin typeface="華康中黑體" pitchFamily="49" charset="-120"/>
                <a:ea typeface="華康中黑體" pitchFamily="49" charset="-120"/>
              </a:rPr>
              <a:t>流程</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圖</a:t>
            </a:r>
            <a:r>
              <a:rPr lang="zh-TW" altLang="zh-TW" sz="2000" dirty="0">
                <a:latin typeface="華康中黑體" pitchFamily="49" charset="-120"/>
                <a:ea typeface="華康中黑體" pitchFamily="49" charset="-120"/>
              </a:rPr>
              <a:t>。</a:t>
            </a:r>
          </a:p>
          <a:p>
            <a:pPr algn="l"/>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zh-TW" dirty="0">
                <a:solidFill>
                  <a:schemeClr val="bg1"/>
                </a:solidFill>
                <a:latin typeface="華康粗黑體" pitchFamily="49" charset="-120"/>
                <a:ea typeface="華康粗黑體" pitchFamily="49" charset="-120"/>
              </a:rPr>
              <a:t>相關活動訊息公告在新民網頁</a:t>
            </a:r>
            <a:r>
              <a:rPr lang="zh-TW" altLang="zh-TW" dirty="0" smtClean="0">
                <a:solidFill>
                  <a:schemeClr val="bg1"/>
                </a:solidFill>
                <a:latin typeface="華康粗黑體" pitchFamily="49" charset="-120"/>
                <a:ea typeface="華康粗黑體" pitchFamily="49" charset="-120"/>
              </a:rPr>
              <a:t>，請</a:t>
            </a:r>
            <a:r>
              <a:rPr lang="zh-TW" altLang="zh-TW" dirty="0">
                <a:solidFill>
                  <a:schemeClr val="bg1"/>
                </a:solidFill>
                <a:latin typeface="華康粗黑體" pitchFamily="49" charset="-120"/>
                <a:ea typeface="華康粗黑體" pitchFamily="49" charset="-120"/>
              </a:rPr>
              <a:t>自行參閱</a:t>
            </a:r>
          </a:p>
        </p:txBody>
      </p:sp>
    </p:spTree>
    <p:extLst>
      <p:ext uri="{BB962C8B-B14F-4D97-AF65-F5344CB8AC3E}">
        <p14:creationId xmlns:p14="http://schemas.microsoft.com/office/powerpoint/2010/main" val="1257333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一</a:t>
            </a:r>
            <a:r>
              <a:rPr lang="en-US" altLang="zh-TW" sz="4400" dirty="0" smtClean="0">
                <a:latin typeface="華康中黑體" pitchFamily="49" charset="-120"/>
                <a:ea typeface="華康中黑體" pitchFamily="49" charset="-120"/>
              </a:rPr>
              <a:t>.</a:t>
            </a:r>
            <a:r>
              <a:rPr lang="zh-TW" altLang="en-US" sz="4400" dirty="0" smtClean="0">
                <a:latin typeface="華康中黑體" pitchFamily="49" charset="-120"/>
                <a:ea typeface="華康中黑體" pitchFamily="49" charset="-120"/>
              </a:rPr>
              <a:t>主席報告</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3984991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輔導組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algn="l"/>
            <a:r>
              <a:rPr lang="en-US" altLang="zh-TW" sz="2000" dirty="0" smtClean="0">
                <a:latin typeface="Kozuka Gothic Pro H" pitchFamily="34" charset="-128"/>
                <a:ea typeface="Kozuka Gothic Pro H" pitchFamily="34" charset="-128"/>
              </a:rPr>
              <a:t>1. </a:t>
            </a:r>
            <a:r>
              <a:rPr lang="en-US" altLang="zh-TW" sz="2000" b="1" dirty="0" smtClean="0">
                <a:latin typeface="GulimChe" pitchFamily="49" charset="-127"/>
                <a:ea typeface="GulimChe" pitchFamily="49" charset="-127"/>
              </a:rPr>
              <a:t>6/7</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五</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第五節</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七年級分組活動暫停乙次</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辦理七年級家事達人競賽；</a:t>
            </a:r>
            <a:r>
              <a:rPr lang="zh-TW" altLang="zh-TW" sz="2000" dirty="0" smtClean="0">
                <a:latin typeface="華康中黑體" pitchFamily="49" charset="-120"/>
                <a:ea typeface="華康中黑體" pitchFamily="49" charset="-120"/>
              </a:rPr>
              <a:t>屆時</a:t>
            </a:r>
            <a:r>
              <a:rPr lang="zh-TW" altLang="en-US" sz="2000" dirty="0" smtClean="0">
                <a:latin typeface="華康中黑體" pitchFamily="49" charset="-120"/>
                <a:ea typeface="華康中黑體" pitchFamily="49" charset="-120"/>
              </a:rPr>
              <a:t> </a:t>
            </a:r>
            <a:endParaRPr lang="en-US" altLang="zh-TW" sz="2000" dirty="0" smtClean="0">
              <a:latin typeface="華康中黑體" pitchFamily="49" charset="-120"/>
              <a:ea typeface="華康中黑體" pitchFamily="49" charset="-120"/>
            </a:endParaRPr>
          </a:p>
          <a:p>
            <a:pPr algn="l"/>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七</a:t>
            </a:r>
            <a:r>
              <a:rPr lang="zh-TW" altLang="zh-TW" sz="2000" dirty="0">
                <a:latin typeface="華康中黑體" pitchFamily="49" charset="-120"/>
                <a:ea typeface="華康中黑體" pitchFamily="49" charset="-120"/>
              </a:rPr>
              <a:t>年級學生統一集合於活動中心，訓育組將協助安排隨班督導人員</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敬請</a:t>
            </a:r>
            <a:r>
              <a:rPr lang="zh-TW" altLang="zh-TW" sz="2000" dirty="0">
                <a:latin typeface="華康中黑體" pitchFamily="49" charset="-120"/>
                <a:ea typeface="華康中黑體" pitchFamily="49" charset="-120"/>
              </a:rPr>
              <a:t>七年級導師協助督促班級比賽學生準時至比賽場地集合，俾利活動進行</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dirty="0">
                <a:latin typeface="Kozuka Gothic Pro H" pitchFamily="34" charset="-128"/>
                <a:ea typeface="Kozuka Gothic Pro H" pitchFamily="34" charset="-128"/>
              </a:rPr>
              <a:t>2.</a:t>
            </a:r>
            <a:r>
              <a:rPr lang="en-US" altLang="zh-TW" sz="2000" dirty="0">
                <a:latin typeface="華康中黑體" pitchFamily="49" charset="-120"/>
                <a:ea typeface="華康中黑體" pitchFamily="49" charset="-120"/>
              </a:rPr>
              <a:t> </a:t>
            </a:r>
            <a:r>
              <a:rPr lang="en-US" altLang="zh-TW" sz="2000" b="1" dirty="0">
                <a:latin typeface="GulimChe" pitchFamily="49" charset="-127"/>
                <a:ea typeface="GulimChe" pitchFamily="49" charset="-127"/>
              </a:rPr>
              <a:t>6/14</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五</a:t>
            </a:r>
            <a:r>
              <a:rPr lang="en-US" altLang="zh-TW" sz="2000" dirty="0">
                <a:latin typeface="華康中黑體" pitchFamily="49" charset="-120"/>
                <a:ea typeface="華康中黑體" pitchFamily="49" charset="-120"/>
              </a:rPr>
              <a:t>)</a:t>
            </a:r>
            <a:r>
              <a:rPr lang="zh-TW" altLang="zh-TW" sz="2000" dirty="0" smtClean="0">
                <a:latin typeface="華康中黑體" pitchFamily="49" charset="-120"/>
                <a:ea typeface="華康中黑體" pitchFamily="49" charset="-120"/>
              </a:rPr>
              <a:t>上午</a:t>
            </a:r>
            <a:r>
              <a:rPr lang="zh-TW" altLang="en-US" sz="2000" dirty="0" smtClean="0">
                <a:latin typeface="華康中黑體" pitchFamily="49" charset="-120"/>
                <a:ea typeface="華康中黑體" pitchFamily="49" charset="-120"/>
              </a:rPr>
              <a:t> </a:t>
            </a:r>
            <a:r>
              <a:rPr lang="en-US" altLang="zh-TW" sz="2000" b="1" dirty="0" smtClean="0">
                <a:latin typeface="GulimChe" pitchFamily="49" charset="-127"/>
                <a:ea typeface="GulimChe" pitchFamily="49" charset="-127"/>
              </a:rPr>
              <a:t>08:20</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08:40</a:t>
            </a:r>
            <a:r>
              <a:rPr lang="zh-TW" altLang="en-US" sz="2000" b="1" dirty="0" smtClean="0">
                <a:latin typeface="GulimChe" pitchFamily="49" charset="-127"/>
                <a:ea typeface="GulimChe" pitchFamily="49" charset="-127"/>
              </a:rPr>
              <a:t> </a:t>
            </a:r>
            <a:r>
              <a:rPr lang="zh-TW" altLang="zh-TW" sz="2000" dirty="0" smtClean="0">
                <a:latin typeface="華康中黑體" pitchFamily="49" charset="-120"/>
                <a:ea typeface="華康中黑體" pitchFamily="49" charset="-120"/>
              </a:rPr>
              <a:t>義</a:t>
            </a:r>
            <a:r>
              <a:rPr lang="zh-TW" altLang="zh-TW" sz="2000" dirty="0">
                <a:latin typeface="華康中黑體" pitchFamily="49" charset="-120"/>
                <a:ea typeface="華康中黑體" pitchFamily="49" charset="-120"/>
              </a:rPr>
              <a:t>方國小畢業生返校座談。</a:t>
            </a:r>
          </a:p>
          <a:p>
            <a:pPr algn="l"/>
            <a:r>
              <a:rPr lang="en-US" altLang="zh-TW" sz="2000" dirty="0">
                <a:latin typeface="Kozuka Gothic Pro H" pitchFamily="34" charset="-128"/>
                <a:ea typeface="Kozuka Gothic Pro H" pitchFamily="34" charset="-128"/>
              </a:rPr>
              <a:t>3.</a:t>
            </a:r>
            <a:r>
              <a:rPr lang="en-US" altLang="zh-TW" sz="2000" dirty="0">
                <a:latin typeface="華康中黑體" pitchFamily="49" charset="-120"/>
                <a:ea typeface="華康中黑體" pitchFamily="49" charset="-120"/>
              </a:rPr>
              <a:t> </a:t>
            </a:r>
            <a:r>
              <a:rPr lang="en-US" altLang="zh-TW" sz="2000" b="1" dirty="0">
                <a:latin typeface="GulimChe" pitchFamily="49" charset="-127"/>
                <a:ea typeface="GulimChe" pitchFamily="49" charset="-127"/>
              </a:rPr>
              <a:t>6/14</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五</a:t>
            </a:r>
            <a:r>
              <a:rPr lang="en-US" altLang="zh-TW" sz="2000" dirty="0">
                <a:latin typeface="華康中黑體" pitchFamily="49" charset="-120"/>
                <a:ea typeface="華康中黑體" pitchFamily="49" charset="-120"/>
              </a:rPr>
              <a:t>)</a:t>
            </a:r>
            <a:r>
              <a:rPr lang="zh-TW" altLang="zh-TW" sz="2000" dirty="0" smtClean="0">
                <a:latin typeface="華康中黑體" pitchFamily="49" charset="-120"/>
                <a:ea typeface="華康中黑體" pitchFamily="49" charset="-120"/>
              </a:rPr>
              <a:t>上午</a:t>
            </a:r>
            <a:r>
              <a:rPr lang="zh-TW" altLang="en-US" sz="2000" dirty="0" smtClean="0">
                <a:latin typeface="華康中黑體" pitchFamily="49" charset="-120"/>
                <a:ea typeface="華康中黑體" pitchFamily="49" charset="-120"/>
              </a:rPr>
              <a:t> </a:t>
            </a:r>
            <a:r>
              <a:rPr lang="en-US" altLang="zh-TW" sz="2000" b="1" dirty="0" smtClean="0">
                <a:latin typeface="GulimChe" pitchFamily="49" charset="-127"/>
                <a:ea typeface="GulimChe" pitchFamily="49" charset="-127"/>
              </a:rPr>
              <a:t>08:40</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09:30</a:t>
            </a:r>
            <a:r>
              <a:rPr lang="zh-TW" altLang="en-US" sz="2000" b="1" dirty="0" smtClean="0">
                <a:latin typeface="GulimChe" pitchFamily="49" charset="-127"/>
                <a:ea typeface="GulimChe" pitchFamily="49" charset="-127"/>
              </a:rPr>
              <a:t> </a:t>
            </a:r>
            <a:r>
              <a:rPr lang="zh-TW" altLang="zh-TW" sz="2000" dirty="0" smtClean="0">
                <a:latin typeface="華康中黑體" pitchFamily="49" charset="-120"/>
                <a:ea typeface="華康中黑體" pitchFamily="49" charset="-120"/>
              </a:rPr>
              <a:t>義</a:t>
            </a:r>
            <a:r>
              <a:rPr lang="zh-TW" altLang="zh-TW" sz="2000" dirty="0">
                <a:latin typeface="華康中黑體" pitchFamily="49" charset="-120"/>
                <a:ea typeface="華康中黑體" pitchFamily="49" charset="-120"/>
              </a:rPr>
              <a:t>方國小新生轉銜會議。</a:t>
            </a:r>
          </a:p>
          <a:p>
            <a:pPr algn="l"/>
            <a:r>
              <a:rPr lang="en-US" altLang="zh-TW" sz="2000" dirty="0">
                <a:latin typeface="Kozuka Gothic Pro H" pitchFamily="34" charset="-128"/>
                <a:ea typeface="Kozuka Gothic Pro H" pitchFamily="34" charset="-128"/>
              </a:rPr>
              <a:t>4.</a:t>
            </a:r>
            <a:r>
              <a:rPr lang="en-US" altLang="zh-TW" sz="2000" dirty="0">
                <a:latin typeface="華康中黑體" pitchFamily="49" charset="-120"/>
                <a:ea typeface="華康中黑體" pitchFamily="49" charset="-120"/>
              </a:rPr>
              <a:t> </a:t>
            </a:r>
            <a:r>
              <a:rPr lang="en-US" altLang="zh-TW" sz="2000" b="1" dirty="0">
                <a:latin typeface="GulimChe" pitchFamily="49" charset="-127"/>
                <a:ea typeface="GulimChe" pitchFamily="49" charset="-127"/>
              </a:rPr>
              <a:t>6/19</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三</a:t>
            </a:r>
            <a:r>
              <a:rPr lang="en-US" altLang="zh-TW" sz="2000" dirty="0">
                <a:latin typeface="華康中黑體" pitchFamily="49" charset="-120"/>
                <a:ea typeface="華康中黑體" pitchFamily="49" charset="-120"/>
              </a:rPr>
              <a:t>)</a:t>
            </a:r>
            <a:r>
              <a:rPr lang="en-US" altLang="zh-TW" sz="2000" b="1" dirty="0" smtClean="0">
                <a:latin typeface="GulimChe" pitchFamily="49" charset="-127"/>
                <a:ea typeface="GulimChe" pitchFamily="49" charset="-127"/>
              </a:rPr>
              <a:t>08:00</a:t>
            </a:r>
            <a:r>
              <a:rPr lang="zh-TW" altLang="en-US" sz="2000" b="1" dirty="0" smtClean="0">
                <a:latin typeface="GulimChe" pitchFamily="49" charset="-127"/>
                <a:ea typeface="GulimChe" pitchFamily="49" charset="-127"/>
              </a:rPr>
              <a:t> </a:t>
            </a:r>
            <a:r>
              <a:rPr lang="zh-TW" altLang="zh-TW" sz="2000" dirty="0" smtClean="0">
                <a:latin typeface="華康中黑體" pitchFamily="49" charset="-120"/>
                <a:ea typeface="華康中黑體" pitchFamily="49" charset="-120"/>
              </a:rPr>
              <a:t>文化</a:t>
            </a:r>
            <a:r>
              <a:rPr lang="zh-TW" altLang="zh-TW" sz="2000" dirty="0">
                <a:latin typeface="華康中黑體" pitchFamily="49" charset="-120"/>
                <a:ea typeface="華康中黑體" pitchFamily="49" charset="-120"/>
              </a:rPr>
              <a:t>國小新生轉銜會議。</a:t>
            </a:r>
          </a:p>
          <a:p>
            <a:pPr algn="l"/>
            <a:r>
              <a:rPr lang="en-US" altLang="zh-TW" sz="2000" dirty="0">
                <a:latin typeface="Kozuka Gothic Pro H" pitchFamily="34" charset="-128"/>
                <a:ea typeface="Kozuka Gothic Pro H" pitchFamily="34" charset="-128"/>
              </a:rPr>
              <a:t>5.</a:t>
            </a:r>
            <a:r>
              <a:rPr lang="en-US" altLang="zh-TW" sz="2000" dirty="0">
                <a:latin typeface="華康中黑體" pitchFamily="49" charset="-120"/>
                <a:ea typeface="華康中黑體" pitchFamily="49" charset="-120"/>
              </a:rPr>
              <a:t> </a:t>
            </a:r>
            <a:r>
              <a:rPr lang="en-US" altLang="zh-TW" sz="2000" b="1" dirty="0">
                <a:latin typeface="GulimChe" pitchFamily="49" charset="-127"/>
                <a:ea typeface="GulimChe" pitchFamily="49" charset="-127"/>
              </a:rPr>
              <a:t>6/24</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二</a:t>
            </a:r>
            <a:r>
              <a:rPr lang="en-US" altLang="zh-TW" sz="2000" dirty="0">
                <a:latin typeface="華康中黑體" pitchFamily="49" charset="-120"/>
                <a:ea typeface="華康中黑體" pitchFamily="49" charset="-120"/>
              </a:rPr>
              <a:t>)</a:t>
            </a:r>
            <a:r>
              <a:rPr lang="en-US" altLang="zh-TW" sz="2000" b="1" dirty="0" smtClean="0">
                <a:latin typeface="GulimChe" pitchFamily="49" charset="-127"/>
                <a:ea typeface="GulimChe" pitchFamily="49" charset="-127"/>
              </a:rPr>
              <a:t>09:00</a:t>
            </a:r>
            <a:r>
              <a:rPr lang="zh-TW" altLang="en-US" sz="2000" b="1" dirty="0" smtClean="0">
                <a:latin typeface="GulimChe" pitchFamily="49" charset="-127"/>
                <a:ea typeface="GulimChe" pitchFamily="49" charset="-127"/>
              </a:rPr>
              <a:t> </a:t>
            </a:r>
            <a:r>
              <a:rPr lang="zh-TW" altLang="zh-TW" sz="2000" dirty="0" smtClean="0">
                <a:latin typeface="華康中黑體" pitchFamily="49" charset="-120"/>
                <a:ea typeface="華康中黑體" pitchFamily="49" charset="-120"/>
              </a:rPr>
              <a:t>逸仙</a:t>
            </a:r>
            <a:r>
              <a:rPr lang="zh-TW" altLang="zh-TW" sz="2000" dirty="0">
                <a:latin typeface="華康中黑體" pitchFamily="49" charset="-120"/>
                <a:ea typeface="華康中黑體" pitchFamily="49" charset="-120"/>
              </a:rPr>
              <a:t>國小新生轉銜會議。</a:t>
            </a:r>
          </a:p>
          <a:p>
            <a:pPr algn="l"/>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75364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資料組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fontScale="92500" lnSpcReduction="10000"/>
          </a:bodyPr>
          <a:lstStyle/>
          <a:p>
            <a:pPr lvl="0" algn="l"/>
            <a:r>
              <a:rPr lang="en-US" altLang="zh-TW" sz="2000" dirty="0" smtClean="0">
                <a:latin typeface="Kozuka Gothic Pro H" pitchFamily="34" charset="-128"/>
                <a:ea typeface="Kozuka Gothic Pro H" pitchFamily="34" charset="-128"/>
              </a:rPr>
              <a:t>1.</a:t>
            </a:r>
            <a:r>
              <a:rPr lang="zh-TW" altLang="zh-TW" sz="2000" dirty="0" smtClean="0">
                <a:latin typeface="華康中黑體" pitchFamily="49" charset="-120"/>
                <a:ea typeface="華康中黑體" pitchFamily="49" charset="-120"/>
              </a:rPr>
              <a:t>學生</a:t>
            </a:r>
            <a:r>
              <a:rPr lang="zh-TW" altLang="zh-TW" sz="2000" dirty="0">
                <a:latin typeface="華康中黑體" pitchFamily="49" charset="-120"/>
                <a:ea typeface="華康中黑體" pitchFamily="49" charset="-120"/>
              </a:rPr>
              <a:t>輔導數位化生涯領航系統</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家長調查表已於</a:t>
            </a:r>
            <a:r>
              <a:rPr lang="en-US" altLang="zh-TW" sz="2000" b="1" dirty="0">
                <a:latin typeface="GulimChe" pitchFamily="49" charset="-127"/>
                <a:ea typeface="GulimChe" pitchFamily="49" charset="-127"/>
              </a:rPr>
              <a:t>5/13</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一</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發給導師，目前</a:t>
            </a:r>
            <a:r>
              <a:rPr lang="zh-TW" altLang="zh-TW" sz="2000" dirty="0" smtClean="0">
                <a:latin typeface="華康中黑體" pitchFamily="49" charset="-120"/>
                <a:ea typeface="華康中黑體" pitchFamily="49" charset="-120"/>
              </a:rPr>
              <a:t>己</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完成</a:t>
            </a:r>
            <a:r>
              <a:rPr lang="zh-TW" altLang="zh-TW" sz="2000" dirty="0">
                <a:latin typeface="華康中黑體" pitchFamily="49" charset="-120"/>
                <a:ea typeface="華康中黑體" pitchFamily="49" charset="-120"/>
              </a:rPr>
              <a:t>調查的班級為：</a:t>
            </a:r>
            <a:r>
              <a:rPr lang="en-US" altLang="zh-TW" sz="2000" b="1" dirty="0">
                <a:latin typeface="GulimChe" pitchFamily="49" charset="-127"/>
                <a:ea typeface="GulimChe" pitchFamily="49" charset="-127"/>
              </a:rPr>
              <a:t>702</a:t>
            </a:r>
            <a:r>
              <a:rPr lang="zh-TW" altLang="zh-TW" sz="2000" b="1" dirty="0">
                <a:latin typeface="GulimChe" pitchFamily="49" charset="-127"/>
                <a:ea typeface="GulimChe" pitchFamily="49" charset="-127"/>
              </a:rPr>
              <a:t>、</a:t>
            </a:r>
            <a:r>
              <a:rPr lang="en-US" altLang="zh-TW" sz="2000" b="1" dirty="0">
                <a:latin typeface="GulimChe" pitchFamily="49" charset="-127"/>
                <a:ea typeface="GulimChe" pitchFamily="49" charset="-127"/>
              </a:rPr>
              <a:t>703</a:t>
            </a:r>
            <a:r>
              <a:rPr lang="zh-TW" altLang="zh-TW" sz="2000" b="1" dirty="0">
                <a:latin typeface="GulimChe" pitchFamily="49" charset="-127"/>
                <a:ea typeface="GulimChe" pitchFamily="49" charset="-127"/>
              </a:rPr>
              <a:t>、</a:t>
            </a:r>
            <a:r>
              <a:rPr lang="en-US" altLang="zh-TW" sz="2000" b="1" dirty="0">
                <a:latin typeface="GulimChe" pitchFamily="49" charset="-127"/>
                <a:ea typeface="GulimChe" pitchFamily="49" charset="-127"/>
              </a:rPr>
              <a:t>705</a:t>
            </a:r>
            <a:r>
              <a:rPr lang="zh-TW" altLang="zh-TW" sz="2000" b="1" dirty="0">
                <a:latin typeface="GulimChe" pitchFamily="49" charset="-127"/>
                <a:ea typeface="GulimChe" pitchFamily="49" charset="-127"/>
              </a:rPr>
              <a:t>；</a:t>
            </a:r>
            <a:r>
              <a:rPr lang="en-US" altLang="zh-TW" sz="2000" b="1" dirty="0">
                <a:latin typeface="GulimChe" pitchFamily="49" charset="-127"/>
                <a:ea typeface="GulimChe" pitchFamily="49" charset="-127"/>
              </a:rPr>
              <a:t>803</a:t>
            </a:r>
            <a:r>
              <a:rPr lang="zh-TW" altLang="zh-TW" sz="2000" b="1" dirty="0">
                <a:latin typeface="GulimChe" pitchFamily="49" charset="-127"/>
                <a:ea typeface="GulimChe" pitchFamily="49" charset="-127"/>
              </a:rPr>
              <a:t>、</a:t>
            </a:r>
            <a:r>
              <a:rPr lang="en-US" altLang="zh-TW" sz="2000" b="1" dirty="0">
                <a:latin typeface="GulimChe" pitchFamily="49" charset="-127"/>
                <a:ea typeface="GulimChe" pitchFamily="49" charset="-127"/>
              </a:rPr>
              <a:t>804</a:t>
            </a:r>
            <a:r>
              <a:rPr lang="zh-TW" altLang="zh-TW" sz="2000" b="1" dirty="0">
                <a:latin typeface="GulimChe" pitchFamily="49" charset="-127"/>
                <a:ea typeface="GulimChe" pitchFamily="49" charset="-127"/>
              </a:rPr>
              <a:t>、</a:t>
            </a:r>
            <a:r>
              <a:rPr lang="en-US" altLang="zh-TW" sz="2000" b="1" dirty="0">
                <a:latin typeface="GulimChe" pitchFamily="49" charset="-127"/>
                <a:ea typeface="GulimChe" pitchFamily="49" charset="-127"/>
              </a:rPr>
              <a:t>805</a:t>
            </a:r>
            <a:r>
              <a:rPr lang="zh-TW" altLang="zh-TW" sz="2000" dirty="0">
                <a:latin typeface="華康中黑體" pitchFamily="49" charset="-120"/>
                <a:ea typeface="華康中黑體" pitchFamily="49" charset="-120"/>
              </a:rPr>
              <a:t>，仍麻煩導師繼續</a:t>
            </a:r>
            <a:r>
              <a:rPr lang="zh-TW" altLang="zh-TW" sz="2000" dirty="0" smtClean="0">
                <a:latin typeface="華康中黑體" pitchFamily="49" charset="-120"/>
                <a:ea typeface="華康中黑體" pitchFamily="49" charset="-120"/>
              </a:rPr>
              <a:t>幫忙</a:t>
            </a:r>
            <a:r>
              <a:rPr lang="zh-TW" altLang="en-US" sz="2000" dirty="0" smtClean="0">
                <a:latin typeface="華康中黑體" pitchFamily="49" charset="-120"/>
                <a:ea typeface="華康中黑體" pitchFamily="49" charset="-120"/>
              </a:rPr>
              <a:t> </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與</a:t>
            </a:r>
            <a:r>
              <a:rPr lang="zh-TW" altLang="zh-TW" sz="2000" dirty="0">
                <a:latin typeface="華康中黑體" pitchFamily="49" charset="-120"/>
                <a:ea typeface="華康中黑體" pitchFamily="49" charset="-120"/>
              </a:rPr>
              <a:t>家長聯絡及輔導等事項</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r>
              <a:rPr lang="en-US" altLang="zh-TW" sz="2000" dirty="0" smtClean="0">
                <a:latin typeface="華康中黑體" pitchFamily="49" charset="-120"/>
                <a:ea typeface="華康中黑體" pitchFamily="49" charset="-120"/>
              </a:rPr>
              <a:t> </a:t>
            </a:r>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2.</a:t>
            </a:r>
            <a:r>
              <a:rPr lang="zh-TW" altLang="zh-TW" sz="2000" dirty="0" smtClean="0">
                <a:latin typeface="華康中黑體" pitchFamily="49" charset="-120"/>
                <a:ea typeface="華康中黑體" pitchFamily="49" charset="-120"/>
              </a:rPr>
              <a:t>九</a:t>
            </a:r>
            <a:r>
              <a:rPr lang="zh-TW" altLang="zh-TW" sz="2000" dirty="0">
                <a:latin typeface="華康中黑體" pitchFamily="49" charset="-120"/>
                <a:ea typeface="華康中黑體" pitchFamily="49" charset="-120"/>
              </a:rPr>
              <a:t>年級技藝教育於</a:t>
            </a:r>
            <a:r>
              <a:rPr lang="en-US" altLang="zh-TW" sz="2000" b="1" dirty="0">
                <a:latin typeface="GulimChe" pitchFamily="49" charset="-127"/>
                <a:ea typeface="GulimChe" pitchFamily="49" charset="-127"/>
              </a:rPr>
              <a:t>5/28</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二</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結束課程，本校有六位</a:t>
            </a:r>
            <a:r>
              <a:rPr lang="zh-TW" altLang="zh-TW" sz="2000" dirty="0" smtClean="0">
                <a:latin typeface="華康中黑體" pitchFamily="49" charset="-120"/>
                <a:ea typeface="華康中黑體" pitchFamily="49" charset="-120"/>
              </a:rPr>
              <a:t>同學</a:t>
            </a:r>
            <a:endParaRPr lang="en-US" altLang="zh-TW" sz="2000" dirty="0" smtClean="0">
              <a:latin typeface="華康中黑體" pitchFamily="49" charset="-120"/>
              <a:ea typeface="華康中黑體" pitchFamily="49" charset="-120"/>
            </a:endParaRPr>
          </a:p>
          <a:p>
            <a:pPr lvl="0" algn="l"/>
            <a:r>
              <a:rPr lang="zh-TW" altLang="zh-TW" sz="2000" dirty="0" smtClean="0">
                <a:latin typeface="華康中黑體" pitchFamily="49" charset="-120"/>
                <a:ea typeface="華康中黑體" pitchFamily="49" charset="-120"/>
              </a:rPr>
              <a:t>（</a:t>
            </a:r>
            <a:r>
              <a:rPr lang="en-US" altLang="zh-TW" sz="2000" b="1" dirty="0">
                <a:latin typeface="GulimChe" pitchFamily="49" charset="-127"/>
                <a:ea typeface="GulimChe" pitchFamily="49" charset="-127"/>
              </a:rPr>
              <a:t>902</a:t>
            </a:r>
            <a:r>
              <a:rPr lang="zh-TW" altLang="zh-TW" sz="2000" dirty="0">
                <a:latin typeface="華康中黑體" pitchFamily="49" charset="-120"/>
                <a:ea typeface="華康中黑體" pitchFamily="49" charset="-120"/>
              </a:rPr>
              <a:t>詹周明翰、</a:t>
            </a:r>
            <a:r>
              <a:rPr lang="en-US" altLang="zh-TW" sz="2000" b="1" dirty="0" smtClean="0">
                <a:latin typeface="GulimChe" pitchFamily="49" charset="-127"/>
                <a:ea typeface="GulimChe" pitchFamily="49" charset="-127"/>
              </a:rPr>
              <a:t>902</a:t>
            </a:r>
            <a:r>
              <a:rPr lang="zh-TW" altLang="zh-TW" sz="2000" dirty="0" smtClean="0">
                <a:latin typeface="華康中黑體" pitchFamily="49" charset="-120"/>
                <a:ea typeface="華康中黑體" pitchFamily="49" charset="-120"/>
              </a:rPr>
              <a:t>吳</a:t>
            </a:r>
            <a:r>
              <a:rPr lang="zh-TW" altLang="zh-TW" sz="2000" dirty="0">
                <a:latin typeface="華康中黑體" pitchFamily="49" charset="-120"/>
                <a:ea typeface="華康中黑體" pitchFamily="49" charset="-120"/>
              </a:rPr>
              <a:t>書含、</a:t>
            </a:r>
            <a:r>
              <a:rPr lang="en-US" altLang="zh-TW" sz="2000" b="1" dirty="0">
                <a:latin typeface="GulimChe" pitchFamily="49" charset="-127"/>
                <a:ea typeface="GulimChe" pitchFamily="49" charset="-127"/>
              </a:rPr>
              <a:t>903</a:t>
            </a:r>
            <a:r>
              <a:rPr lang="zh-TW" altLang="zh-TW" sz="2000" dirty="0">
                <a:latin typeface="華康中黑體" pitchFamily="49" charset="-120"/>
                <a:ea typeface="華康中黑體" pitchFamily="49" charset="-120"/>
              </a:rPr>
              <a:t>余芷昀、</a:t>
            </a:r>
            <a:r>
              <a:rPr lang="en-US" altLang="zh-TW" sz="2000" b="1" dirty="0">
                <a:latin typeface="GulimChe" pitchFamily="49" charset="-127"/>
                <a:ea typeface="GulimChe" pitchFamily="49" charset="-127"/>
              </a:rPr>
              <a:t>904</a:t>
            </a:r>
            <a:r>
              <a:rPr lang="zh-TW" altLang="zh-TW" sz="2000" dirty="0">
                <a:latin typeface="華康中黑體" pitchFamily="49" charset="-120"/>
                <a:ea typeface="華康中黑體" pitchFamily="49" charset="-120"/>
              </a:rPr>
              <a:t>林海威、</a:t>
            </a:r>
            <a:r>
              <a:rPr lang="en-US" altLang="zh-TW" sz="2000" b="1" dirty="0">
                <a:latin typeface="GulimChe" pitchFamily="49" charset="-127"/>
                <a:ea typeface="GulimChe" pitchFamily="49" charset="-127"/>
              </a:rPr>
              <a:t>904</a:t>
            </a:r>
            <a:r>
              <a:rPr lang="zh-TW" altLang="zh-TW" sz="2000" dirty="0">
                <a:latin typeface="華康中黑體" pitchFamily="49" charset="-120"/>
                <a:ea typeface="華康中黑體" pitchFamily="49" charset="-120"/>
              </a:rPr>
              <a:t>李佩芸、</a:t>
            </a:r>
            <a:r>
              <a:rPr lang="en-US" altLang="zh-TW" sz="2000" b="1" dirty="0">
                <a:latin typeface="GulimChe" pitchFamily="49" charset="-127"/>
                <a:ea typeface="GulimChe" pitchFamily="49" charset="-127"/>
              </a:rPr>
              <a:t>904</a:t>
            </a:r>
            <a:r>
              <a:rPr lang="zh-TW" altLang="zh-TW" sz="2000" dirty="0">
                <a:latin typeface="華康中黑體" pitchFamily="49" charset="-120"/>
                <a:ea typeface="華康中黑體" pitchFamily="49" charset="-120"/>
              </a:rPr>
              <a:t>李穰紜</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獲得</a:t>
            </a:r>
            <a:r>
              <a:rPr lang="zh-TW" altLang="zh-TW" sz="2000" dirty="0">
                <a:latin typeface="華康中黑體" pitchFamily="49" charset="-120"/>
                <a:ea typeface="華康中黑體" pitchFamily="49" charset="-120"/>
              </a:rPr>
              <a:t>技優生的殊榮，請於畢業典禮頒發技藝優良獎，學生於</a:t>
            </a:r>
            <a:r>
              <a:rPr lang="en-US" altLang="zh-TW" sz="2000" b="1" dirty="0">
                <a:latin typeface="GulimChe" pitchFamily="49" charset="-127"/>
                <a:ea typeface="GulimChe" pitchFamily="49" charset="-127"/>
              </a:rPr>
              <a:t>6/10</a:t>
            </a:r>
            <a:r>
              <a:rPr lang="zh-TW" altLang="zh-TW" sz="2000" dirty="0">
                <a:latin typeface="華康中黑體" pitchFamily="49" charset="-120"/>
                <a:ea typeface="華康中黑體" pitchFamily="49" charset="-120"/>
              </a:rPr>
              <a:t>將代表</a:t>
            </a:r>
            <a:r>
              <a:rPr lang="zh-TW" altLang="zh-TW" sz="2000" dirty="0" smtClean="0">
                <a:latin typeface="華康中黑體" pitchFamily="49" charset="-120"/>
                <a:ea typeface="華康中黑體" pitchFamily="49" charset="-120"/>
              </a:rPr>
              <a:t>本校</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接受</a:t>
            </a:r>
            <a:r>
              <a:rPr lang="zh-TW" altLang="zh-TW" sz="2000" dirty="0">
                <a:latin typeface="華康中黑體" pitchFamily="49" charset="-120"/>
                <a:ea typeface="華康中黑體" pitchFamily="49" charset="-120"/>
              </a:rPr>
              <a:t>台北市之表揚</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3.</a:t>
            </a:r>
            <a:r>
              <a:rPr lang="zh-TW" altLang="zh-TW" sz="2000" dirty="0" smtClean="0">
                <a:latin typeface="華康中黑體" pitchFamily="49" charset="-120"/>
                <a:ea typeface="華康中黑體" pitchFamily="49" charset="-120"/>
              </a:rPr>
              <a:t>新生</a:t>
            </a:r>
            <a:r>
              <a:rPr lang="zh-TW" altLang="zh-TW" sz="2000" dirty="0">
                <a:latin typeface="華康中黑體" pitchFamily="49" charset="-120"/>
                <a:ea typeface="華康中黑體" pitchFamily="49" charset="-120"/>
              </a:rPr>
              <a:t>智力測驗於</a:t>
            </a:r>
            <a:r>
              <a:rPr lang="zh-TW" altLang="zh-TW" sz="2000" b="1" dirty="0">
                <a:latin typeface="GulimChe" pitchFamily="49" charset="-127"/>
                <a:ea typeface="GulimChe" pitchFamily="49" charset="-127"/>
              </a:rPr>
              <a:t>７</a:t>
            </a:r>
            <a:r>
              <a:rPr lang="zh-TW" altLang="zh-TW" sz="2000" dirty="0">
                <a:latin typeface="華康中黑體" pitchFamily="49" charset="-120"/>
                <a:ea typeface="華康中黑體" pitchFamily="49" charset="-120"/>
              </a:rPr>
              <a:t>月</a:t>
            </a:r>
            <a:r>
              <a:rPr lang="zh-TW" altLang="zh-TW" sz="2000" b="1" dirty="0">
                <a:latin typeface="GulimChe" pitchFamily="49" charset="-127"/>
                <a:ea typeface="GulimChe" pitchFamily="49" charset="-127"/>
              </a:rPr>
              <a:t>５</a:t>
            </a:r>
            <a:r>
              <a:rPr lang="zh-TW" altLang="zh-TW" sz="2000" dirty="0">
                <a:latin typeface="華康中黑體" pitchFamily="49" charset="-120"/>
                <a:ea typeface="華康中黑體" pitchFamily="49" charset="-120"/>
              </a:rPr>
              <a:t>日舉行，屆時將用到九年級的教室，請導師幫忙</a:t>
            </a:r>
            <a:r>
              <a:rPr lang="zh-TW" altLang="zh-TW" sz="2000" dirty="0" smtClean="0">
                <a:latin typeface="華康中黑體" pitchFamily="49" charset="-120"/>
                <a:ea typeface="華康中黑體" pitchFamily="49" charset="-120"/>
              </a:rPr>
              <a:t>要</a:t>
            </a:r>
            <a:r>
              <a:rPr lang="zh-TW" altLang="en-US" sz="2000" dirty="0" smtClean="0">
                <a:latin typeface="華康中黑體" pitchFamily="49" charset="-120"/>
                <a:ea typeface="華康中黑體" pitchFamily="49" charset="-120"/>
              </a:rPr>
              <a:t>求</a:t>
            </a:r>
            <a:r>
              <a:rPr lang="zh-TW" altLang="zh-TW" sz="2000" dirty="0" smtClean="0">
                <a:latin typeface="華康中黑體" pitchFamily="49" charset="-120"/>
                <a:ea typeface="華康中黑體" pitchFamily="49" charset="-120"/>
              </a:rPr>
              <a:t>學</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生</a:t>
            </a:r>
            <a:r>
              <a:rPr lang="zh-TW" altLang="zh-TW" sz="2000" dirty="0">
                <a:latin typeface="華康中黑體" pitchFamily="49" charset="-120"/>
                <a:ea typeface="華康中黑體" pitchFamily="49" charset="-120"/>
              </a:rPr>
              <a:t>將私人物品清空</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4.</a:t>
            </a:r>
            <a:r>
              <a:rPr lang="zh-TW" altLang="zh-TW" sz="2000" dirty="0" smtClean="0">
                <a:latin typeface="華康中黑體" pitchFamily="49" charset="-120"/>
                <a:ea typeface="華康中黑體" pitchFamily="49" charset="-120"/>
              </a:rPr>
              <a:t>請</a:t>
            </a:r>
            <a:r>
              <a:rPr lang="zh-TW" altLang="zh-TW" sz="2000" dirty="0">
                <a:latin typeface="華康中黑體" pitchFamily="49" charset="-120"/>
                <a:ea typeface="華康中黑體" pitchFamily="49" charset="-120"/>
              </a:rPr>
              <a:t>七八年級導師於</a:t>
            </a:r>
            <a:r>
              <a:rPr lang="en-US" altLang="zh-TW" sz="2000" b="1" dirty="0">
                <a:latin typeface="GulimChe" pitchFamily="49" charset="-127"/>
                <a:ea typeface="GulimChe" pitchFamily="49" charset="-127"/>
              </a:rPr>
              <a:t>6/15</a:t>
            </a:r>
            <a:r>
              <a:rPr lang="en-US" altLang="zh-TW" sz="2000" dirty="0">
                <a:latin typeface="華康中黑體" pitchFamily="49" charset="-120"/>
                <a:ea typeface="華康中黑體" pitchFamily="49" charset="-120"/>
              </a:rPr>
              <a:t> </a:t>
            </a:r>
            <a:r>
              <a:rPr lang="zh-TW" altLang="zh-TW" sz="2000" dirty="0">
                <a:latin typeface="華康中黑體" pitchFamily="49" charset="-120"/>
                <a:ea typeface="華康中黑體" pitchFamily="49" charset="-120"/>
              </a:rPr>
              <a:t>前將</a:t>
            </a:r>
            <a:r>
              <a:rPr lang="en-US" altLang="zh-TW" sz="2000" dirty="0">
                <a:latin typeface="GulimChe" pitchFamily="49" charset="-127"/>
                <a:ea typeface="GulimChe" pitchFamily="49" charset="-127"/>
              </a:rPr>
              <a:t>B</a:t>
            </a:r>
            <a:r>
              <a:rPr lang="zh-TW" altLang="zh-TW" sz="2000" dirty="0">
                <a:latin typeface="華康中黑體" pitchFamily="49" charset="-120"/>
                <a:ea typeface="華康中黑體" pitchFamily="49" charset="-120"/>
              </a:rPr>
              <a:t>卡交至資料組。</a:t>
            </a:r>
          </a:p>
          <a:p>
            <a:r>
              <a:rPr lang="en-US" altLang="zh-TW" sz="2000" dirty="0">
                <a:latin typeface="華康中黑體" pitchFamily="49" charset="-120"/>
                <a:ea typeface="華康中黑體" pitchFamily="49" charset="-120"/>
              </a:rPr>
              <a:t> </a:t>
            </a:r>
            <a:endParaRPr lang="zh-TW" altLang="zh-TW" sz="2000" dirty="0">
              <a:latin typeface="華康中黑體" pitchFamily="49" charset="-120"/>
              <a:ea typeface="華康中黑體" pitchFamily="49" charset="-120"/>
            </a:endParaRPr>
          </a:p>
          <a:p>
            <a:pPr algn="l"/>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6797713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特教組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lnSpcReduction="10000"/>
          </a:bodyPr>
          <a:lstStyle/>
          <a:p>
            <a:pPr lvl="0" algn="l"/>
            <a:r>
              <a:rPr lang="en-US" altLang="zh-TW" sz="2000" b="1" dirty="0" smtClean="0">
                <a:latin typeface="Kozuka Gothic Pro H" pitchFamily="34" charset="-128"/>
                <a:ea typeface="Kozuka Gothic Pro H" pitchFamily="34" charset="-128"/>
              </a:rPr>
              <a:t>1.</a:t>
            </a:r>
            <a:r>
              <a:rPr lang="zh-TW" altLang="zh-TW" sz="2000" dirty="0" smtClean="0">
                <a:latin typeface="華康中黑體" pitchFamily="49" charset="-120"/>
                <a:ea typeface="華康中黑體" pitchFamily="49" charset="-120"/>
              </a:rPr>
              <a:t>本校</a:t>
            </a:r>
            <a:r>
              <a:rPr lang="zh-TW" altLang="zh-TW" sz="2000" dirty="0">
                <a:latin typeface="華康中黑體" pitchFamily="49" charset="-120"/>
                <a:ea typeface="華康中黑體" pitchFamily="49" charset="-120"/>
              </a:rPr>
              <a:t>本學期鑑定安置送件結果：校內欲確認障礙</a:t>
            </a:r>
            <a:r>
              <a:rPr lang="zh-TW" altLang="zh-TW" sz="2000" dirty="0" smtClean="0">
                <a:latin typeface="華康中黑體" pitchFamily="49" charset="-120"/>
                <a:ea typeface="華康中黑體" pitchFamily="49" charset="-120"/>
              </a:rPr>
              <a:t>類別</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en-US" altLang="zh-TW" sz="2000" b="1" dirty="0" smtClean="0">
                <a:latin typeface="GulimChe" pitchFamily="49" charset="-127"/>
                <a:ea typeface="GulimChe" pitchFamily="49" charset="-127"/>
              </a:rPr>
              <a:t>801</a:t>
            </a:r>
            <a:r>
              <a:rPr lang="zh-TW" altLang="zh-TW" sz="2000" dirty="0">
                <a:latin typeface="華康中黑體" pitchFamily="49" charset="-120"/>
                <a:ea typeface="華康中黑體" pitchFamily="49" charset="-120"/>
              </a:rPr>
              <a:t>曾生、</a:t>
            </a:r>
            <a:r>
              <a:rPr lang="en-US" altLang="zh-TW" sz="2000" b="1" dirty="0">
                <a:latin typeface="GulimChe" pitchFamily="49" charset="-127"/>
                <a:ea typeface="GulimChe" pitchFamily="49" charset="-127"/>
              </a:rPr>
              <a:t>803</a:t>
            </a:r>
            <a:r>
              <a:rPr lang="zh-TW" altLang="zh-TW" sz="2000" dirty="0">
                <a:latin typeface="華康中黑體" pitchFamily="49" charset="-120"/>
                <a:ea typeface="華康中黑體" pitchFamily="49" charset="-120"/>
              </a:rPr>
              <a:t>高生</a:t>
            </a:r>
            <a:r>
              <a:rPr lang="zh-TW" altLang="zh-TW" sz="2000" dirty="0" smtClean="0">
                <a:latin typeface="華康中黑體" pitchFamily="49" charset="-120"/>
                <a:ea typeface="華康中黑體" pitchFamily="49" charset="-120"/>
              </a:rPr>
              <a:t>、</a:t>
            </a:r>
            <a:r>
              <a:rPr lang="en-US" altLang="zh-TW" sz="2000" b="1" dirty="0" smtClean="0">
                <a:latin typeface="GulimChe" pitchFamily="49" charset="-127"/>
                <a:ea typeface="GulimChe" pitchFamily="49" charset="-127"/>
              </a:rPr>
              <a:t>804</a:t>
            </a:r>
            <a:r>
              <a:rPr lang="zh-TW" altLang="zh-TW" sz="2000" dirty="0">
                <a:latin typeface="華康中黑體" pitchFamily="49" charset="-120"/>
                <a:ea typeface="華康中黑體" pitchFamily="49" charset="-120"/>
              </a:rPr>
              <a:t>周生、</a:t>
            </a:r>
            <a:r>
              <a:rPr lang="en-US" altLang="zh-TW" sz="2000" b="1" dirty="0">
                <a:latin typeface="GulimChe" pitchFamily="49" charset="-127"/>
                <a:ea typeface="GulimChe" pitchFamily="49" charset="-127"/>
              </a:rPr>
              <a:t>802</a:t>
            </a:r>
            <a:r>
              <a:rPr lang="zh-TW" altLang="zh-TW" sz="2000" dirty="0">
                <a:latin typeface="華康中黑體" pitchFamily="49" charset="-120"/>
                <a:ea typeface="華康中黑體" pitchFamily="49" charset="-120"/>
              </a:rPr>
              <a:t>林生、</a:t>
            </a:r>
            <a:r>
              <a:rPr lang="en-US" altLang="zh-TW" sz="2000" b="1" dirty="0">
                <a:latin typeface="GulimChe" pitchFamily="49" charset="-127"/>
                <a:ea typeface="GulimChe" pitchFamily="49" charset="-127"/>
              </a:rPr>
              <a:t>806</a:t>
            </a:r>
            <a:r>
              <a:rPr lang="zh-TW" altLang="zh-TW" sz="2000" dirty="0">
                <a:latin typeface="華康中黑體" pitchFamily="49" charset="-120"/>
                <a:ea typeface="華康中黑體" pitchFamily="49" charset="-120"/>
              </a:rPr>
              <a:t>徐生、</a:t>
            </a:r>
            <a:r>
              <a:rPr lang="en-US" altLang="zh-TW" sz="2000" b="1" dirty="0">
                <a:latin typeface="GulimChe" pitchFamily="49" charset="-127"/>
                <a:ea typeface="GulimChe" pitchFamily="49" charset="-127"/>
              </a:rPr>
              <a:t>806</a:t>
            </a:r>
            <a:r>
              <a:rPr lang="zh-TW" altLang="zh-TW" sz="2000" dirty="0">
                <a:latin typeface="華康中黑體" pitchFamily="49" charset="-120"/>
                <a:ea typeface="華康中黑體" pitchFamily="49" charset="-120"/>
              </a:rPr>
              <a:t>沈生、</a:t>
            </a:r>
            <a:r>
              <a:rPr lang="en-US" altLang="zh-TW" sz="2000" b="1" dirty="0">
                <a:latin typeface="GulimChe" pitchFamily="49" charset="-127"/>
                <a:ea typeface="GulimChe" pitchFamily="49" charset="-127"/>
              </a:rPr>
              <a:t>806</a:t>
            </a:r>
            <a:r>
              <a:rPr lang="zh-TW" altLang="zh-TW" sz="2000" dirty="0">
                <a:latin typeface="華康中黑體" pitchFamily="49" charset="-120"/>
                <a:ea typeface="華康中黑體" pitchFamily="49" charset="-120"/>
              </a:rPr>
              <a:t>陳生</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endParaRPr lang="en-US" altLang="zh-TW" sz="2000" dirty="0" smtClean="0">
              <a:latin typeface="華康中黑體" pitchFamily="49" charset="-120"/>
              <a:ea typeface="華康中黑體" pitchFamily="49" charset="-120"/>
            </a:endParaRPr>
          </a:p>
          <a:p>
            <a:pPr lvl="0" algn="l"/>
            <a:r>
              <a:rPr lang="en-US" altLang="zh-TW" sz="2000" b="1" dirty="0" smtClean="0">
                <a:latin typeface="Kozuka Gothic Pro H" pitchFamily="34" charset="-128"/>
                <a:ea typeface="Kozuka Gothic Pro H" pitchFamily="34" charset="-128"/>
              </a:rPr>
              <a:t>2.</a:t>
            </a:r>
            <a:r>
              <a:rPr lang="en-US" altLang="zh-TW" sz="2000" b="1" dirty="0" smtClean="0">
                <a:latin typeface="GulimChe" pitchFamily="49" charset="-127"/>
                <a:ea typeface="GulimChe" pitchFamily="49" charset="-127"/>
              </a:rPr>
              <a:t>5</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31</a:t>
            </a:r>
            <a:r>
              <a:rPr lang="zh-TW" altLang="zh-TW" sz="2000" dirty="0">
                <a:latin typeface="華康中黑體" pitchFamily="49" charset="-120"/>
                <a:ea typeface="華康中黑體" pitchFamily="49" charset="-120"/>
              </a:rPr>
              <a:t>日</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五</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下午</a:t>
            </a:r>
            <a:r>
              <a:rPr lang="en-US" altLang="zh-TW" sz="2000" b="1" dirty="0" smtClean="0">
                <a:latin typeface="GulimChe" pitchFamily="49" charset="-127"/>
                <a:ea typeface="GulimChe" pitchFamily="49" charset="-127"/>
              </a:rPr>
              <a:t>15:00-16:00</a:t>
            </a:r>
            <a:r>
              <a:rPr lang="zh-TW" altLang="en-US" sz="2000" b="1" dirty="0" smtClean="0">
                <a:latin typeface="GulimChe" pitchFamily="49" charset="-127"/>
                <a:ea typeface="GulimChe" pitchFamily="49" charset="-127"/>
              </a:rPr>
              <a:t> </a:t>
            </a:r>
            <a:r>
              <a:rPr lang="zh-TW" altLang="zh-TW" sz="2000" dirty="0" smtClean="0">
                <a:latin typeface="華康中黑體" pitchFamily="49" charset="-120"/>
                <a:ea typeface="華康中黑體" pitchFamily="49" charset="-120"/>
              </a:rPr>
              <a:t>於</a:t>
            </a:r>
            <a:r>
              <a:rPr lang="zh-TW" altLang="zh-TW" sz="2000" dirty="0">
                <a:latin typeface="華康中黑體" pitchFamily="49" charset="-120"/>
                <a:ea typeface="華康中黑體" pitchFamily="49" charset="-120"/>
              </a:rPr>
              <a:t>校史室辦理特教宣導講座</a:t>
            </a:r>
            <a:r>
              <a:rPr lang="zh-TW" altLang="zh-TW" sz="2000" dirty="0" smtClean="0">
                <a:latin typeface="華康中黑體" pitchFamily="49" charset="-120"/>
                <a:ea typeface="華康中黑體" pitchFamily="49" charset="-120"/>
              </a:rPr>
              <a:t>，講題為</a:t>
            </a:r>
            <a:endParaRPr lang="en-US" altLang="zh-TW" sz="2000" dirty="0" smtClean="0">
              <a:latin typeface="華康中黑體" pitchFamily="49" charset="-120"/>
              <a:ea typeface="華康中黑體" pitchFamily="49" charset="-120"/>
            </a:endParaRPr>
          </a:p>
          <a:p>
            <a:pPr lvl="0" algn="l"/>
            <a:r>
              <a:rPr lang="zh-TW" altLang="zh-TW" sz="2000" dirty="0" smtClean="0">
                <a:solidFill>
                  <a:srgbClr val="FF0000"/>
                </a:solidFill>
                <a:latin typeface="華康中黑體" pitchFamily="49" charset="-120"/>
                <a:ea typeface="華康中黑體" pitchFamily="49" charset="-120"/>
              </a:rPr>
              <a:t>「</a:t>
            </a:r>
            <a:r>
              <a:rPr lang="zh-TW" altLang="zh-TW" sz="2000" dirty="0">
                <a:solidFill>
                  <a:srgbClr val="FF0000"/>
                </a:solidFill>
                <a:latin typeface="華康中黑體" pitchFamily="49" charset="-120"/>
                <a:ea typeface="華康中黑體" pitchFamily="49" charset="-120"/>
              </a:rPr>
              <a:t>如何</a:t>
            </a:r>
            <a:r>
              <a:rPr lang="zh-TW" altLang="zh-TW" sz="2000" dirty="0" smtClean="0">
                <a:solidFill>
                  <a:srgbClr val="FF0000"/>
                </a:solidFill>
                <a:latin typeface="華康中黑體" pitchFamily="49" charset="-120"/>
                <a:ea typeface="華康中黑體" pitchFamily="49" charset="-120"/>
              </a:rPr>
              <a:t>幫助</a:t>
            </a:r>
            <a:r>
              <a:rPr lang="zh-TW" altLang="zh-TW" sz="2000" dirty="0">
                <a:solidFill>
                  <a:srgbClr val="FF0000"/>
                </a:solidFill>
                <a:latin typeface="華康中黑體" pitchFamily="49" charset="-120"/>
                <a:ea typeface="華康中黑體" pitchFamily="49" charset="-120"/>
              </a:rPr>
              <a:t>注意力不足過動症學生快樂學習」</a:t>
            </a:r>
            <a:r>
              <a:rPr lang="zh-TW" altLang="zh-TW" sz="2000" dirty="0">
                <a:latin typeface="華康中黑體" pitchFamily="49" charset="-120"/>
                <a:ea typeface="華康中黑體" pitchFamily="49" charset="-120"/>
              </a:rPr>
              <a:t>，講師為國軍北投</a:t>
            </a:r>
            <a:r>
              <a:rPr lang="zh-TW" altLang="zh-TW" sz="2000" dirty="0" smtClean="0">
                <a:latin typeface="華康中黑體" pitchFamily="49" charset="-120"/>
                <a:ea typeface="華康中黑體" pitchFamily="49" charset="-120"/>
              </a:rPr>
              <a:t>醫院楊立光醫</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師。</a:t>
            </a:r>
            <a:endParaRPr lang="en-US" altLang="zh-TW" sz="20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b="1" dirty="0" smtClean="0">
                <a:latin typeface="Kozuka Gothic Pro H" pitchFamily="34" charset="-128"/>
                <a:ea typeface="Kozuka Gothic Pro H" pitchFamily="34" charset="-128"/>
              </a:rPr>
              <a:t>3.</a:t>
            </a:r>
            <a:r>
              <a:rPr lang="zh-TW" altLang="zh-TW" sz="2000" dirty="0" smtClean="0">
                <a:latin typeface="華康中黑體" pitchFamily="49" charset="-120"/>
                <a:ea typeface="華康中黑體" pitchFamily="49" charset="-120"/>
              </a:rPr>
              <a:t>特</a:t>
            </a:r>
            <a:r>
              <a:rPr lang="zh-TW" altLang="zh-TW" sz="2000" dirty="0">
                <a:latin typeface="華康中黑體" pitchFamily="49" charset="-120"/>
                <a:ea typeface="華康中黑體" pitchFamily="49" charset="-120"/>
              </a:rPr>
              <a:t>教組校外教學將於</a:t>
            </a:r>
            <a:r>
              <a:rPr lang="en-US" altLang="zh-TW" sz="2000" b="1" dirty="0">
                <a:latin typeface="GulimChe" pitchFamily="49" charset="-127"/>
                <a:ea typeface="GulimChe" pitchFamily="49" charset="-127"/>
              </a:rPr>
              <a:t>6</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5</a:t>
            </a:r>
            <a:r>
              <a:rPr lang="zh-TW" altLang="zh-TW" sz="2000" dirty="0">
                <a:latin typeface="華康中黑體" pitchFamily="49" charset="-120"/>
                <a:ea typeface="華康中黑體" pitchFamily="49" charset="-120"/>
              </a:rPr>
              <a:t>日</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三</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辦理，普通班參加學生名單統一辦理公假，</a:t>
            </a:r>
            <a:r>
              <a:rPr lang="en-US" altLang="zh-TW" sz="2000" dirty="0">
                <a:latin typeface="華康中黑體" pitchFamily="49" charset="-120"/>
                <a:ea typeface="華康中黑體" pitchFamily="49" charset="-120"/>
              </a:rPr>
              <a:t> </a:t>
            </a:r>
            <a:endParaRPr lang="zh-TW" altLang="zh-TW" sz="2000" dirty="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確定</a:t>
            </a:r>
            <a:r>
              <a:rPr lang="zh-TW" altLang="zh-TW" sz="2000" dirty="0">
                <a:latin typeface="華康中黑體" pitchFamily="49" charset="-120"/>
                <a:ea typeface="華康中黑體" pitchFamily="49" charset="-120"/>
              </a:rPr>
              <a:t>名單後轉知各班級導師</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b="1" dirty="0">
                <a:latin typeface="Kozuka Gothic Pro H" pitchFamily="34" charset="-128"/>
                <a:ea typeface="Kozuka Gothic Pro H" pitchFamily="34" charset="-128"/>
              </a:rPr>
              <a:t>4.</a:t>
            </a:r>
            <a:r>
              <a:rPr lang="en-US" altLang="zh-TW" sz="2000" dirty="0">
                <a:latin typeface="華康中黑體" pitchFamily="49" charset="-120"/>
                <a:ea typeface="華康中黑體" pitchFamily="49" charset="-120"/>
              </a:rPr>
              <a:t> </a:t>
            </a:r>
            <a:r>
              <a:rPr lang="zh-TW" altLang="zh-TW" sz="2000" dirty="0">
                <a:latin typeface="華康中黑體" pitchFamily="49" charset="-120"/>
                <a:ea typeface="華康中黑體" pitchFamily="49" charset="-120"/>
              </a:rPr>
              <a:t>特教技藝班成果發表會將於</a:t>
            </a:r>
            <a:r>
              <a:rPr lang="en-US" altLang="zh-TW" sz="2000" b="1" dirty="0">
                <a:latin typeface="GulimChe" pitchFamily="49" charset="-127"/>
                <a:ea typeface="GulimChe" pitchFamily="49" charset="-127"/>
              </a:rPr>
              <a:t>6</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7</a:t>
            </a:r>
            <a:r>
              <a:rPr lang="zh-TW" altLang="zh-TW" sz="2000" dirty="0">
                <a:latin typeface="華康中黑體" pitchFamily="49" charset="-120"/>
                <a:ea typeface="華康中黑體" pitchFamily="49" charset="-120"/>
              </a:rPr>
              <a:t>日</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五</a:t>
            </a:r>
            <a:r>
              <a:rPr lang="en-US" altLang="zh-TW" sz="2000" dirty="0">
                <a:latin typeface="華康中黑體" pitchFamily="49" charset="-120"/>
                <a:ea typeface="華康中黑體" pitchFamily="49" charset="-120"/>
              </a:rPr>
              <a:t>)</a:t>
            </a:r>
            <a:r>
              <a:rPr lang="en-US" altLang="zh-TW" sz="2000" b="1" dirty="0">
                <a:latin typeface="GulimChe" pitchFamily="49" charset="-127"/>
                <a:ea typeface="GulimChe" pitchFamily="49" charset="-127"/>
              </a:rPr>
              <a:t>16:00~18:00</a:t>
            </a:r>
            <a:r>
              <a:rPr lang="zh-TW" altLang="zh-TW" sz="2000" dirty="0">
                <a:latin typeface="華康中黑體" pitchFamily="49" charset="-120"/>
                <a:ea typeface="華康中黑體" pitchFamily="49" charset="-120"/>
              </a:rPr>
              <a:t>辦理，請各處室主任</a:t>
            </a:r>
            <a:r>
              <a:rPr lang="zh-TW" altLang="zh-TW" sz="2000" dirty="0" smtClean="0">
                <a:latin typeface="華康中黑體" pitchFamily="49" charset="-120"/>
                <a:ea typeface="華康中黑體" pitchFamily="49" charset="-120"/>
              </a:rPr>
              <a:t>蒞</a:t>
            </a:r>
            <a:endParaRPr lang="en-US" altLang="zh-TW" sz="2000" dirty="0" smtClean="0">
              <a:latin typeface="華康中黑體" pitchFamily="49" charset="-120"/>
              <a:ea typeface="華康中黑體" pitchFamily="49" charset="-120"/>
            </a:endParaRPr>
          </a:p>
          <a:p>
            <a:pPr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臨</a:t>
            </a:r>
            <a:r>
              <a:rPr lang="zh-TW" altLang="zh-TW" sz="2000" dirty="0">
                <a:latin typeface="華康中黑體" pitchFamily="49" charset="-120"/>
                <a:ea typeface="華康中黑體" pitchFamily="49" charset="-120"/>
              </a:rPr>
              <a:t>參加</a:t>
            </a:r>
            <a:r>
              <a:rPr lang="zh-TW" altLang="zh-TW" sz="2000" dirty="0" smtClean="0">
                <a:latin typeface="華康中黑體" pitchFamily="49" charset="-120"/>
                <a:ea typeface="華康中黑體" pitchFamily="49" charset="-120"/>
              </a:rPr>
              <a:t>。期末</a:t>
            </a:r>
            <a:r>
              <a:rPr lang="zh-TW" altLang="zh-TW" sz="2000" dirty="0">
                <a:latin typeface="華康中黑體" pitchFamily="49" charset="-120"/>
                <a:ea typeface="華康中黑體" pitchFamily="49" charset="-120"/>
              </a:rPr>
              <a:t>特殊教育推行委員會將於本學期末辦理，屆時請各委員</a:t>
            </a:r>
            <a:r>
              <a:rPr lang="zh-TW" altLang="zh-TW" sz="2000" dirty="0" smtClean="0">
                <a:latin typeface="華康中黑體" pitchFamily="49" charset="-120"/>
                <a:ea typeface="華康中黑體" pitchFamily="49" charset="-120"/>
              </a:rPr>
              <a:t>準時</a:t>
            </a:r>
            <a:r>
              <a:rPr lang="zh-TW" altLang="en-US" sz="2000" dirty="0" smtClean="0">
                <a:latin typeface="華康中黑體" pitchFamily="49" charset="-120"/>
                <a:ea typeface="華康中黑體" pitchFamily="49" charset="-120"/>
              </a:rPr>
              <a:t> </a:t>
            </a:r>
            <a:endParaRPr lang="en-US" altLang="zh-TW" sz="2000" dirty="0" smtClean="0">
              <a:latin typeface="華康中黑體" pitchFamily="49" charset="-120"/>
              <a:ea typeface="華康中黑體" pitchFamily="49" charset="-120"/>
            </a:endParaRPr>
          </a:p>
          <a:p>
            <a:pPr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參與</a:t>
            </a:r>
            <a:r>
              <a:rPr lang="zh-TW" altLang="zh-TW" sz="2000" dirty="0">
                <a:latin typeface="華康中黑體" pitchFamily="49" charset="-120"/>
                <a:ea typeface="華康中黑體" pitchFamily="49" charset="-120"/>
              </a:rPr>
              <a:t>。</a:t>
            </a:r>
          </a:p>
          <a:p>
            <a:pPr lvl="0" algn="l"/>
            <a:endParaRPr lang="zh-TW" altLang="zh-TW" sz="2000" dirty="0">
              <a:latin typeface="華康中黑體" pitchFamily="49" charset="-120"/>
              <a:ea typeface="華康中黑體" pitchFamily="49" charset="-120"/>
            </a:endParaRPr>
          </a:p>
          <a:p>
            <a:pPr algn="l"/>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35316777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人事室</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15173371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88640"/>
            <a:ext cx="9144000" cy="2160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副標題 2"/>
          <p:cNvSpPr>
            <a:spLocks noGrp="1"/>
          </p:cNvSpPr>
          <p:nvPr>
            <p:ph type="subTitle" idx="1"/>
          </p:nvPr>
        </p:nvSpPr>
        <p:spPr>
          <a:xfrm>
            <a:off x="215516" y="521296"/>
            <a:ext cx="8712968" cy="6336704"/>
          </a:xfrm>
        </p:spPr>
        <p:txBody>
          <a:bodyPr>
            <a:normAutofit fontScale="92500"/>
          </a:bodyPr>
          <a:lstStyle/>
          <a:p>
            <a:pPr algn="l"/>
            <a:r>
              <a:rPr lang="en-US" altLang="zh-TW" sz="2000" dirty="0" smtClean="0">
                <a:latin typeface="Kozuka Gothic Pro H" pitchFamily="34" charset="-128"/>
                <a:ea typeface="Kozuka Gothic Pro H" pitchFamily="34" charset="-128"/>
              </a:rPr>
              <a:t>1.</a:t>
            </a:r>
            <a:r>
              <a:rPr lang="zh-TW" altLang="zh-TW" sz="2000" dirty="0" smtClean="0">
                <a:latin typeface="華康中黑體" pitchFamily="49" charset="-120"/>
                <a:ea typeface="華康中黑體" pitchFamily="49" charset="-120"/>
              </a:rPr>
              <a:t>端午節</a:t>
            </a:r>
            <a:r>
              <a:rPr lang="zh-TW" altLang="zh-TW" sz="2000" dirty="0">
                <a:latin typeface="華康中黑體" pitchFamily="49" charset="-120"/>
                <a:ea typeface="華康中黑體" pitchFamily="49" charset="-120"/>
              </a:rPr>
              <a:t>將屆，凡與機關有職務利害關係之個人、法人或團體所為</a:t>
            </a:r>
            <a:r>
              <a:rPr lang="zh-TW" altLang="zh-TW" sz="2000" dirty="0" smtClean="0">
                <a:latin typeface="華康中黑體" pitchFamily="49" charset="-120"/>
                <a:ea typeface="華康中黑體" pitchFamily="49" charset="-120"/>
              </a:rPr>
              <a:t>之餽贈</a:t>
            </a:r>
            <a:r>
              <a:rPr lang="zh-TW" altLang="zh-TW" sz="2000" dirty="0">
                <a:latin typeface="華康中黑體" pitchFamily="49" charset="-120"/>
                <a:ea typeface="華康中黑體" pitchFamily="49" charset="-120"/>
              </a:rPr>
              <a:t>與邀宴</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原則</a:t>
            </a:r>
            <a:r>
              <a:rPr lang="zh-TW" altLang="zh-TW" sz="2000" dirty="0">
                <a:latin typeface="華康中黑體" pitchFamily="49" charset="-120"/>
                <a:ea typeface="華康中黑體" pitchFamily="49" charset="-120"/>
              </a:rPr>
              <a:t>應予拒絕，並向本室登錄。另有部分學校老師</a:t>
            </a:r>
            <a:r>
              <a:rPr lang="zh-TW" altLang="zh-TW" sz="2000" dirty="0" smtClean="0">
                <a:latin typeface="華康中黑體" pitchFamily="49" charset="-120"/>
                <a:ea typeface="華康中黑體" pitchFamily="49" charset="-120"/>
              </a:rPr>
              <a:t>迭有</a:t>
            </a:r>
            <a:r>
              <a:rPr lang="zh-TW" altLang="zh-TW" sz="2000" dirty="0">
                <a:latin typeface="華康中黑體" pitchFamily="49" charset="-120"/>
                <a:ea typeface="華康中黑體" pitchFamily="49" charset="-120"/>
              </a:rPr>
              <a:t>收受學生家長贈送</a:t>
            </a:r>
            <a:r>
              <a:rPr lang="zh-TW" altLang="zh-TW" sz="2000" dirty="0" smtClean="0">
                <a:latin typeface="華康中黑體" pitchFamily="49" charset="-120"/>
                <a:ea typeface="華康中黑體" pitchFamily="49" charset="-120"/>
              </a:rPr>
              <a:t>禮物</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之</a:t>
            </a:r>
            <a:r>
              <a:rPr lang="zh-TW" altLang="zh-TW" sz="2000" dirty="0">
                <a:latin typeface="華康中黑體" pitchFamily="49" charset="-120"/>
                <a:ea typeface="華康中黑體" pitchFamily="49" charset="-120"/>
              </a:rPr>
              <a:t>情形，鑑於老師對學生成績具有考核</a:t>
            </a:r>
            <a:r>
              <a:rPr lang="zh-TW" altLang="zh-TW" sz="2000" dirty="0" smtClean="0">
                <a:latin typeface="華康中黑體" pitchFamily="49" charset="-120"/>
                <a:ea typeface="華康中黑體" pitchFamily="49" charset="-120"/>
              </a:rPr>
              <a:t>權利</a:t>
            </a:r>
            <a:r>
              <a:rPr lang="zh-TW" altLang="zh-TW" sz="2000" dirty="0">
                <a:latin typeface="華康中黑體" pitchFamily="49" charset="-120"/>
                <a:ea typeface="華康中黑體" pitchFamily="49" charset="-120"/>
              </a:rPr>
              <a:t>，為避免因收禮行為致教學產生</a:t>
            </a:r>
            <a:r>
              <a:rPr lang="zh-TW" altLang="zh-TW" sz="2000" dirty="0" smtClean="0">
                <a:latin typeface="華康中黑體" pitchFamily="49" charset="-120"/>
                <a:ea typeface="華康中黑體" pitchFamily="49" charset="-120"/>
              </a:rPr>
              <a:t>差</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別</a:t>
            </a:r>
            <a:r>
              <a:rPr lang="zh-TW" altLang="zh-TW" sz="2000" dirty="0">
                <a:latin typeface="華康中黑體" pitchFamily="49" charset="-120"/>
                <a:ea typeface="華康中黑體" pitchFamily="49" charset="-120"/>
              </a:rPr>
              <a:t>待遇，請確實遵守公務員</a:t>
            </a:r>
            <a:r>
              <a:rPr lang="zh-TW" altLang="zh-TW" sz="2000" dirty="0" smtClean="0">
                <a:latin typeface="華康中黑體" pitchFamily="49" charset="-120"/>
                <a:ea typeface="華康中黑體" pitchFamily="49" charset="-120"/>
              </a:rPr>
              <a:t>廉政</a:t>
            </a:r>
            <a:r>
              <a:rPr lang="zh-TW" altLang="zh-TW" sz="2000" dirty="0">
                <a:latin typeface="華康中黑體" pitchFamily="49" charset="-120"/>
                <a:ea typeface="華康中黑體" pitchFamily="49" charset="-120"/>
              </a:rPr>
              <a:t>倫理規範之相關規定，樹立教師良好身教形象</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zh-TW" altLang="zh-TW" sz="2000" dirty="0">
              <a:latin typeface="華康中黑體" pitchFamily="49" charset="-120"/>
              <a:ea typeface="華康中黑體" pitchFamily="49" charset="-120"/>
            </a:endParaRPr>
          </a:p>
          <a:p>
            <a:pPr algn="l"/>
            <a:r>
              <a:rPr lang="en-US" altLang="zh-TW" sz="2000" dirty="0" smtClean="0">
                <a:latin typeface="Kozuka Gothic Pro H" pitchFamily="34" charset="-128"/>
                <a:ea typeface="Kozuka Gothic Pro H" pitchFamily="34" charset="-128"/>
              </a:rPr>
              <a:t>2.</a:t>
            </a:r>
            <a:r>
              <a:rPr lang="zh-TW" altLang="zh-TW" sz="2000" dirty="0" smtClean="0">
                <a:latin typeface="華康中黑體" pitchFamily="49" charset="-120"/>
                <a:ea typeface="華康中黑體" pitchFamily="49" charset="-120"/>
              </a:rPr>
              <a:t>臺北市</a:t>
            </a:r>
            <a:r>
              <a:rPr lang="zh-TW" altLang="zh-TW" sz="2000" dirty="0">
                <a:latin typeface="華康中黑體" pitchFamily="49" charset="-120"/>
                <a:ea typeface="華康中黑體" pitchFamily="49" charset="-120"/>
              </a:rPr>
              <a:t>政府教育局於</a:t>
            </a:r>
            <a:r>
              <a:rPr lang="en-US" altLang="zh-TW" sz="2000" b="1" dirty="0">
                <a:latin typeface="GulimChe" pitchFamily="49" charset="-127"/>
                <a:ea typeface="GulimChe" pitchFamily="49" charset="-127"/>
              </a:rPr>
              <a:t>102</a:t>
            </a:r>
            <a:r>
              <a:rPr lang="zh-TW" altLang="zh-TW" sz="2000" dirty="0">
                <a:latin typeface="華康中黑體" pitchFamily="49" charset="-120"/>
                <a:ea typeface="華康中黑體" pitchFamily="49" charset="-120"/>
              </a:rPr>
              <a:t>年</a:t>
            </a:r>
            <a:r>
              <a:rPr lang="en-US" altLang="zh-TW" sz="2000" b="1" dirty="0">
                <a:latin typeface="GulimChe" pitchFamily="49" charset="-127"/>
                <a:ea typeface="GulimChe" pitchFamily="49" charset="-127"/>
              </a:rPr>
              <a:t>5</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15</a:t>
            </a:r>
            <a:r>
              <a:rPr lang="zh-TW" altLang="zh-TW" sz="2000" dirty="0">
                <a:latin typeface="華康中黑體" pitchFamily="49" charset="-120"/>
                <a:ea typeface="華康中黑體" pitchFamily="49" charset="-120"/>
              </a:rPr>
              <a:t>日以</a:t>
            </a:r>
            <a:r>
              <a:rPr lang="zh-TW" altLang="zh-TW" sz="2000" dirty="0">
                <a:solidFill>
                  <a:srgbClr val="FF0000"/>
                </a:solidFill>
                <a:latin typeface="華康中黑體" pitchFamily="49" charset="-120"/>
                <a:ea typeface="華康中黑體" pitchFamily="49" charset="-120"/>
              </a:rPr>
              <a:t>北市教人字第</a:t>
            </a:r>
            <a:r>
              <a:rPr lang="en-US" altLang="zh-TW" sz="2000" b="1" dirty="0">
                <a:solidFill>
                  <a:srgbClr val="FF0000"/>
                </a:solidFill>
                <a:latin typeface="GulimChe" pitchFamily="49" charset="-127"/>
                <a:ea typeface="GulimChe" pitchFamily="49" charset="-127"/>
              </a:rPr>
              <a:t>10230049700</a:t>
            </a:r>
            <a:r>
              <a:rPr lang="zh-TW" altLang="zh-TW" sz="2000" dirty="0">
                <a:solidFill>
                  <a:srgbClr val="FF0000"/>
                </a:solidFill>
                <a:latin typeface="華康中黑體" pitchFamily="49" charset="-120"/>
                <a:ea typeface="華康中黑體" pitchFamily="49" charset="-120"/>
              </a:rPr>
              <a:t>號</a:t>
            </a:r>
            <a:r>
              <a:rPr lang="zh-TW" altLang="zh-TW" sz="2000" dirty="0" smtClean="0">
                <a:latin typeface="華康中黑體" pitchFamily="49" charset="-120"/>
                <a:ea typeface="華康中黑體" pitchFamily="49" charset="-120"/>
              </a:rPr>
              <a:t>函請</a:t>
            </a:r>
            <a:r>
              <a:rPr lang="zh-TW" altLang="zh-TW" sz="2000" dirty="0">
                <a:latin typeface="華康中黑體" pitchFamily="49" charset="-120"/>
                <a:ea typeface="華康中黑體" pitchFamily="49" charset="-120"/>
              </a:rPr>
              <a:t>各</a:t>
            </a:r>
            <a:r>
              <a:rPr lang="zh-TW" altLang="zh-TW" sz="2000" dirty="0" smtClean="0">
                <a:latin typeface="華康中黑體" pitchFamily="49" charset="-120"/>
                <a:ea typeface="華康中黑體" pitchFamily="49" charset="-120"/>
              </a:rPr>
              <a:t>級</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學校</a:t>
            </a:r>
            <a:r>
              <a:rPr lang="zh-TW" altLang="zh-TW" sz="2000" dirty="0">
                <a:latin typeface="華康中黑體" pitchFamily="49" charset="-120"/>
                <a:ea typeface="華康中黑體" pitchFamily="49" charset="-120"/>
              </a:rPr>
              <a:t>加強宣導同仁公假之核給須確實依公務人員請假規則</a:t>
            </a:r>
            <a:r>
              <a:rPr lang="zh-TW" altLang="zh-TW" sz="2000" dirty="0" smtClean="0">
                <a:latin typeface="華康中黑體" pitchFamily="49" charset="-120"/>
                <a:ea typeface="華康中黑體" pitchFamily="49" charset="-120"/>
              </a:rPr>
              <a:t>及教師</a:t>
            </a:r>
            <a:r>
              <a:rPr lang="zh-TW" altLang="zh-TW" sz="2000" dirty="0">
                <a:latin typeface="華康中黑體" pitchFamily="49" charset="-120"/>
                <a:ea typeface="華康中黑體" pitchFamily="49" charset="-120"/>
              </a:rPr>
              <a:t>請假</a:t>
            </a:r>
            <a:r>
              <a:rPr lang="zh-TW" altLang="zh-TW" sz="2000" dirty="0" smtClean="0">
                <a:latin typeface="華康中黑體" pitchFamily="49" charset="-120"/>
                <a:ea typeface="華康中黑體" pitchFamily="49" charset="-120"/>
              </a:rPr>
              <a:t>規則之規</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定</a:t>
            </a:r>
            <a:r>
              <a:rPr lang="zh-TW" altLang="zh-TW" sz="2000" dirty="0">
                <a:latin typeface="華康中黑體" pitchFamily="49" charset="-120"/>
                <a:ea typeface="華康中黑體" pitchFamily="49" charset="-120"/>
              </a:rPr>
              <a:t>辦理，並將此部分列為勤惰管理查察之重點</a:t>
            </a:r>
            <a:r>
              <a:rPr lang="zh-TW" altLang="zh-TW" sz="2000" dirty="0" smtClean="0">
                <a:latin typeface="華康中黑體" pitchFamily="49" charset="-120"/>
                <a:ea typeface="華康中黑體" pitchFamily="49" charset="-120"/>
              </a:rPr>
              <a:t>，因此</a:t>
            </a:r>
            <a:r>
              <a:rPr lang="zh-TW" altLang="zh-TW" sz="2000" dirty="0">
                <a:latin typeface="華康中黑體" pitchFamily="49" charset="-120"/>
                <a:ea typeface="華康中黑體" pitchFamily="49" charset="-120"/>
              </a:rPr>
              <a:t>再次重申，同仁之</a:t>
            </a:r>
            <a:r>
              <a:rPr lang="zh-TW" altLang="zh-TW" sz="2000" dirty="0" smtClean="0">
                <a:latin typeface="華康中黑體" pitchFamily="49" charset="-120"/>
                <a:ea typeface="華康中黑體" pitchFamily="49" charset="-120"/>
              </a:rPr>
              <a:t>公假單</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請</a:t>
            </a:r>
            <a:r>
              <a:rPr lang="zh-TW" altLang="zh-TW" sz="2000" dirty="0">
                <a:latin typeface="華康中黑體" pitchFamily="49" charset="-120"/>
                <a:ea typeface="華康中黑體" pitchFamily="49" charset="-120"/>
              </a:rPr>
              <a:t>務必檢附公文影本或其他文件供</a:t>
            </a:r>
            <a:r>
              <a:rPr lang="zh-TW" altLang="zh-TW" sz="2000" dirty="0" smtClean="0">
                <a:latin typeface="華康中黑體" pitchFamily="49" charset="-120"/>
                <a:ea typeface="華康中黑體" pitchFamily="49" charset="-120"/>
              </a:rPr>
              <a:t>審核。</a:t>
            </a:r>
            <a:endParaRPr lang="en-US" altLang="zh-TW" sz="2000" dirty="0" smtClean="0">
              <a:latin typeface="華康中黑體" pitchFamily="49" charset="-120"/>
              <a:ea typeface="華康中黑體" pitchFamily="49" charset="-120"/>
            </a:endParaRPr>
          </a:p>
          <a:p>
            <a:pPr algn="l"/>
            <a:r>
              <a:rPr lang="zh-TW" altLang="zh-TW" sz="2000" dirty="0" smtClean="0">
                <a:latin typeface="華康中黑體" pitchFamily="49" charset="-120"/>
                <a:ea typeface="華康中黑體" pitchFamily="49" charset="-120"/>
              </a:rPr>
              <a:t> </a:t>
            </a:r>
            <a:endParaRPr lang="en-US" altLang="zh-TW" sz="2000" dirty="0" smtClean="0">
              <a:latin typeface="華康中黑體" pitchFamily="49" charset="-120"/>
              <a:ea typeface="華康中黑體" pitchFamily="49" charset="-120"/>
            </a:endParaRPr>
          </a:p>
          <a:p>
            <a:pPr algn="l"/>
            <a:r>
              <a:rPr lang="en-US" altLang="zh-TW" sz="2000" dirty="0" smtClean="0">
                <a:latin typeface="Kozuka Gothic Pro H" pitchFamily="34" charset="-128"/>
                <a:ea typeface="Kozuka Gothic Pro H" pitchFamily="34" charset="-128"/>
              </a:rPr>
              <a:t>3.</a:t>
            </a:r>
            <a:r>
              <a:rPr lang="zh-TW" altLang="zh-TW" sz="2000" dirty="0" smtClean="0">
                <a:latin typeface="華康中黑體" pitchFamily="49" charset="-120"/>
                <a:ea typeface="華康中黑體" pitchFamily="49" charset="-120"/>
              </a:rPr>
              <a:t>教育</a:t>
            </a:r>
            <a:r>
              <a:rPr lang="zh-TW" altLang="zh-TW" sz="2000" dirty="0">
                <a:latin typeface="華康中黑體" pitchFamily="49" charset="-120"/>
                <a:ea typeface="華康中黑體" pitchFamily="49" charset="-120"/>
              </a:rPr>
              <a:t>人員留職停薪辦法業經教育部於中華民國</a:t>
            </a:r>
            <a:r>
              <a:rPr lang="en-US" altLang="zh-TW" sz="2000" b="1" dirty="0">
                <a:latin typeface="GulimChe" pitchFamily="49" charset="-127"/>
                <a:ea typeface="GulimChe" pitchFamily="49" charset="-127"/>
              </a:rPr>
              <a:t>102</a:t>
            </a:r>
            <a:r>
              <a:rPr lang="zh-TW" altLang="zh-TW" sz="2000" dirty="0">
                <a:latin typeface="華康中黑體" pitchFamily="49" charset="-120"/>
                <a:ea typeface="華康中黑體" pitchFamily="49" charset="-120"/>
              </a:rPr>
              <a:t>年</a:t>
            </a:r>
            <a:r>
              <a:rPr lang="en-US" altLang="zh-TW" sz="2000" b="1" dirty="0">
                <a:latin typeface="GulimChe" pitchFamily="49" charset="-127"/>
                <a:ea typeface="GulimChe" pitchFamily="49" charset="-127"/>
              </a:rPr>
              <a:t>4</a:t>
            </a:r>
            <a:r>
              <a:rPr lang="zh-TW" altLang="zh-TW" sz="2000" dirty="0" smtClean="0">
                <a:latin typeface="華康中黑體" pitchFamily="49" charset="-120"/>
                <a:ea typeface="華康中黑體" pitchFamily="49" charset="-120"/>
              </a:rPr>
              <a:t>月</a:t>
            </a:r>
            <a:r>
              <a:rPr lang="en-US" altLang="zh-TW" sz="2000" b="1" dirty="0" smtClean="0">
                <a:latin typeface="GulimChe" pitchFamily="49" charset="-127"/>
                <a:ea typeface="GulimChe" pitchFamily="49" charset="-127"/>
              </a:rPr>
              <a:t>22</a:t>
            </a:r>
            <a:r>
              <a:rPr lang="zh-TW" altLang="zh-TW" sz="2000" dirty="0">
                <a:latin typeface="華康中黑體" pitchFamily="49" charset="-120"/>
                <a:ea typeface="華康中黑體" pitchFamily="49" charset="-120"/>
              </a:rPr>
              <a:t>日</a:t>
            </a:r>
            <a:r>
              <a:rPr lang="zh-TW" altLang="zh-TW" sz="2000" dirty="0" smtClean="0">
                <a:latin typeface="華康中黑體" pitchFamily="49" charset="-120"/>
                <a:ea typeface="華康中黑體" pitchFamily="49" charset="-120"/>
              </a:rPr>
              <a:t>以</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臺教人</a:t>
            </a:r>
            <a:r>
              <a:rPr lang="zh-TW" altLang="zh-TW" sz="2000" dirty="0">
                <a:latin typeface="華康中黑體" pitchFamily="49" charset="-120"/>
                <a:ea typeface="華康中黑體" pitchFamily="49" charset="-120"/>
              </a:rPr>
              <a:t>（三）字第</a:t>
            </a:r>
            <a:r>
              <a:rPr lang="en-US" altLang="zh-TW" sz="2000" b="1" dirty="0">
                <a:solidFill>
                  <a:srgbClr val="FF0000"/>
                </a:solidFill>
                <a:latin typeface="GulimChe" pitchFamily="49" charset="-127"/>
                <a:ea typeface="GulimChe" pitchFamily="49" charset="-127"/>
              </a:rPr>
              <a:t>1020044792C</a:t>
            </a:r>
            <a:r>
              <a:rPr lang="zh-TW" altLang="zh-TW" sz="2000" dirty="0">
                <a:latin typeface="華康中黑體" pitchFamily="49" charset="-120"/>
                <a:ea typeface="華康中黑體" pitchFamily="49" charset="-120"/>
              </a:rPr>
              <a:t>號令訂定發布</a:t>
            </a:r>
            <a:r>
              <a:rPr lang="zh-TW" altLang="zh-TW" sz="2000" dirty="0" smtClean="0">
                <a:latin typeface="華康中黑體" pitchFamily="49" charset="-120"/>
                <a:ea typeface="華康中黑體" pitchFamily="49" charset="-120"/>
              </a:rPr>
              <a:t>施行，</a:t>
            </a:r>
            <a:r>
              <a:rPr lang="zh-TW" altLang="zh-TW" sz="2000" dirty="0">
                <a:latin typeface="華康中黑體" pitchFamily="49" charset="-120"/>
                <a:ea typeface="華康中黑體" pitchFamily="49" charset="-120"/>
              </a:rPr>
              <a:t>請逕上教育部</a:t>
            </a:r>
            <a:r>
              <a:rPr lang="zh-TW" altLang="zh-TW" sz="2000" dirty="0" smtClean="0">
                <a:latin typeface="華康中黑體" pitchFamily="49" charset="-120"/>
                <a:ea typeface="華康中黑體" pitchFamily="49" charset="-120"/>
              </a:rPr>
              <a:t>網站</a:t>
            </a:r>
            <a:r>
              <a:rPr lang="zh-TW" altLang="en-US" sz="2000" dirty="0" smtClean="0">
                <a:latin typeface="華康中黑體" pitchFamily="49" charset="-120"/>
                <a:ea typeface="華康中黑體" pitchFamily="49" charset="-120"/>
              </a:rPr>
              <a:t> </a:t>
            </a:r>
            <a:r>
              <a:rPr lang="en-US" altLang="zh-TW" sz="2000" b="1" dirty="0" smtClean="0">
                <a:solidFill>
                  <a:srgbClr val="FF0000"/>
                </a:solidFill>
                <a:latin typeface="GulimChe" pitchFamily="49" charset="-127"/>
                <a:ea typeface="GulimChe" pitchFamily="49" charset="-127"/>
              </a:rPr>
              <a:t>(http</a:t>
            </a:r>
            <a:r>
              <a:rPr lang="en-US" altLang="zh-TW" sz="2000" b="1" dirty="0">
                <a:solidFill>
                  <a:srgbClr val="FF0000"/>
                </a:solidFill>
                <a:latin typeface="GulimChe" pitchFamily="49" charset="-127"/>
                <a:ea typeface="GulimChe" pitchFamily="49" charset="-127"/>
              </a:rPr>
              <a:t>://www.moe.gov.tw/)</a:t>
            </a:r>
            <a:r>
              <a:rPr lang="en-US" altLang="zh-TW" sz="2000" dirty="0">
                <a:solidFill>
                  <a:srgbClr val="FF0000"/>
                </a:solidFill>
                <a:latin typeface="華康中黑體" pitchFamily="49" charset="-120"/>
                <a:ea typeface="華康中黑體" pitchFamily="49" charset="-120"/>
              </a:rPr>
              <a:t>/</a:t>
            </a:r>
            <a:r>
              <a:rPr lang="zh-TW" altLang="zh-TW" sz="2000" dirty="0">
                <a:solidFill>
                  <a:srgbClr val="FF0000"/>
                </a:solidFill>
                <a:latin typeface="華康中黑體" pitchFamily="49" charset="-120"/>
                <a:ea typeface="華康中黑體" pitchFamily="49" charset="-120"/>
              </a:rPr>
              <a:t>法令</a:t>
            </a:r>
            <a:r>
              <a:rPr lang="zh-TW" altLang="zh-TW" sz="2000" dirty="0" smtClean="0">
                <a:solidFill>
                  <a:srgbClr val="FF0000"/>
                </a:solidFill>
                <a:latin typeface="華康中黑體" pitchFamily="49" charset="-120"/>
                <a:ea typeface="華康中黑體" pitchFamily="49" charset="-120"/>
              </a:rPr>
              <a:t>規章</a:t>
            </a:r>
            <a:r>
              <a:rPr lang="en-US" altLang="zh-TW" sz="2000" dirty="0">
                <a:solidFill>
                  <a:srgbClr val="FF0000"/>
                </a:solidFill>
                <a:latin typeface="華康中黑體" pitchFamily="49" charset="-120"/>
                <a:ea typeface="華康中黑體" pitchFamily="49" charset="-120"/>
              </a:rPr>
              <a:t>/</a:t>
            </a:r>
            <a:r>
              <a:rPr lang="zh-TW" altLang="zh-TW" sz="2000" dirty="0">
                <a:solidFill>
                  <a:srgbClr val="FF0000"/>
                </a:solidFill>
                <a:latin typeface="華康中黑體" pitchFamily="49" charset="-120"/>
                <a:ea typeface="華康中黑體" pitchFamily="49" charset="-120"/>
              </a:rPr>
              <a:t>最新訊息</a:t>
            </a:r>
            <a:r>
              <a:rPr lang="en-US" altLang="zh-TW" sz="2000" dirty="0">
                <a:solidFill>
                  <a:srgbClr val="FF0000"/>
                </a:solidFill>
                <a:latin typeface="華康中黑體" pitchFamily="49" charset="-120"/>
                <a:ea typeface="華康中黑體" pitchFamily="49" charset="-120"/>
              </a:rPr>
              <a:t>/</a:t>
            </a:r>
            <a:r>
              <a:rPr lang="zh-TW" altLang="zh-TW" sz="2000" dirty="0">
                <a:solidFill>
                  <a:srgbClr val="FF0000"/>
                </a:solidFill>
                <a:latin typeface="華康中黑體" pitchFamily="49" charset="-120"/>
                <a:ea typeface="華康中黑體" pitchFamily="49" charset="-120"/>
              </a:rPr>
              <a:t>命令</a:t>
            </a:r>
            <a:r>
              <a:rPr lang="en-US" altLang="zh-TW" sz="2000" dirty="0">
                <a:solidFill>
                  <a:srgbClr val="FF0000"/>
                </a:solidFill>
                <a:latin typeface="華康中黑體" pitchFamily="49" charset="-120"/>
                <a:ea typeface="華康中黑體" pitchFamily="49" charset="-120"/>
              </a:rPr>
              <a:t>(</a:t>
            </a:r>
            <a:r>
              <a:rPr lang="zh-TW" altLang="zh-TW" sz="2000" dirty="0">
                <a:solidFill>
                  <a:srgbClr val="FF0000"/>
                </a:solidFill>
                <a:latin typeface="華康中黑體" pitchFamily="49" charset="-120"/>
                <a:ea typeface="華康中黑體" pitchFamily="49" charset="-120"/>
              </a:rPr>
              <a:t>主旨</a:t>
            </a:r>
            <a:r>
              <a:rPr lang="en-US" altLang="zh-TW" sz="2000" dirty="0">
                <a:latin typeface="華康中黑體" pitchFamily="49" charset="-120"/>
                <a:ea typeface="華康中黑體" pitchFamily="49" charset="-120"/>
              </a:rPr>
              <a:t>)</a:t>
            </a:r>
            <a:r>
              <a:rPr lang="zh-TW" altLang="zh-TW" sz="2000" dirty="0">
                <a:latin typeface="華康中黑體" pitchFamily="49" charset="-120"/>
                <a:ea typeface="華康中黑體" pitchFamily="49" charset="-120"/>
              </a:rPr>
              <a:t>或</a:t>
            </a:r>
            <a:r>
              <a:rPr lang="zh-TW" altLang="zh-TW" sz="2000" dirty="0" smtClean="0">
                <a:latin typeface="華康中黑體" pitchFamily="49" charset="-120"/>
                <a:ea typeface="華康中黑體" pitchFamily="49" charset="-120"/>
              </a:rPr>
              <a:t>本校網頁</a:t>
            </a:r>
            <a:r>
              <a:rPr lang="zh-TW" altLang="zh-TW" sz="2000" dirty="0">
                <a:latin typeface="華康中黑體" pitchFamily="49" charset="-120"/>
                <a:ea typeface="華康中黑體" pitchFamily="49" charset="-120"/>
              </a:rPr>
              <a:t>下載</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algn="l"/>
            <a:endParaRPr lang="en-US" altLang="zh-TW" sz="2000" dirty="0" smtClean="0">
              <a:latin typeface="華康中黑體" pitchFamily="49" charset="-120"/>
              <a:ea typeface="華康中黑體" pitchFamily="49" charset="-120"/>
            </a:endParaRPr>
          </a:p>
          <a:p>
            <a:pPr algn="l"/>
            <a:r>
              <a:rPr lang="en-US" altLang="zh-TW" sz="2000" dirty="0" smtClean="0">
                <a:latin typeface="Kozuka Gothic Pro H" pitchFamily="34" charset="-128"/>
                <a:ea typeface="Kozuka Gothic Pro H" pitchFamily="34" charset="-128"/>
              </a:rPr>
              <a:t>4.</a:t>
            </a:r>
            <a:r>
              <a:rPr lang="zh-TW" altLang="zh-TW" sz="2000" dirty="0" smtClean="0">
                <a:latin typeface="華康中黑體" pitchFamily="49" charset="-120"/>
                <a:ea typeface="華康中黑體" pitchFamily="49" charset="-120"/>
              </a:rPr>
              <a:t>本校</a:t>
            </a:r>
            <a:r>
              <a:rPr lang="en-US" altLang="zh-TW" sz="2000" b="1" dirty="0">
                <a:latin typeface="GulimChe" pitchFamily="49" charset="-127"/>
                <a:ea typeface="GulimChe" pitchFamily="49" charset="-127"/>
              </a:rPr>
              <a:t>102</a:t>
            </a:r>
            <a:r>
              <a:rPr lang="zh-TW" altLang="zh-TW" sz="2000" dirty="0">
                <a:latin typeface="華康中黑體" pitchFamily="49" charset="-120"/>
                <a:ea typeface="華康中黑體" pitchFamily="49" charset="-120"/>
              </a:rPr>
              <a:t>年文康活動之行程，經旅行社</a:t>
            </a:r>
            <a:r>
              <a:rPr lang="en-US" altLang="zh-TW" sz="2000" b="1" dirty="0">
                <a:latin typeface="GulimChe" pitchFamily="49" charset="-127"/>
                <a:ea typeface="GulimChe" pitchFamily="49" charset="-127"/>
              </a:rPr>
              <a:t>102</a:t>
            </a:r>
            <a:r>
              <a:rPr lang="zh-TW" altLang="zh-TW" sz="2000" dirty="0">
                <a:latin typeface="華康中黑體" pitchFamily="49" charset="-120"/>
                <a:ea typeface="華康中黑體" pitchFamily="49" charset="-120"/>
              </a:rPr>
              <a:t>年</a:t>
            </a:r>
            <a:r>
              <a:rPr lang="en-US" altLang="zh-TW" sz="2000" b="1" dirty="0">
                <a:latin typeface="GulimChe" pitchFamily="49" charset="-127"/>
                <a:ea typeface="GulimChe" pitchFamily="49" charset="-127"/>
              </a:rPr>
              <a:t>6</a:t>
            </a:r>
            <a:r>
              <a:rPr lang="zh-TW" altLang="zh-TW" sz="2000" dirty="0">
                <a:latin typeface="華康中黑體" pitchFamily="49" charset="-120"/>
                <a:ea typeface="華康中黑體" pitchFamily="49" charset="-120"/>
              </a:rPr>
              <a:t>月</a:t>
            </a:r>
            <a:r>
              <a:rPr lang="en-US" altLang="zh-TW" sz="2000" b="1" dirty="0">
                <a:latin typeface="GulimChe" pitchFamily="49" charset="-127"/>
                <a:ea typeface="GulimChe" pitchFamily="49" charset="-127"/>
              </a:rPr>
              <a:t>3</a:t>
            </a:r>
            <a:r>
              <a:rPr lang="zh-TW" altLang="zh-TW" sz="2000" dirty="0">
                <a:latin typeface="華康中黑體" pitchFamily="49" charset="-120"/>
                <a:ea typeface="華康中黑體" pitchFamily="49" charset="-120"/>
              </a:rPr>
              <a:t>日下午來電表示福山植物園</a:t>
            </a:r>
            <a:r>
              <a:rPr lang="zh-TW" altLang="zh-TW" sz="2000" dirty="0" smtClean="0">
                <a:latin typeface="華康中黑體" pitchFamily="49" charset="-120"/>
                <a:ea typeface="華康中黑體" pitchFamily="49" charset="-120"/>
              </a:rPr>
              <a:t>未</a:t>
            </a:r>
            <a:endParaRPr lang="en-US" altLang="zh-TW" sz="2000" dirty="0" smtClean="0">
              <a:latin typeface="華康中黑體" pitchFamily="49" charset="-120"/>
              <a:ea typeface="華康中黑體" pitchFamily="49" charset="-120"/>
            </a:endParaRPr>
          </a:p>
          <a:p>
            <a:pPr algn="l"/>
            <a:r>
              <a:rPr lang="en-US" altLang="zh-TW" sz="2000" dirty="0">
                <a:latin typeface="華康中黑體" pitchFamily="49" charset="-120"/>
                <a:ea typeface="華康中黑體" pitchFamily="49" charset="-120"/>
              </a:rPr>
              <a:t> </a:t>
            </a:r>
            <a:r>
              <a:rPr lang="en-US" altLang="zh-TW"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能</a:t>
            </a:r>
            <a:r>
              <a:rPr lang="zh-TW" altLang="zh-TW" sz="2000" dirty="0">
                <a:latin typeface="華康中黑體" pitchFamily="49" charset="-120"/>
                <a:ea typeface="華康中黑體" pitchFamily="49" charset="-120"/>
              </a:rPr>
              <a:t>抽中簽，因此舉辦行程以梅花湖為主，參加人數前已調查完竣，不另調查。</a:t>
            </a:r>
          </a:p>
          <a:p>
            <a:pPr algn="l"/>
            <a:endParaRPr lang="zh-TW" altLang="zh-TW" sz="2000" dirty="0">
              <a:latin typeface="華康中黑體" pitchFamily="49" charset="-120"/>
              <a:ea typeface="華康中黑體" pitchFamily="49" charset="-120"/>
            </a:endParaRPr>
          </a:p>
          <a:p>
            <a:pPr algn="l"/>
            <a:endParaRPr lang="zh-TW" altLang="en-US" dirty="0"/>
          </a:p>
        </p:txBody>
      </p:sp>
      <p:sp>
        <p:nvSpPr>
          <p:cNvPr id="4" name="矩形 3"/>
          <p:cNvSpPr/>
          <p:nvPr/>
        </p:nvSpPr>
        <p:spPr>
          <a:xfrm>
            <a:off x="0" y="0"/>
            <a:ext cx="9144000" cy="332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201646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三</a:t>
            </a:r>
            <a:r>
              <a:rPr lang="en-US" altLang="zh-TW" sz="4400" dirty="0" smtClean="0">
                <a:latin typeface="華康中黑體" pitchFamily="49" charset="-120"/>
                <a:ea typeface="華康中黑體" pitchFamily="49" charset="-120"/>
              </a:rPr>
              <a:t>.</a:t>
            </a:r>
            <a:r>
              <a:rPr lang="zh-TW" altLang="en-US" sz="4400" dirty="0" smtClean="0">
                <a:latin typeface="華康中黑體" pitchFamily="49" charset="-120"/>
                <a:ea typeface="華康中黑體" pitchFamily="49" charset="-120"/>
              </a:rPr>
              <a:t>導師建議事項</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23796378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4788024" y="1412776"/>
            <a:ext cx="4355976"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5292080"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七年級導師意見</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algn="l"/>
            <a:r>
              <a:rPr lang="zh-TW" altLang="en-US" dirty="0" smtClean="0">
                <a:latin typeface="華康中黑體" pitchFamily="49" charset="-120"/>
                <a:ea typeface="華康中黑體" pitchFamily="49" charset="-120"/>
              </a:rPr>
              <a:t>請訓導處分送各班期末日生活表現之評量表格。</a:t>
            </a:r>
            <a:endParaRPr lang="en-US" altLang="zh-TW" dirty="0" smtClean="0">
              <a:latin typeface="華康中黑體" pitchFamily="49" charset="-120"/>
              <a:ea typeface="華康中黑體" pitchFamily="49" charset="-120"/>
            </a:endParaRPr>
          </a:p>
          <a:p>
            <a:pPr algn="l"/>
            <a:endParaRPr lang="en-US" altLang="zh-TW" dirty="0" smtClean="0">
              <a:latin typeface="華康中黑體" pitchFamily="49" charset="-120"/>
              <a:ea typeface="華康中黑體" pitchFamily="49" charset="-120"/>
            </a:endParaRPr>
          </a:p>
          <a:p>
            <a:pPr algn="l"/>
            <a:r>
              <a:rPr lang="zh-TW" altLang="en-US" dirty="0" smtClean="0">
                <a:latin typeface="華康中黑體" pitchFamily="49" charset="-120"/>
                <a:ea typeface="華康中黑體" pitchFamily="49" charset="-120"/>
              </a:rPr>
              <a:t>訓導處</a:t>
            </a:r>
            <a:r>
              <a:rPr lang="en-US" altLang="zh-TW" dirty="0" smtClean="0">
                <a:latin typeface="華康中黑體" pitchFamily="49" charset="-120"/>
                <a:ea typeface="華康中黑體" pitchFamily="49" charset="-120"/>
              </a:rPr>
              <a:t>:</a:t>
            </a:r>
            <a:r>
              <a:rPr lang="zh-TW" altLang="en-US" dirty="0" smtClean="0">
                <a:solidFill>
                  <a:srgbClr val="FF0000"/>
                </a:solidFill>
                <a:latin typeface="華康中黑體" pitchFamily="49" charset="-120"/>
                <a:ea typeface="華康中黑體" pitchFamily="49" charset="-120"/>
              </a:rPr>
              <a:t>已</a:t>
            </a:r>
            <a:r>
              <a:rPr lang="zh-TW" altLang="en-US" dirty="0">
                <a:solidFill>
                  <a:srgbClr val="FF0000"/>
                </a:solidFill>
                <a:latin typeface="華康中黑體" pitchFamily="49" charset="-120"/>
                <a:ea typeface="華康中黑體" pitchFamily="49" charset="-120"/>
              </a:rPr>
              <a:t>發</a:t>
            </a:r>
            <a:r>
              <a:rPr lang="zh-TW" altLang="en-US" dirty="0" smtClean="0">
                <a:solidFill>
                  <a:srgbClr val="FF0000"/>
                </a:solidFill>
                <a:latin typeface="華康中黑體" pitchFamily="49" charset="-120"/>
                <a:ea typeface="華康中黑體" pitchFamily="49" charset="-120"/>
              </a:rPr>
              <a:t>通知，請各位導師直接上網登錄</a:t>
            </a:r>
            <a:r>
              <a:rPr lang="zh-TW" altLang="en-US" dirty="0" smtClean="0">
                <a:solidFill>
                  <a:srgbClr val="FF0000"/>
                </a:solidFill>
                <a:latin typeface="華康中黑體"/>
                <a:ea typeface="華康中黑體"/>
              </a:rPr>
              <a:t>。</a:t>
            </a:r>
            <a:endParaRPr lang="en-US" altLang="zh-TW" dirty="0">
              <a:solidFill>
                <a:srgbClr val="FF0000"/>
              </a:solidFill>
              <a:latin typeface="華康中黑體" pitchFamily="49" charset="-120"/>
              <a:ea typeface="華康中黑體" pitchFamily="49" charset="-120"/>
            </a:endParaRPr>
          </a:p>
        </p:txBody>
      </p:sp>
    </p:spTree>
    <p:extLst>
      <p:ext uri="{BB962C8B-B14F-4D97-AF65-F5344CB8AC3E}">
        <p14:creationId xmlns:p14="http://schemas.microsoft.com/office/powerpoint/2010/main" val="29115053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4860032" y="1412776"/>
            <a:ext cx="4283968"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5220072"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專任教師意見</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fontScale="85000" lnSpcReduction="20000"/>
          </a:bodyPr>
          <a:lstStyle/>
          <a:p>
            <a:pPr algn="l"/>
            <a:r>
              <a:rPr lang="en-US" altLang="zh-TW" sz="2200" dirty="0" smtClean="0">
                <a:latin typeface="Kozuka Gothic Pro H" pitchFamily="34" charset="-128"/>
                <a:ea typeface="Kozuka Gothic Pro H" pitchFamily="34" charset="-128"/>
              </a:rPr>
              <a:t>1.</a:t>
            </a:r>
            <a:r>
              <a:rPr lang="zh-TW" altLang="en-US" sz="2200" dirty="0" smtClean="0">
                <a:latin typeface="華康中黑體" pitchFamily="49" charset="-120"/>
                <a:ea typeface="華康中黑體" pitchFamily="49" charset="-120"/>
              </a:rPr>
              <a:t>是否能調高上下課鐘聲以便提醒師生</a:t>
            </a:r>
            <a:r>
              <a:rPr lang="en-US" altLang="zh-TW" sz="2200" dirty="0" smtClean="0">
                <a:latin typeface="華康中黑體" pitchFamily="49" charset="-120"/>
                <a:ea typeface="華康中黑體" pitchFamily="49" charset="-120"/>
              </a:rPr>
              <a:t>?</a:t>
            </a:r>
            <a:r>
              <a:rPr lang="zh-TW" altLang="en-US" sz="2200" dirty="0" smtClean="0">
                <a:latin typeface="華康中黑體" pitchFamily="49" charset="-120"/>
                <a:ea typeface="華康中黑體" pitchFamily="49" charset="-120"/>
              </a:rPr>
              <a:t> 如遇系統故障時能否以廣播方</a:t>
            </a:r>
            <a:endParaRPr lang="en-US" altLang="zh-TW" sz="2200" dirty="0" smtClean="0">
              <a:latin typeface="華康中黑體" pitchFamily="49" charset="-120"/>
              <a:ea typeface="華康中黑體" pitchFamily="49" charset="-120"/>
            </a:endParaRPr>
          </a:p>
          <a:p>
            <a:pPr algn="l"/>
            <a:r>
              <a:rPr lang="zh-TW" altLang="en-US" sz="2200" dirty="0">
                <a:latin typeface="華康中黑體" pitchFamily="49" charset="-120"/>
                <a:ea typeface="華康中黑體" pitchFamily="49" charset="-120"/>
              </a:rPr>
              <a:t> </a:t>
            </a:r>
            <a:r>
              <a:rPr lang="zh-TW" altLang="en-US" sz="2200" dirty="0" smtClean="0">
                <a:latin typeface="華康中黑體" pitchFamily="49" charset="-120"/>
                <a:ea typeface="華康中黑體" pitchFamily="49" charset="-120"/>
              </a:rPr>
              <a:t> 式提醒</a:t>
            </a:r>
            <a:r>
              <a:rPr lang="en-US" altLang="zh-TW" sz="2200" dirty="0" smtClean="0">
                <a:latin typeface="華康中黑體" pitchFamily="49" charset="-120"/>
                <a:ea typeface="華康中黑體" pitchFamily="49" charset="-120"/>
              </a:rPr>
              <a:t>?</a:t>
            </a:r>
            <a:r>
              <a:rPr lang="zh-TW" altLang="en-US" sz="2200" dirty="0" smtClean="0">
                <a:latin typeface="華康中黑體" pitchFamily="49" charset="-120"/>
                <a:ea typeface="華康中黑體" pitchFamily="49" charset="-120"/>
              </a:rPr>
              <a:t>  </a:t>
            </a:r>
            <a:r>
              <a:rPr lang="zh-TW" altLang="en-US" sz="2200" dirty="0" smtClean="0">
                <a:solidFill>
                  <a:srgbClr val="FF0000"/>
                </a:solidFill>
                <a:latin typeface="華康中黑體" pitchFamily="49" charset="-120"/>
                <a:ea typeface="華康中黑體" pitchFamily="49" charset="-120"/>
              </a:rPr>
              <a:t>訓導處</a:t>
            </a:r>
            <a:r>
              <a:rPr lang="en-US" altLang="zh-TW" sz="2200" dirty="0" smtClean="0">
                <a:solidFill>
                  <a:srgbClr val="FF0000"/>
                </a:solidFill>
                <a:latin typeface="華康中黑體" pitchFamily="49" charset="-120"/>
                <a:ea typeface="華康中黑體" pitchFamily="49" charset="-120"/>
              </a:rPr>
              <a:t>:</a:t>
            </a:r>
            <a:r>
              <a:rPr lang="zh-TW" altLang="en-US" sz="2200" dirty="0" smtClean="0">
                <a:solidFill>
                  <a:srgbClr val="FF0000"/>
                </a:solidFill>
                <a:latin typeface="華康中黑體" pitchFamily="49" charset="-120"/>
                <a:ea typeface="華康中黑體" pitchFamily="49" charset="-120"/>
              </a:rPr>
              <a:t>校內廣播工程於今年暑假全面</a:t>
            </a:r>
            <a:r>
              <a:rPr lang="zh-TW" altLang="en-US" sz="2200" dirty="0">
                <a:solidFill>
                  <a:srgbClr val="FF0000"/>
                </a:solidFill>
                <a:latin typeface="華康中黑體" pitchFamily="49" charset="-120"/>
                <a:ea typeface="華康中黑體" pitchFamily="49" charset="-120"/>
              </a:rPr>
              <a:t>更新</a:t>
            </a:r>
            <a:r>
              <a:rPr lang="zh-TW" altLang="en-US" sz="2200" dirty="0" smtClean="0">
                <a:solidFill>
                  <a:srgbClr val="FF0000"/>
                </a:solidFill>
                <a:latin typeface="華康中黑體"/>
                <a:ea typeface="華康中黑體"/>
              </a:rPr>
              <a:t>。</a:t>
            </a:r>
            <a:endParaRPr lang="en-US" altLang="zh-TW" sz="2200" dirty="0" smtClean="0">
              <a:solidFill>
                <a:srgbClr val="FF0000"/>
              </a:solidFill>
              <a:latin typeface="華康中黑體" pitchFamily="49" charset="-120"/>
              <a:ea typeface="華康中黑體" pitchFamily="49" charset="-120"/>
            </a:endParaRPr>
          </a:p>
          <a:p>
            <a:pPr algn="l"/>
            <a:endParaRPr lang="en-US" altLang="zh-TW" sz="2200" dirty="0" smtClean="0">
              <a:solidFill>
                <a:srgbClr val="FF0000"/>
              </a:solidFill>
              <a:latin typeface="華康中黑體" pitchFamily="49" charset="-120"/>
              <a:ea typeface="華康中黑體" pitchFamily="49" charset="-120"/>
            </a:endParaRPr>
          </a:p>
          <a:p>
            <a:pPr algn="l"/>
            <a:r>
              <a:rPr lang="en-US" altLang="zh-TW" sz="2200" dirty="0" smtClean="0">
                <a:latin typeface="Kozuka Gothic Pro H" pitchFamily="34" charset="-128"/>
                <a:ea typeface="Kozuka Gothic Pro H" pitchFamily="34" charset="-128"/>
              </a:rPr>
              <a:t>2.</a:t>
            </a:r>
            <a:r>
              <a:rPr lang="zh-TW" altLang="en-US" sz="2200" dirty="0" smtClean="0">
                <a:latin typeface="華康中黑體" pitchFamily="49" charset="-120"/>
                <a:ea typeface="華康中黑體" pitchFamily="49" charset="-120"/>
              </a:rPr>
              <a:t>教室內多媒體設備是否能做一次全體的保養檢修？避免使用時遇到障礙不利課程進行。</a:t>
            </a:r>
            <a:r>
              <a:rPr lang="zh-TW" altLang="en-US" sz="2200" dirty="0" smtClean="0">
                <a:solidFill>
                  <a:srgbClr val="FF0000"/>
                </a:solidFill>
                <a:latin typeface="華康中黑體" pitchFamily="49" charset="-120"/>
                <a:ea typeface="華康中黑體" pitchFamily="49" charset="-120"/>
              </a:rPr>
              <a:t>設備組</a:t>
            </a:r>
            <a:r>
              <a:rPr lang="en-US" altLang="zh-TW" sz="2200" dirty="0" smtClean="0">
                <a:solidFill>
                  <a:srgbClr val="FF0000"/>
                </a:solidFill>
                <a:latin typeface="華康中黑體" pitchFamily="49" charset="-120"/>
                <a:ea typeface="華康中黑體" pitchFamily="49" charset="-120"/>
              </a:rPr>
              <a:t>:</a:t>
            </a:r>
            <a:r>
              <a:rPr lang="zh-TW" altLang="en-US" sz="2200" dirty="0" smtClean="0">
                <a:solidFill>
                  <a:srgbClr val="FF0000"/>
                </a:solidFill>
                <a:latin typeface="華康中黑體" pitchFamily="49" charset="-120"/>
                <a:ea typeface="華康中黑體" pitchFamily="49" charset="-120"/>
              </a:rPr>
              <a:t>預定於暑假期間全面檢修，也請各班於學期結束前將故障部分回報</a:t>
            </a:r>
            <a:r>
              <a:rPr lang="zh-TW" altLang="en-US" sz="2200" dirty="0" smtClean="0">
                <a:solidFill>
                  <a:srgbClr val="FF0000"/>
                </a:solidFill>
                <a:latin typeface="華康中黑體"/>
                <a:ea typeface="華康中黑體"/>
              </a:rPr>
              <a:t>。</a:t>
            </a:r>
            <a:r>
              <a:rPr lang="zh-TW" altLang="en-US" sz="2200" dirty="0" smtClean="0">
                <a:solidFill>
                  <a:srgbClr val="FF0000"/>
                </a:solidFill>
                <a:latin typeface="華康中黑體" pitchFamily="49" charset="-120"/>
                <a:ea typeface="華康中黑體" pitchFamily="49" charset="-120"/>
              </a:rPr>
              <a:t> </a:t>
            </a:r>
            <a:endParaRPr lang="en-US" altLang="zh-TW" sz="2200" dirty="0" smtClean="0">
              <a:solidFill>
                <a:srgbClr val="FF0000"/>
              </a:solidFill>
              <a:latin typeface="華康中黑體" pitchFamily="49" charset="-120"/>
              <a:ea typeface="華康中黑體" pitchFamily="49" charset="-120"/>
            </a:endParaRPr>
          </a:p>
          <a:p>
            <a:pPr algn="l"/>
            <a:endParaRPr lang="en-US" altLang="zh-TW" sz="2200" dirty="0" smtClean="0">
              <a:latin typeface="華康中黑體" pitchFamily="49" charset="-120"/>
              <a:ea typeface="華康中黑體" pitchFamily="49" charset="-120"/>
            </a:endParaRPr>
          </a:p>
          <a:p>
            <a:pPr algn="l"/>
            <a:r>
              <a:rPr lang="en-US" altLang="zh-TW" sz="2200" dirty="0" smtClean="0">
                <a:latin typeface="Kozuka Gothic Pro H" pitchFamily="34" charset="-128"/>
                <a:ea typeface="Kozuka Gothic Pro H" pitchFamily="34" charset="-128"/>
              </a:rPr>
              <a:t>3.</a:t>
            </a:r>
            <a:r>
              <a:rPr lang="zh-TW" altLang="en-US" sz="2200" dirty="0" smtClean="0">
                <a:latin typeface="華康中黑體" pitchFamily="49" charset="-120"/>
                <a:ea typeface="華康中黑體" pitchFamily="49" charset="-120"/>
              </a:rPr>
              <a:t>請總務處於每周五下午</a:t>
            </a:r>
            <a:r>
              <a:rPr lang="en-US" altLang="zh-TW" sz="2200" dirty="0" smtClean="0">
                <a:latin typeface="華康中黑體" pitchFamily="49" charset="-120"/>
                <a:ea typeface="華康中黑體" pitchFamily="49" charset="-120"/>
              </a:rPr>
              <a:t>(</a:t>
            </a:r>
            <a:r>
              <a:rPr lang="zh-TW" altLang="en-US" sz="2200" dirty="0" smtClean="0">
                <a:latin typeface="華康中黑體" pitchFamily="49" charset="-120"/>
                <a:ea typeface="華康中黑體" pitchFamily="49" charset="-120"/>
              </a:rPr>
              <a:t>或隔周</a:t>
            </a:r>
            <a:r>
              <a:rPr lang="en-US" altLang="zh-TW" sz="2200" dirty="0" smtClean="0">
                <a:latin typeface="華康中黑體" pitchFamily="49" charset="-120"/>
                <a:ea typeface="華康中黑體" pitchFamily="49" charset="-120"/>
              </a:rPr>
              <a:t>)</a:t>
            </a:r>
            <a:r>
              <a:rPr lang="zh-TW" altLang="en-US" sz="2200" dirty="0" smtClean="0">
                <a:latin typeface="華康中黑體" pitchFamily="49" charset="-120"/>
                <a:ea typeface="華康中黑體" pitchFamily="49" charset="-120"/>
              </a:rPr>
              <a:t>消毒校園。</a:t>
            </a:r>
            <a:endParaRPr lang="en-US" altLang="zh-TW" sz="2200" dirty="0" smtClean="0">
              <a:latin typeface="華康中黑體" pitchFamily="49" charset="-120"/>
              <a:ea typeface="華康中黑體" pitchFamily="49" charset="-120"/>
            </a:endParaRPr>
          </a:p>
          <a:p>
            <a:pPr algn="l"/>
            <a:r>
              <a:rPr lang="zh-TW" altLang="en-US" sz="2200" dirty="0" smtClean="0">
                <a:solidFill>
                  <a:srgbClr val="FF0000"/>
                </a:solidFill>
                <a:latin typeface="華康中黑體" pitchFamily="49" charset="-120"/>
                <a:ea typeface="華康中黑體" pitchFamily="49" charset="-120"/>
              </a:rPr>
              <a:t>總務處</a:t>
            </a:r>
            <a:r>
              <a:rPr lang="en-US" altLang="zh-TW" sz="2200" dirty="0" smtClean="0">
                <a:solidFill>
                  <a:srgbClr val="FF0000"/>
                </a:solidFill>
                <a:latin typeface="華康中黑體" pitchFamily="49" charset="-120"/>
                <a:ea typeface="華康中黑體" pitchFamily="49" charset="-120"/>
              </a:rPr>
              <a:t>:</a:t>
            </a:r>
            <a:r>
              <a:rPr lang="zh-TW" altLang="en-US" sz="2200" dirty="0" smtClean="0">
                <a:solidFill>
                  <a:srgbClr val="FF0000"/>
                </a:solidFill>
                <a:latin typeface="華康中黑體" pitchFamily="49" charset="-120"/>
                <a:ea typeface="華康中黑體" pitchFamily="49" charset="-120"/>
              </a:rPr>
              <a:t>消毒一次須</a:t>
            </a:r>
            <a:r>
              <a:rPr lang="en-US" altLang="zh-TW" sz="2200" b="1" dirty="0" smtClean="0">
                <a:solidFill>
                  <a:srgbClr val="FF0000"/>
                </a:solidFill>
                <a:latin typeface="GulimChe" pitchFamily="49" charset="-127"/>
                <a:ea typeface="GulimChe" pitchFamily="49" charset="-127"/>
              </a:rPr>
              <a:t>7000</a:t>
            </a:r>
            <a:r>
              <a:rPr lang="zh-TW" altLang="en-US" sz="2200" dirty="0" smtClean="0">
                <a:solidFill>
                  <a:srgbClr val="FF0000"/>
                </a:solidFill>
                <a:latin typeface="華康中黑體" pitchFamily="49" charset="-120"/>
                <a:ea typeface="華康中黑體" pitchFamily="49" charset="-120"/>
              </a:rPr>
              <a:t>元經費，且次數過多蚊蟲易生抗藥性，總務處會盡量適時       配合進行消毒</a:t>
            </a:r>
            <a:r>
              <a:rPr lang="zh-TW" altLang="en-US" sz="2200" dirty="0" smtClean="0">
                <a:solidFill>
                  <a:srgbClr val="FF0000"/>
                </a:solidFill>
                <a:latin typeface="華康中黑體"/>
                <a:ea typeface="華康中黑體"/>
              </a:rPr>
              <a:t>。</a:t>
            </a:r>
            <a:endParaRPr lang="en-US" altLang="zh-TW" sz="2200" dirty="0" smtClean="0">
              <a:latin typeface="華康中黑體" pitchFamily="49" charset="-120"/>
              <a:ea typeface="華康中黑體" pitchFamily="49" charset="-120"/>
            </a:endParaRPr>
          </a:p>
          <a:p>
            <a:pPr algn="l"/>
            <a:endParaRPr lang="en-US" altLang="zh-TW" sz="2200" dirty="0" smtClean="0">
              <a:latin typeface="華康中黑體" pitchFamily="49" charset="-120"/>
              <a:ea typeface="華康中黑體" pitchFamily="49" charset="-120"/>
            </a:endParaRPr>
          </a:p>
          <a:p>
            <a:pPr algn="l"/>
            <a:r>
              <a:rPr lang="en-US" altLang="zh-TW" sz="2200" dirty="0" smtClean="0">
                <a:latin typeface="Kozuka Gothic Pro H" pitchFamily="34" charset="-128"/>
                <a:ea typeface="Kozuka Gothic Pro H" pitchFamily="34" charset="-128"/>
              </a:rPr>
              <a:t>4.</a:t>
            </a:r>
            <a:r>
              <a:rPr lang="zh-TW" altLang="en-US" sz="2200" dirty="0" smtClean="0">
                <a:latin typeface="華康中黑體" pitchFamily="49" charset="-120"/>
                <a:ea typeface="華康中黑體" pitchFamily="49" charset="-120"/>
              </a:rPr>
              <a:t>請加強宣導學生勿擅自進入他班教室， 並訓誡態度不良之學生。</a:t>
            </a:r>
            <a:endParaRPr lang="en-US" altLang="zh-TW" sz="2200" dirty="0" smtClean="0">
              <a:latin typeface="華康中黑體" pitchFamily="49" charset="-120"/>
              <a:ea typeface="華康中黑體" pitchFamily="49" charset="-120"/>
            </a:endParaRPr>
          </a:p>
          <a:p>
            <a:pPr algn="l"/>
            <a:r>
              <a:rPr lang="zh-TW" altLang="en-US" sz="2200" dirty="0">
                <a:solidFill>
                  <a:srgbClr val="FF0000"/>
                </a:solidFill>
                <a:latin typeface="華康中黑體" pitchFamily="49" charset="-120"/>
                <a:ea typeface="華康中黑體" pitchFamily="49" charset="-120"/>
              </a:rPr>
              <a:t>訓導處</a:t>
            </a:r>
            <a:r>
              <a:rPr lang="en-US" altLang="zh-TW" sz="2200" dirty="0">
                <a:solidFill>
                  <a:srgbClr val="FF0000"/>
                </a:solidFill>
                <a:latin typeface="華康中黑體" pitchFamily="49" charset="-120"/>
                <a:ea typeface="華康中黑體" pitchFamily="49" charset="-120"/>
              </a:rPr>
              <a:t>:</a:t>
            </a:r>
            <a:r>
              <a:rPr lang="zh-TW" altLang="zh-TW" sz="2200" dirty="0" smtClean="0">
                <a:solidFill>
                  <a:srgbClr val="FF0000"/>
                </a:solidFill>
                <a:latin typeface="華康中黑體" pitchFamily="49" charset="-120"/>
                <a:ea typeface="華康中黑體" pitchFamily="49" charset="-120"/>
              </a:rPr>
              <a:t>訓導</a:t>
            </a:r>
            <a:r>
              <a:rPr lang="zh-TW" altLang="zh-TW" sz="2200" dirty="0">
                <a:solidFill>
                  <a:srgbClr val="FF0000"/>
                </a:solidFill>
                <a:latin typeface="華康中黑體" pitchFamily="49" charset="-120"/>
                <a:ea typeface="華康中黑體" pitchFamily="49" charset="-120"/>
              </a:rPr>
              <a:t>處加派組長巡視</a:t>
            </a:r>
            <a:r>
              <a:rPr lang="en-US" altLang="zh-TW" sz="2200" dirty="0">
                <a:solidFill>
                  <a:srgbClr val="FF0000"/>
                </a:solidFill>
                <a:latin typeface="華康中黑體" pitchFamily="49" charset="-120"/>
                <a:ea typeface="華康中黑體" pitchFamily="49" charset="-120"/>
              </a:rPr>
              <a:t>7</a:t>
            </a:r>
            <a:r>
              <a:rPr lang="zh-TW" altLang="zh-TW" sz="2200" dirty="0" smtClean="0">
                <a:solidFill>
                  <a:srgbClr val="FF0000"/>
                </a:solidFill>
                <a:latin typeface="華康中黑體" pitchFamily="49" charset="-120"/>
                <a:ea typeface="華康中黑體" pitchFamily="49" charset="-120"/>
              </a:rPr>
              <a:t>年級</a:t>
            </a:r>
            <a:r>
              <a:rPr lang="zh-TW" altLang="en-US" sz="2200" dirty="0" smtClean="0">
                <a:solidFill>
                  <a:srgbClr val="FF0000"/>
                </a:solidFill>
                <a:latin typeface="華康中黑體" pitchFamily="49" charset="-120"/>
                <a:ea typeface="華康中黑體" pitchFamily="49" charset="-120"/>
              </a:rPr>
              <a:t>各班</a:t>
            </a:r>
            <a:r>
              <a:rPr lang="zh-TW" altLang="zh-TW" sz="2200" dirty="0" smtClean="0">
                <a:solidFill>
                  <a:srgbClr val="FF0000"/>
                </a:solidFill>
                <a:latin typeface="華康中黑體" pitchFamily="49" charset="-120"/>
                <a:ea typeface="華康中黑體" pitchFamily="49" charset="-120"/>
              </a:rPr>
              <a:t>。</a:t>
            </a:r>
            <a:endParaRPr lang="zh-TW" altLang="zh-TW" sz="2200" dirty="0">
              <a:solidFill>
                <a:srgbClr val="FF0000"/>
              </a:solidFill>
              <a:latin typeface="華康中黑體" pitchFamily="49" charset="-120"/>
              <a:ea typeface="華康中黑體" pitchFamily="49" charset="-120"/>
            </a:endParaRPr>
          </a:p>
          <a:p>
            <a:pPr algn="l"/>
            <a:endParaRPr lang="en-US" altLang="zh-TW" sz="2200" dirty="0" smtClean="0">
              <a:latin typeface="華康中黑體" pitchFamily="49" charset="-120"/>
              <a:ea typeface="華康中黑體" pitchFamily="49" charset="-120"/>
            </a:endParaRPr>
          </a:p>
          <a:p>
            <a:pPr algn="l"/>
            <a:r>
              <a:rPr lang="en-US" altLang="zh-TW" sz="2200" dirty="0" smtClean="0">
                <a:latin typeface="Kozuka Gothic Pro H" pitchFamily="34" charset="-128"/>
                <a:ea typeface="Kozuka Gothic Pro H" pitchFamily="34" charset="-128"/>
              </a:rPr>
              <a:t>5.</a:t>
            </a:r>
            <a:r>
              <a:rPr lang="zh-TW" altLang="en-US" sz="2200" dirty="0" smtClean="0">
                <a:latin typeface="華康中黑體" pitchFamily="49" charset="-120"/>
                <a:ea typeface="華康中黑體" pitchFamily="49" charset="-120"/>
              </a:rPr>
              <a:t>午休請勿讓學生以上廁所名義在廁所逗留</a:t>
            </a:r>
            <a:r>
              <a:rPr lang="zh-TW" altLang="en-US" sz="2200" dirty="0" smtClean="0">
                <a:latin typeface="華康中黑體"/>
                <a:ea typeface="華康中黑體"/>
              </a:rPr>
              <a:t>、</a:t>
            </a:r>
            <a:r>
              <a:rPr lang="zh-TW" altLang="en-US" sz="2200" dirty="0" smtClean="0">
                <a:latin typeface="華康中黑體" pitchFamily="49" charset="-120"/>
                <a:ea typeface="華康中黑體" pitchFamily="49" charset="-120"/>
              </a:rPr>
              <a:t>聊天</a:t>
            </a:r>
            <a:r>
              <a:rPr lang="zh-TW" altLang="en-US" sz="2200" dirty="0" smtClean="0">
                <a:latin typeface="華康中黑體"/>
                <a:ea typeface="華康中黑體"/>
              </a:rPr>
              <a:t>、</a:t>
            </a:r>
            <a:r>
              <a:rPr lang="zh-TW" altLang="en-US" sz="2200" dirty="0" smtClean="0">
                <a:latin typeface="華康中黑體" pitchFamily="49" charset="-120"/>
                <a:ea typeface="華康中黑體" pitchFamily="49" charset="-120"/>
              </a:rPr>
              <a:t>或梳頭髮</a:t>
            </a:r>
            <a:r>
              <a:rPr lang="zh-TW" altLang="en-US" sz="2200" dirty="0" smtClean="0">
                <a:latin typeface="華康中黑體"/>
                <a:ea typeface="華康中黑體"/>
              </a:rPr>
              <a:t>。</a:t>
            </a:r>
            <a:endParaRPr lang="en-US" altLang="zh-TW" sz="2200" dirty="0" smtClean="0">
              <a:latin typeface="華康中黑體"/>
              <a:ea typeface="華康中黑體"/>
            </a:endParaRPr>
          </a:p>
          <a:p>
            <a:pPr algn="l"/>
            <a:r>
              <a:rPr lang="zh-TW" altLang="en-US" sz="2200" dirty="0">
                <a:solidFill>
                  <a:srgbClr val="FF0000"/>
                </a:solidFill>
                <a:latin typeface="華康中黑體" pitchFamily="49" charset="-120"/>
                <a:ea typeface="華康中黑體" pitchFamily="49" charset="-120"/>
              </a:rPr>
              <a:t>訓導處</a:t>
            </a:r>
            <a:r>
              <a:rPr lang="en-US" altLang="zh-TW" sz="2200" dirty="0">
                <a:solidFill>
                  <a:srgbClr val="FF0000"/>
                </a:solidFill>
                <a:latin typeface="華康中黑體" pitchFamily="49" charset="-120"/>
                <a:ea typeface="華康中黑體" pitchFamily="49" charset="-120"/>
              </a:rPr>
              <a:t>:</a:t>
            </a:r>
            <a:r>
              <a:rPr lang="zh-TW" altLang="zh-TW" sz="2200" dirty="0" smtClean="0">
                <a:solidFill>
                  <a:srgbClr val="FF0000"/>
                </a:solidFill>
                <a:latin typeface="華康中黑體" pitchFamily="49" charset="-120"/>
                <a:ea typeface="華康中黑體" pitchFamily="49" charset="-120"/>
              </a:rPr>
              <a:t>午休</a:t>
            </a:r>
            <a:r>
              <a:rPr lang="zh-TW" altLang="zh-TW" sz="2200" dirty="0">
                <a:solidFill>
                  <a:srgbClr val="FF0000"/>
                </a:solidFill>
                <a:latin typeface="華康中黑體" pitchFamily="49" charset="-120"/>
                <a:ea typeface="華康中黑體" pitchFamily="49" charset="-120"/>
              </a:rPr>
              <a:t>派組長</a:t>
            </a:r>
            <a:r>
              <a:rPr lang="zh-TW" altLang="zh-TW" sz="2200" dirty="0" smtClean="0">
                <a:solidFill>
                  <a:srgbClr val="FF0000"/>
                </a:solidFill>
                <a:latin typeface="華康中黑體" pitchFamily="49" charset="-120"/>
                <a:ea typeface="華康中黑體" pitchFamily="49" charset="-120"/>
              </a:rPr>
              <a:t>巡視</a:t>
            </a:r>
            <a:r>
              <a:rPr lang="zh-TW" altLang="en-US" sz="2200" dirty="0" smtClean="0">
                <a:solidFill>
                  <a:srgbClr val="FF0000"/>
                </a:solidFill>
                <a:latin typeface="華康中黑體" pitchFamily="49" charset="-120"/>
                <a:ea typeface="華康中黑體" pitchFamily="49" charset="-120"/>
              </a:rPr>
              <a:t>各樓層</a:t>
            </a:r>
            <a:r>
              <a:rPr lang="zh-TW" altLang="zh-TW" sz="2200" dirty="0" smtClean="0">
                <a:solidFill>
                  <a:srgbClr val="FF0000"/>
                </a:solidFill>
                <a:latin typeface="華康中黑體" pitchFamily="49" charset="-120"/>
                <a:ea typeface="華康中黑體" pitchFamily="49" charset="-120"/>
              </a:rPr>
              <a:t>廁所</a:t>
            </a:r>
            <a:r>
              <a:rPr lang="zh-TW" altLang="zh-TW" sz="2200" dirty="0">
                <a:solidFill>
                  <a:srgbClr val="FF0000"/>
                </a:solidFill>
                <a:latin typeface="華康中黑體" pitchFamily="49" charset="-120"/>
                <a:ea typeface="華康中黑體" pitchFamily="49" charset="-120"/>
              </a:rPr>
              <a:t>區域。</a:t>
            </a:r>
            <a:endParaRPr lang="en-US" altLang="zh-TW" sz="2200" dirty="0" smtClean="0">
              <a:solidFill>
                <a:srgbClr val="FF0000"/>
              </a:solidFill>
              <a:latin typeface="華康中黑體" pitchFamily="49" charset="-120"/>
              <a:ea typeface="華康中黑體" pitchFamily="49" charset="-120"/>
            </a:endParaRPr>
          </a:p>
          <a:p>
            <a:pPr algn="l"/>
            <a:endParaRPr lang="zh-TW" altLang="en-US" dirty="0">
              <a:latin typeface="華康中黑體" pitchFamily="49" charset="-120"/>
              <a:ea typeface="華康中黑體" pitchFamily="49" charset="-120"/>
            </a:endParaRPr>
          </a:p>
        </p:txBody>
      </p:sp>
    </p:spTree>
    <p:extLst>
      <p:ext uri="{BB962C8B-B14F-4D97-AF65-F5344CB8AC3E}">
        <p14:creationId xmlns:p14="http://schemas.microsoft.com/office/powerpoint/2010/main" val="37405780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四</a:t>
            </a:r>
            <a:r>
              <a:rPr lang="en-US" altLang="zh-TW" sz="4400" dirty="0" smtClean="0">
                <a:latin typeface="華康中黑體" pitchFamily="49" charset="-120"/>
                <a:ea typeface="華康中黑體" pitchFamily="49" charset="-120"/>
              </a:rPr>
              <a:t>.</a:t>
            </a:r>
            <a:r>
              <a:rPr lang="zh-TW" altLang="en-US" sz="4400" dirty="0" smtClean="0">
                <a:latin typeface="華康中黑體" pitchFamily="49" charset="-120"/>
                <a:ea typeface="華康中黑體" pitchFamily="49" charset="-120"/>
              </a:rPr>
              <a:t>補充報告</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2321258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會議結束</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1480441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二</a:t>
            </a:r>
            <a:r>
              <a:rPr lang="en-US" altLang="zh-TW" sz="4400" dirty="0" smtClean="0">
                <a:latin typeface="華康中黑體" pitchFamily="49" charset="-120"/>
                <a:ea typeface="華康中黑體" pitchFamily="49" charset="-120"/>
              </a:rPr>
              <a:t>.</a:t>
            </a:r>
            <a:r>
              <a:rPr lang="zh-TW" altLang="en-US" sz="4400" dirty="0" smtClean="0">
                <a:latin typeface="華康中黑體" pitchFamily="49" charset="-120"/>
                <a:ea typeface="華康中黑體" pitchFamily="49" charset="-120"/>
              </a:rPr>
              <a:t>各處室業務報告</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2667909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教務處</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3955732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矩形 4"/>
          <p:cNvSpPr/>
          <p:nvPr/>
        </p:nvSpPr>
        <p:spPr>
          <a:xfrm>
            <a:off x="0" y="188640"/>
            <a:ext cx="9144000" cy="21602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副標題 2"/>
          <p:cNvSpPr>
            <a:spLocks noGrp="1"/>
          </p:cNvSpPr>
          <p:nvPr>
            <p:ph type="subTitle" idx="1"/>
          </p:nvPr>
        </p:nvSpPr>
        <p:spPr>
          <a:xfrm>
            <a:off x="323528" y="620687"/>
            <a:ext cx="8568952" cy="6250283"/>
          </a:xfrm>
        </p:spPr>
        <p:txBody>
          <a:bodyPr>
            <a:normAutofit/>
          </a:bodyPr>
          <a:lstStyle/>
          <a:p>
            <a:pPr lvl="0" algn="l"/>
            <a:r>
              <a:rPr lang="en-US" altLang="zh-TW" sz="2000" dirty="0" smtClean="0">
                <a:latin typeface="Kozuka Gothic Pro H" pitchFamily="34" charset="-128"/>
                <a:ea typeface="Kozuka Gothic Pro H" pitchFamily="34" charset="-128"/>
              </a:rPr>
              <a:t>1.</a:t>
            </a:r>
            <a:r>
              <a:rPr lang="zh-TW" altLang="zh-TW" sz="1800" dirty="0" smtClean="0">
                <a:latin typeface="華康中黑體" pitchFamily="49" charset="-120"/>
                <a:ea typeface="華康中黑體" pitchFamily="49" charset="-120"/>
              </a:rPr>
              <a:t>流</a:t>
            </a:r>
            <a:r>
              <a:rPr lang="zh-TW" altLang="zh-TW" sz="1800" dirty="0">
                <a:latin typeface="華康中黑體" pitchFamily="49" charset="-120"/>
                <a:ea typeface="華康中黑體" pitchFamily="49" charset="-120"/>
              </a:rPr>
              <a:t>金歲月學校本位課程活動順利結束，感謝各處室及各位導師鼎力協助</a:t>
            </a:r>
            <a:r>
              <a:rPr lang="zh-TW" altLang="zh-TW" sz="1800" dirty="0" smtClean="0">
                <a:latin typeface="華康中黑體" pitchFamily="49" charset="-120"/>
                <a:ea typeface="華康中黑體" pitchFamily="49" charset="-120"/>
              </a:rPr>
              <a:t>，</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本</a:t>
            </a:r>
            <a:r>
              <a:rPr lang="zh-TW" altLang="zh-TW" sz="1800" dirty="0">
                <a:latin typeface="華康中黑體" pitchFamily="49" charset="-120"/>
                <a:ea typeface="華康中黑體" pitchFamily="49" charset="-120"/>
              </a:rPr>
              <a:t>次活動深獲好評，讓社區及家長對本校的刻版印象有所改觀，當然</a:t>
            </a:r>
            <a:r>
              <a:rPr lang="zh-TW" altLang="zh-TW" sz="1800" dirty="0" smtClean="0">
                <a:latin typeface="華康中黑體" pitchFamily="49" charset="-120"/>
                <a:ea typeface="華康中黑體" pitchFamily="49" charset="-120"/>
              </a:rPr>
              <a:t>活動</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無法</a:t>
            </a:r>
            <a:r>
              <a:rPr lang="zh-TW" altLang="zh-TW" sz="1800" dirty="0">
                <a:latin typeface="華康中黑體" pitchFamily="49" charset="-120"/>
                <a:ea typeface="華康中黑體" pitchFamily="49" charset="-120"/>
              </a:rPr>
              <a:t>盡善盡美，活動中有缺失部分，將於課程發展委員會檢討，來年改進</a:t>
            </a:r>
            <a:r>
              <a:rPr lang="zh-TW" altLang="zh-TW" sz="1800" dirty="0" smtClean="0">
                <a:latin typeface="華康中黑體" pitchFamily="49" charset="-120"/>
                <a:ea typeface="華康中黑體" pitchFamily="49" charset="-120"/>
              </a:rPr>
              <a:t>。</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在</a:t>
            </a:r>
            <a:r>
              <a:rPr lang="zh-TW" altLang="zh-TW" sz="1800" dirty="0">
                <a:latin typeface="華康中黑體" pitchFamily="49" charset="-120"/>
                <a:ea typeface="華康中黑體" pitchFamily="49" charset="-120"/>
              </a:rPr>
              <a:t>校本位課程領域，期望課程將來能更多元化、深化、精緻化</a:t>
            </a:r>
            <a:r>
              <a:rPr lang="zh-TW" altLang="zh-TW" sz="1800" dirty="0" smtClean="0">
                <a:latin typeface="華康中黑體" pitchFamily="49" charset="-120"/>
                <a:ea typeface="華康中黑體" pitchFamily="49" charset="-120"/>
              </a:rPr>
              <a:t>。</a:t>
            </a:r>
            <a:endParaRPr lang="en-US" altLang="zh-TW" sz="18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2.</a:t>
            </a:r>
            <a:r>
              <a:rPr lang="zh-TW" altLang="zh-TW" sz="1800" dirty="0" smtClean="0">
                <a:latin typeface="華康中黑體" pitchFamily="49" charset="-120"/>
                <a:ea typeface="華康中黑體" pitchFamily="49" charset="-120"/>
              </a:rPr>
              <a:t>七</a:t>
            </a:r>
            <a:r>
              <a:rPr lang="zh-TW" altLang="zh-TW" sz="1800" dirty="0">
                <a:latin typeface="華康中黑體" pitchFamily="49" charset="-120"/>
                <a:ea typeface="華康中黑體" pitchFamily="49" charset="-120"/>
              </a:rPr>
              <a:t>、八年級的補救教學及課業輔導上課至</a:t>
            </a:r>
            <a:r>
              <a:rPr lang="en-US" altLang="zh-TW" sz="1800" b="1" dirty="0">
                <a:latin typeface="GulimChe" pitchFamily="49" charset="-127"/>
                <a:ea typeface="GulimChe" pitchFamily="49" charset="-127"/>
              </a:rPr>
              <a:t>6/11</a:t>
            </a:r>
            <a:r>
              <a:rPr lang="zh-TW" altLang="zh-TW" sz="1800" dirty="0">
                <a:latin typeface="華康中黑體" pitchFamily="49" charset="-120"/>
                <a:ea typeface="華康中黑體" pitchFamily="49" charset="-120"/>
              </a:rPr>
              <a:t>，多元學藝班則上課至</a:t>
            </a:r>
            <a:r>
              <a:rPr lang="en-US" altLang="zh-TW" sz="1800" b="1" dirty="0">
                <a:latin typeface="GulimChe" pitchFamily="49" charset="-127"/>
                <a:ea typeface="GulimChe" pitchFamily="49" charset="-127"/>
              </a:rPr>
              <a:t>6/18</a:t>
            </a:r>
            <a:r>
              <a:rPr lang="zh-TW" altLang="zh-TW" sz="1800" dirty="0">
                <a:latin typeface="華康中黑體" pitchFamily="49" charset="-120"/>
                <a:ea typeface="華康中黑體" pitchFamily="49" charset="-120"/>
              </a:rPr>
              <a:t>。</a:t>
            </a:r>
          </a:p>
          <a:p>
            <a:pPr lvl="0" algn="l"/>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教務處</a:t>
            </a:r>
            <a:r>
              <a:rPr lang="zh-TW" altLang="zh-TW" sz="1800" dirty="0">
                <a:latin typeface="華康中黑體" pitchFamily="49" charset="-120"/>
                <a:ea typeface="華康中黑體" pitchFamily="49" charset="-120"/>
              </a:rPr>
              <a:t>近期會調查各年級參加暑期學藝活動的意願，包括課業輔導及</a:t>
            </a:r>
            <a:r>
              <a:rPr lang="zh-TW" altLang="zh-TW" sz="1800" dirty="0" smtClean="0">
                <a:latin typeface="華康中黑體" pitchFamily="49" charset="-120"/>
                <a:ea typeface="華康中黑體" pitchFamily="49" charset="-120"/>
              </a:rPr>
              <a:t>多元</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學藝</a:t>
            </a:r>
            <a:r>
              <a:rPr lang="zh-TW" altLang="zh-TW" sz="1800" dirty="0">
                <a:latin typeface="華康中黑體" pitchFamily="49" charset="-120"/>
                <a:ea typeface="華康中黑體" pitchFamily="49" charset="-120"/>
              </a:rPr>
              <a:t>兩類課程。上課時間暫訂</a:t>
            </a:r>
            <a:r>
              <a:rPr lang="zh-TW" altLang="zh-TW" sz="1800" dirty="0" smtClean="0">
                <a:latin typeface="華康中黑體" pitchFamily="49" charset="-120"/>
                <a:ea typeface="華康中黑體" pitchFamily="49" charset="-120"/>
              </a:rPr>
              <a:t>為</a:t>
            </a:r>
            <a:r>
              <a:rPr lang="zh-TW" altLang="en-US" sz="1800" dirty="0" smtClean="0">
                <a:latin typeface="華康中黑體" pitchFamily="49" charset="-120"/>
                <a:ea typeface="華康中黑體" pitchFamily="49" charset="-120"/>
              </a:rPr>
              <a:t> </a:t>
            </a:r>
            <a:r>
              <a:rPr lang="en-US" altLang="zh-TW" sz="1800" b="1" dirty="0" smtClean="0">
                <a:latin typeface="GulimChe" pitchFamily="49" charset="-127"/>
                <a:ea typeface="GulimChe" pitchFamily="49" charset="-127"/>
              </a:rPr>
              <a:t>7/22</a:t>
            </a:r>
            <a:r>
              <a:rPr lang="zh-TW" altLang="en-US" sz="1800" b="1" dirty="0" smtClean="0">
                <a:latin typeface="GulimChe" pitchFamily="49" charset="-127"/>
                <a:ea typeface="GulimChe" pitchFamily="49" charset="-127"/>
              </a:rPr>
              <a:t> </a:t>
            </a:r>
            <a:r>
              <a:rPr lang="zh-TW" altLang="zh-TW" sz="1800" dirty="0" smtClean="0">
                <a:latin typeface="華康中黑體" pitchFamily="49" charset="-120"/>
                <a:ea typeface="華康中黑體" pitchFamily="49" charset="-120"/>
              </a:rPr>
              <a:t>至</a:t>
            </a:r>
            <a:r>
              <a:rPr lang="zh-TW" altLang="en-US" sz="1800" dirty="0" smtClean="0">
                <a:latin typeface="華康中黑體" pitchFamily="49" charset="-120"/>
                <a:ea typeface="華康中黑體" pitchFamily="49" charset="-120"/>
              </a:rPr>
              <a:t> </a:t>
            </a:r>
            <a:r>
              <a:rPr lang="en-US" altLang="zh-TW" sz="1800" b="1" dirty="0" smtClean="0">
                <a:latin typeface="GulimChe" pitchFamily="49" charset="-127"/>
                <a:ea typeface="GulimChe" pitchFamily="49" charset="-127"/>
              </a:rPr>
              <a:t>8/16</a:t>
            </a:r>
            <a:r>
              <a:rPr lang="en-US" altLang="zh-TW" sz="1800" dirty="0">
                <a:latin typeface="華康中黑體" pitchFamily="49" charset="-120"/>
                <a:ea typeface="華康中黑體" pitchFamily="49" charset="-120"/>
              </a:rPr>
              <a:t>(</a:t>
            </a:r>
            <a:r>
              <a:rPr lang="zh-TW" altLang="zh-TW" sz="1800" dirty="0">
                <a:latin typeface="華康中黑體" pitchFamily="49" charset="-120"/>
                <a:ea typeface="華康中黑體" pitchFamily="49" charset="-120"/>
              </a:rPr>
              <a:t>各年級不同</a:t>
            </a:r>
            <a:r>
              <a:rPr lang="en-US" altLang="zh-TW" sz="1800" dirty="0">
                <a:latin typeface="華康中黑體" pitchFamily="49" charset="-120"/>
                <a:ea typeface="華康中黑體" pitchFamily="49" charset="-120"/>
              </a:rPr>
              <a:t>)</a:t>
            </a:r>
            <a:r>
              <a:rPr lang="zh-TW" altLang="zh-TW" sz="1800" dirty="0" smtClean="0">
                <a:latin typeface="華康中黑體" pitchFamily="49" charset="-120"/>
                <a:ea typeface="華康中黑體" pitchFamily="49" charset="-120"/>
              </a:rPr>
              <a:t>。</a:t>
            </a:r>
            <a:endParaRPr lang="en-US" altLang="zh-TW" sz="1800" dirty="0" smtClean="0">
              <a:latin typeface="華康中黑體" pitchFamily="49" charset="-120"/>
              <a:ea typeface="華康中黑體" pitchFamily="49" charset="-120"/>
            </a:endParaRPr>
          </a:p>
          <a:p>
            <a:pPr lvl="0" algn="l"/>
            <a:endParaRPr lang="zh-TW" altLang="zh-TW" sz="2000" dirty="0"/>
          </a:p>
          <a:p>
            <a:pPr lvl="0" algn="l"/>
            <a:r>
              <a:rPr lang="en-US" altLang="zh-TW" sz="2000" dirty="0" smtClean="0">
                <a:latin typeface="Kozuka Gothic Pro H" pitchFamily="34" charset="-128"/>
                <a:ea typeface="Kozuka Gothic Pro H" pitchFamily="34" charset="-128"/>
              </a:rPr>
              <a:t>3.</a:t>
            </a:r>
            <a:r>
              <a:rPr lang="zh-TW" altLang="zh-TW" sz="1800" dirty="0" smtClean="0">
                <a:latin typeface="華康中黑體" pitchFamily="49" charset="-120"/>
                <a:ea typeface="華康中黑體" pitchFamily="49" charset="-120"/>
              </a:rPr>
              <a:t>基</a:t>
            </a:r>
            <a:r>
              <a:rPr lang="zh-TW" altLang="zh-TW" sz="1800" dirty="0">
                <a:latin typeface="華康中黑體" pitchFamily="49" charset="-120"/>
                <a:ea typeface="華康中黑體" pitchFamily="49" charset="-120"/>
              </a:rPr>
              <a:t>測參加人數為</a:t>
            </a:r>
            <a:r>
              <a:rPr lang="en-US" altLang="zh-TW" sz="1800" b="1" dirty="0">
                <a:latin typeface="GulimChe" pitchFamily="49" charset="-127"/>
                <a:ea typeface="GulimChe" pitchFamily="49" charset="-127"/>
              </a:rPr>
              <a:t>11</a:t>
            </a:r>
            <a:r>
              <a:rPr lang="zh-TW" altLang="zh-TW" sz="1800" dirty="0">
                <a:latin typeface="華康中黑體" pitchFamily="49" charset="-120"/>
                <a:ea typeface="華康中黑體" pitchFamily="49" charset="-120"/>
              </a:rPr>
              <a:t>人，本週六、日在復興高中基測，雖然人數少，</a:t>
            </a:r>
            <a:r>
              <a:rPr lang="zh-TW" altLang="zh-TW" sz="1800" dirty="0" smtClean="0">
                <a:latin typeface="華康中黑體" pitchFamily="49" charset="-120"/>
                <a:ea typeface="華康中黑體" pitchFamily="49" charset="-120"/>
              </a:rPr>
              <a:t>教務處</a:t>
            </a:r>
            <a:r>
              <a:rPr lang="zh-TW" altLang="en-US" sz="1800" dirty="0" smtClean="0">
                <a:latin typeface="華康中黑體" pitchFamily="49" charset="-120"/>
                <a:ea typeface="華康中黑體" pitchFamily="49" charset="-120"/>
              </a:rPr>
              <a:t> </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仍</a:t>
            </a:r>
            <a:r>
              <a:rPr lang="zh-TW" altLang="zh-TW" sz="1800" dirty="0">
                <a:latin typeface="華康中黑體" pitchFamily="49" charset="-120"/>
                <a:ea typeface="華康中黑體" pitchFamily="49" charset="-120"/>
              </a:rPr>
              <a:t>結合各處室規畫考場服務，也請有報考學生之班級導師撥冗參加</a:t>
            </a:r>
            <a:r>
              <a:rPr lang="zh-TW" altLang="zh-TW" sz="1800" dirty="0" smtClean="0">
                <a:latin typeface="華康中黑體" pitchFamily="49" charset="-120"/>
                <a:ea typeface="華康中黑體" pitchFamily="49" charset="-120"/>
              </a:rPr>
              <a:t>。</a:t>
            </a:r>
            <a:endParaRPr lang="en-US" altLang="zh-TW" sz="18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4.</a:t>
            </a:r>
            <a:r>
              <a:rPr lang="zh-TW" altLang="zh-TW" sz="1800" dirty="0" smtClean="0">
                <a:latin typeface="華康中黑體" pitchFamily="49" charset="-120"/>
                <a:ea typeface="華康中黑體" pitchFamily="49" charset="-120"/>
              </a:rPr>
              <a:t>週二</a:t>
            </a:r>
            <a:r>
              <a:rPr lang="zh-TW" altLang="zh-TW" sz="1800" dirty="0">
                <a:latin typeface="華康中黑體" pitchFamily="49" charset="-120"/>
                <a:ea typeface="華康中黑體" pitchFamily="49" charset="-120"/>
              </a:rPr>
              <a:t>上午代表校長參加十信高中畢業典禮，該校十一位獲市長獎學生有</a:t>
            </a:r>
            <a:r>
              <a:rPr lang="zh-TW" altLang="zh-TW" sz="1800" dirty="0" smtClean="0">
                <a:latin typeface="華康中黑體" pitchFamily="49" charset="-120"/>
                <a:ea typeface="華康中黑體" pitchFamily="49" charset="-120"/>
              </a:rPr>
              <a:t>三</a:t>
            </a:r>
            <a:r>
              <a:rPr lang="zh-TW" altLang="en-US" sz="1800" dirty="0" smtClean="0">
                <a:latin typeface="華康中黑體" pitchFamily="49" charset="-120"/>
                <a:ea typeface="華康中黑體" pitchFamily="49" charset="-120"/>
              </a:rPr>
              <a:t> </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位</a:t>
            </a:r>
            <a:r>
              <a:rPr lang="zh-TW" altLang="zh-TW" sz="1800" dirty="0">
                <a:latin typeface="華康中黑體" pitchFamily="49" charset="-120"/>
                <a:ea typeface="華康中黑體" pitchFamily="49" charset="-120"/>
              </a:rPr>
              <a:t>是本校畢業生，包括領畢業證書及畢業生致答詞皆為本校畢業生擔任</a:t>
            </a:r>
            <a:r>
              <a:rPr lang="zh-TW" altLang="zh-TW" sz="1800" dirty="0" smtClean="0">
                <a:latin typeface="華康中黑體" pitchFamily="49" charset="-120"/>
                <a:ea typeface="華康中黑體" pitchFamily="49" charset="-120"/>
              </a:rPr>
              <a:t>。</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這些</a:t>
            </a:r>
            <a:r>
              <a:rPr lang="zh-TW" altLang="zh-TW" sz="1800" dirty="0">
                <a:latin typeface="華康中黑體" pitchFamily="49" charset="-120"/>
                <a:ea typeface="華康中黑體" pitchFamily="49" charset="-120"/>
              </a:rPr>
              <a:t>學生的成就是老師的驕傲，顯示出本校教師教學認真負責，才能</a:t>
            </a:r>
            <a:r>
              <a:rPr lang="zh-TW" altLang="zh-TW" sz="1800" dirty="0" smtClean="0">
                <a:latin typeface="華康中黑體" pitchFamily="49" charset="-120"/>
                <a:ea typeface="華康中黑體" pitchFamily="49" charset="-120"/>
              </a:rPr>
              <a:t>開花結果</a:t>
            </a:r>
            <a:r>
              <a:rPr lang="zh-TW" altLang="zh-TW" sz="1800" dirty="0">
                <a:latin typeface="華康中黑體" pitchFamily="49" charset="-120"/>
                <a:ea typeface="華康中黑體" pitchFamily="49" charset="-120"/>
              </a:rPr>
              <a:t>。</a:t>
            </a:r>
          </a:p>
          <a:p>
            <a:pPr algn="l"/>
            <a:endParaRPr lang="zh-TW" altLang="en-US" sz="2000" dirty="0">
              <a:latin typeface="華康中黑體" pitchFamily="49" charset="-120"/>
              <a:ea typeface="華康中黑體" pitchFamily="49" charset="-120"/>
            </a:endParaRPr>
          </a:p>
        </p:txBody>
      </p:sp>
      <p:sp>
        <p:nvSpPr>
          <p:cNvPr id="4" name="矩形 3"/>
          <p:cNvSpPr/>
          <p:nvPr/>
        </p:nvSpPr>
        <p:spPr>
          <a:xfrm>
            <a:off x="0" y="0"/>
            <a:ext cx="9144000" cy="3326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647913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教學組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a:bodyPr>
          <a:lstStyle/>
          <a:p>
            <a:pPr lvl="0" algn="l"/>
            <a:r>
              <a:rPr lang="en-US" altLang="zh-TW" sz="2000" dirty="0" smtClean="0">
                <a:latin typeface="Kozuka Gothic Pro H" pitchFamily="34" charset="-128"/>
                <a:ea typeface="Kozuka Gothic Pro H" pitchFamily="34" charset="-128"/>
              </a:rPr>
              <a:t>1.</a:t>
            </a:r>
            <a:r>
              <a:rPr lang="en-US" altLang="zh-TW" sz="2000" b="1" dirty="0" smtClean="0">
                <a:latin typeface="GulimChe" pitchFamily="49" charset="-127"/>
                <a:ea typeface="GulimChe" pitchFamily="49" charset="-127"/>
              </a:rPr>
              <a:t>101</a:t>
            </a:r>
            <a:r>
              <a:rPr lang="zh-TW" altLang="zh-TW" sz="2000" dirty="0">
                <a:latin typeface="華康中黑體" pitchFamily="49" charset="-120"/>
                <a:ea typeface="華康中黑體" pitchFamily="49" charset="-120"/>
              </a:rPr>
              <a:t>學年度校本位課程─流金歲月已於</a:t>
            </a:r>
            <a:r>
              <a:rPr lang="en-US" altLang="zh-TW" sz="2000" b="1" dirty="0" smtClean="0">
                <a:latin typeface="GulimChe" pitchFamily="49" charset="-127"/>
                <a:ea typeface="GulimChe" pitchFamily="49" charset="-127"/>
              </a:rPr>
              <a:t>102/5/20</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102/5/24</a:t>
            </a:r>
            <a:r>
              <a:rPr lang="zh-TW" altLang="zh-TW" sz="2000" dirty="0">
                <a:latin typeface="華康中黑體" pitchFamily="49" charset="-120"/>
                <a:ea typeface="華康中黑體" pitchFamily="49" charset="-120"/>
              </a:rPr>
              <a:t>辦理完畢</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感謝</a:t>
            </a:r>
            <a:r>
              <a:rPr lang="zh-TW" altLang="zh-TW" sz="2000" dirty="0">
                <a:latin typeface="華康中黑體" pitchFamily="49" charset="-120"/>
                <a:ea typeface="華康中黑體" pitchFamily="49" charset="-120"/>
              </a:rPr>
              <a:t>各處室、各領域老師及導師配合協助</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2.</a:t>
            </a:r>
            <a:r>
              <a:rPr lang="en-US" altLang="zh-TW" sz="2000" b="1" dirty="0" smtClean="0">
                <a:latin typeface="GulimChe" pitchFamily="49" charset="-127"/>
                <a:ea typeface="GulimChe" pitchFamily="49" charset="-127"/>
              </a:rPr>
              <a:t>101</a:t>
            </a:r>
            <a:r>
              <a:rPr lang="zh-TW" altLang="zh-TW" sz="2000" dirty="0">
                <a:latin typeface="華康中黑體" pitchFamily="49" charset="-120"/>
                <a:ea typeface="華康中黑體" pitchFamily="49" charset="-120"/>
              </a:rPr>
              <a:t>學年度第二學期七、八年級作業抽查已於</a:t>
            </a:r>
            <a:r>
              <a:rPr lang="en-US" altLang="zh-TW" sz="2000" b="1" dirty="0">
                <a:latin typeface="GulimChe" pitchFamily="49" charset="-127"/>
                <a:ea typeface="GulimChe" pitchFamily="49" charset="-127"/>
              </a:rPr>
              <a:t>102/5/28-102/5/29</a:t>
            </a:r>
            <a:r>
              <a:rPr lang="zh-TW" altLang="zh-TW" sz="2000" dirty="0">
                <a:latin typeface="華康中黑體" pitchFamily="49" charset="-120"/>
                <a:ea typeface="華康中黑體" pitchFamily="49" charset="-120"/>
              </a:rPr>
              <a:t>舉行，</a:t>
            </a:r>
            <a:r>
              <a:rPr lang="zh-TW" altLang="zh-TW" sz="2000" dirty="0" smtClean="0">
                <a:latin typeface="華康中黑體" pitchFamily="49" charset="-120"/>
                <a:ea typeface="華康中黑體" pitchFamily="49" charset="-120"/>
              </a:rPr>
              <a:t>作業</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缺</a:t>
            </a:r>
            <a:r>
              <a:rPr lang="zh-TW" altLang="zh-TW" sz="2000" dirty="0">
                <a:latin typeface="華康中黑體" pitchFamily="49" charset="-120"/>
                <a:ea typeface="華康中黑體" pitchFamily="49" charset="-120"/>
              </a:rPr>
              <a:t>交同學已通知補交期限</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3.</a:t>
            </a:r>
            <a:r>
              <a:rPr lang="en-US" altLang="zh-TW" sz="2000" b="1" dirty="0" smtClean="0">
                <a:latin typeface="GulimChe" pitchFamily="49" charset="-127"/>
                <a:ea typeface="GulimChe" pitchFamily="49" charset="-127"/>
              </a:rPr>
              <a:t>101</a:t>
            </a:r>
            <a:r>
              <a:rPr lang="zh-TW" altLang="zh-TW" sz="2000" dirty="0">
                <a:latin typeface="華康中黑體" pitchFamily="49" charset="-120"/>
                <a:ea typeface="華康中黑體" pitchFamily="49" charset="-120"/>
              </a:rPr>
              <a:t>學年度補救教學</a:t>
            </a:r>
            <a:r>
              <a:rPr lang="en-US" altLang="zh-TW" sz="2000" dirty="0">
                <a:latin typeface="華康中黑體" pitchFamily="49" charset="-120"/>
                <a:ea typeface="華康中黑體" pitchFamily="49" charset="-120"/>
              </a:rPr>
              <a:t>6</a:t>
            </a:r>
            <a:r>
              <a:rPr lang="zh-TW" altLang="zh-TW" sz="2000" dirty="0">
                <a:latin typeface="華康中黑體" pitchFamily="49" charset="-120"/>
                <a:ea typeface="華康中黑體" pitchFamily="49" charset="-120"/>
              </a:rPr>
              <a:t>月份成長測驗於</a:t>
            </a:r>
            <a:r>
              <a:rPr lang="en-US" altLang="zh-TW" sz="2000" b="1" dirty="0" smtClean="0">
                <a:latin typeface="GulimChe" pitchFamily="49" charset="-127"/>
                <a:ea typeface="GulimChe" pitchFamily="49" charset="-127"/>
              </a:rPr>
              <a:t>102/5/28</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-102/6/19</a:t>
            </a:r>
            <a:r>
              <a:rPr lang="zh-TW" altLang="zh-TW" sz="2000" dirty="0">
                <a:latin typeface="華康中黑體" pitchFamily="49" charset="-120"/>
                <a:ea typeface="華康中黑體" pitchFamily="49" charset="-120"/>
              </a:rPr>
              <a:t>中午</a:t>
            </a:r>
            <a:r>
              <a:rPr lang="en-US" altLang="zh-TW" sz="2000" b="1" dirty="0">
                <a:latin typeface="GulimChe" pitchFamily="49" charset="-127"/>
                <a:ea typeface="GulimChe" pitchFamily="49" charset="-127"/>
              </a:rPr>
              <a:t>12</a:t>
            </a:r>
            <a:r>
              <a:rPr lang="zh-TW" altLang="zh-TW" sz="2000" b="1" dirty="0">
                <a:latin typeface="GulimChe" pitchFamily="49" charset="-127"/>
                <a:ea typeface="GulimChe" pitchFamily="49" charset="-127"/>
              </a:rPr>
              <a:t>：</a:t>
            </a:r>
            <a:r>
              <a:rPr lang="en-US" altLang="zh-TW" sz="2000" b="1" dirty="0" smtClean="0">
                <a:latin typeface="GulimChe" pitchFamily="49" charset="-127"/>
                <a:ea typeface="GulimChe" pitchFamily="49" charset="-127"/>
              </a:rPr>
              <a:t>40</a:t>
            </a:r>
            <a:r>
              <a:rPr lang="zh-TW" altLang="en-US" sz="2000" b="1" dirty="0" smtClean="0">
                <a:latin typeface="GulimChe" pitchFamily="49" charset="-127"/>
                <a:ea typeface="GulimChe" pitchFamily="49" charset="-127"/>
              </a:rPr>
              <a:t> </a:t>
            </a:r>
            <a:r>
              <a:rPr lang="zh-TW" altLang="zh-TW" sz="2000" dirty="0" smtClean="0">
                <a:latin typeface="華康中黑體" pitchFamily="49" charset="-120"/>
                <a:ea typeface="華康中黑體" pitchFamily="49" charset="-120"/>
              </a:rPr>
              <a:t>舉行。</a:t>
            </a:r>
            <a:endParaRPr lang="en-US" altLang="zh-TW" sz="2000" dirty="0" smtClean="0">
              <a:latin typeface="華康中黑體" pitchFamily="49" charset="-120"/>
              <a:ea typeface="華康中黑體" pitchFamily="49" charset="-120"/>
            </a:endParaRPr>
          </a:p>
          <a:p>
            <a:pPr lvl="0" algn="l"/>
            <a:endParaRPr lang="zh-TW" altLang="zh-TW" sz="2000" dirty="0">
              <a:latin typeface="華康中黑體" pitchFamily="49" charset="-120"/>
              <a:ea typeface="華康中黑體" pitchFamily="49" charset="-120"/>
            </a:endParaRPr>
          </a:p>
          <a:p>
            <a:pPr lvl="0" algn="l"/>
            <a:r>
              <a:rPr lang="en-US" altLang="zh-TW" sz="2000" dirty="0" smtClean="0">
                <a:latin typeface="Kozuka Gothic Pro H" pitchFamily="34" charset="-128"/>
                <a:ea typeface="Kozuka Gothic Pro H" pitchFamily="34" charset="-128"/>
              </a:rPr>
              <a:t>4.</a:t>
            </a:r>
            <a:r>
              <a:rPr lang="en-US" altLang="zh-TW" sz="2000" b="1" dirty="0" smtClean="0">
                <a:latin typeface="GulimChe" pitchFamily="49" charset="-127"/>
                <a:ea typeface="GulimChe" pitchFamily="49" charset="-127"/>
              </a:rPr>
              <a:t>102/6/26</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a:t>
            </a:r>
            <a:r>
              <a:rPr lang="zh-TW" altLang="en-US" sz="2000" b="1" dirty="0" smtClean="0">
                <a:latin typeface="GulimChe" pitchFamily="49" charset="-127"/>
                <a:ea typeface="GulimChe" pitchFamily="49" charset="-127"/>
              </a:rPr>
              <a:t> </a:t>
            </a:r>
            <a:r>
              <a:rPr lang="en-US" altLang="zh-TW" sz="2000" b="1" dirty="0" smtClean="0">
                <a:latin typeface="GulimChe" pitchFamily="49" charset="-127"/>
                <a:ea typeface="GulimChe" pitchFamily="49" charset="-127"/>
              </a:rPr>
              <a:t>102/6/27</a:t>
            </a:r>
            <a:r>
              <a:rPr lang="zh-TW" altLang="zh-TW" sz="2000" dirty="0">
                <a:latin typeface="華康中黑體" pitchFamily="49" charset="-120"/>
                <a:ea typeface="華康中黑體" pitchFamily="49" charset="-120"/>
              </a:rPr>
              <a:t>舉行</a:t>
            </a:r>
            <a:r>
              <a:rPr lang="en-US" altLang="zh-TW" sz="2000" b="1" dirty="0">
                <a:latin typeface="GulimChe" pitchFamily="49" charset="-127"/>
                <a:ea typeface="GulimChe" pitchFamily="49" charset="-127"/>
              </a:rPr>
              <a:t>101</a:t>
            </a:r>
            <a:r>
              <a:rPr lang="zh-TW" altLang="zh-TW" sz="2000" dirty="0">
                <a:latin typeface="華康中黑體" pitchFamily="49" charset="-120"/>
                <a:ea typeface="華康中黑體" pitchFamily="49" charset="-120"/>
              </a:rPr>
              <a:t>學年度第二學期第三次段考，監考時請老師</a:t>
            </a:r>
            <a:r>
              <a:rPr lang="zh-TW" altLang="zh-TW" sz="2000" dirty="0" smtClean="0">
                <a:latin typeface="華康中黑體" pitchFamily="49" charset="-120"/>
                <a:ea typeface="華康中黑體" pitchFamily="49" charset="-120"/>
              </a:rPr>
              <a:t>務</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必</a:t>
            </a:r>
            <a:r>
              <a:rPr lang="zh-TW" altLang="zh-TW" sz="2000" dirty="0">
                <a:latin typeface="華康中黑體" pitchFamily="49" charset="-120"/>
                <a:ea typeface="華康中黑體" pitchFamily="49" charset="-120"/>
              </a:rPr>
              <a:t>清點應考人數及試卷，並在卷袋上簽名，若有同學睡覺，請叫醒填寫班級</a:t>
            </a:r>
            <a:r>
              <a:rPr lang="zh-TW" altLang="zh-TW" sz="2000" dirty="0" smtClean="0">
                <a:latin typeface="華康中黑體" pitchFamily="49" charset="-120"/>
                <a:ea typeface="華康中黑體" pitchFamily="49" charset="-120"/>
              </a:rPr>
              <a:t>、</a:t>
            </a:r>
            <a:endParaRPr lang="en-US" altLang="zh-TW" sz="2000" dirty="0" smtClean="0">
              <a:latin typeface="華康中黑體" pitchFamily="49" charset="-120"/>
              <a:ea typeface="華康中黑體" pitchFamily="49" charset="-120"/>
            </a:endParaRPr>
          </a:p>
          <a:p>
            <a:pPr lvl="0" algn="l"/>
            <a:r>
              <a:rPr lang="zh-TW" altLang="en-US" sz="2000" dirty="0">
                <a:latin typeface="華康中黑體" pitchFamily="49" charset="-120"/>
                <a:ea typeface="華康中黑體" pitchFamily="49" charset="-120"/>
              </a:rPr>
              <a:t> </a:t>
            </a:r>
            <a:r>
              <a:rPr lang="zh-TW" altLang="en-US" sz="2000" dirty="0" smtClean="0">
                <a:latin typeface="華康中黑體" pitchFamily="49" charset="-120"/>
                <a:ea typeface="華康中黑體" pitchFamily="49" charset="-120"/>
              </a:rPr>
              <a:t> </a:t>
            </a:r>
            <a:r>
              <a:rPr lang="zh-TW" altLang="zh-TW" sz="2000" dirty="0" smtClean="0">
                <a:latin typeface="華康中黑體" pitchFamily="49" charset="-120"/>
                <a:ea typeface="華康中黑體" pitchFamily="49" charset="-120"/>
              </a:rPr>
              <a:t>座</a:t>
            </a:r>
            <a:r>
              <a:rPr lang="zh-TW" altLang="zh-TW" sz="2000" dirty="0">
                <a:latin typeface="華康中黑體" pitchFamily="49" charset="-120"/>
                <a:ea typeface="華康中黑體" pitchFamily="49" charset="-120"/>
              </a:rPr>
              <a:t>號、姓名，避免與缺考同學混淆，謝謝配合。</a:t>
            </a:r>
          </a:p>
          <a:p>
            <a:pPr algn="l"/>
            <a:endParaRPr lang="zh-TW" altLang="en-US" dirty="0">
              <a:latin typeface="華康中黑體" pitchFamily="49" charset="-120"/>
              <a:ea typeface="華康中黑體" pitchFamily="49" charset="-120"/>
            </a:endParaRPr>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2527416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矩形 6"/>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資訊組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lnSpcReduction="10000"/>
          </a:bodyPr>
          <a:lstStyle/>
          <a:p>
            <a:pPr lvl="0" algn="l"/>
            <a:r>
              <a:rPr lang="en-US" altLang="zh-TW" sz="1800" b="1" dirty="0" smtClean="0">
                <a:latin typeface="Kozuka Gothic Pro H" pitchFamily="34" charset="-128"/>
                <a:ea typeface="Kozuka Gothic Pro H" pitchFamily="34" charset="-128"/>
              </a:rPr>
              <a:t>1.</a:t>
            </a:r>
            <a:r>
              <a:rPr lang="zh-TW" altLang="zh-TW" sz="1800" b="1" dirty="0" smtClean="0">
                <a:latin typeface="華康中黑體" pitchFamily="49" charset="-120"/>
                <a:ea typeface="華康中黑體" pitchFamily="49" charset="-120"/>
              </a:rPr>
              <a:t>如</a:t>
            </a:r>
            <a:r>
              <a:rPr lang="zh-TW" altLang="zh-TW" sz="1800" b="1" dirty="0">
                <a:latin typeface="華康中黑體" pitchFamily="49" charset="-120"/>
                <a:ea typeface="華康中黑體" pitchFamily="49" charset="-120"/>
              </a:rPr>
              <a:t>使用</a:t>
            </a:r>
            <a:r>
              <a:rPr lang="en-US" altLang="zh-TW" sz="1800" b="1" dirty="0">
                <a:latin typeface="華康中黑體" pitchFamily="49" charset="-120"/>
                <a:ea typeface="華康中黑體" pitchFamily="49" charset="-120"/>
              </a:rPr>
              <a:t>IE10</a:t>
            </a:r>
            <a:r>
              <a:rPr lang="zh-TW" altLang="zh-TW" sz="1800" b="1" dirty="0">
                <a:latin typeface="華康中黑體" pitchFamily="49" charset="-120"/>
                <a:ea typeface="華康中黑體" pitchFamily="49" charset="-120"/>
              </a:rPr>
              <a:t>進入數位聯絡網會有問題</a:t>
            </a:r>
            <a:r>
              <a:rPr lang="zh-TW" altLang="zh-TW" sz="1800" dirty="0">
                <a:latin typeface="華康中黑體" pitchFamily="49" charset="-120"/>
                <a:ea typeface="華康中黑體" pitchFamily="49" charset="-120"/>
              </a:rPr>
              <a:t>，則須改用</a:t>
            </a:r>
            <a:r>
              <a:rPr lang="zh-TW" altLang="zh-TW" sz="1800" b="1" dirty="0">
                <a:solidFill>
                  <a:srgbClr val="FF0000"/>
                </a:solidFill>
                <a:latin typeface="華康中黑體" pitchFamily="49" charset="-120"/>
                <a:ea typeface="華康中黑體" pitchFamily="49" charset="-120"/>
              </a:rPr>
              <a:t>相容模式</a:t>
            </a:r>
            <a:r>
              <a:rPr lang="zh-TW" altLang="zh-TW" sz="1800" dirty="0">
                <a:latin typeface="華康中黑體" pitchFamily="49" charset="-120"/>
                <a:ea typeface="華康中黑體" pitchFamily="49" charset="-120"/>
              </a:rPr>
              <a:t>才有辦法！</a:t>
            </a:r>
          </a:p>
          <a:p>
            <a:pPr algn="l"/>
            <a:r>
              <a:rPr lang="en-US" altLang="zh-TW" sz="1800" dirty="0" smtClean="0">
                <a:latin typeface="Kozuka Gothic Pro H" pitchFamily="34" charset="-128"/>
                <a:ea typeface="Kozuka Gothic Pro H" pitchFamily="34" charset="-128"/>
              </a:rPr>
              <a:t>2.</a:t>
            </a:r>
            <a:r>
              <a:rPr lang="en-US" altLang="zh-TW" sz="1800" b="1" dirty="0" smtClean="0">
                <a:latin typeface="GulimChe" pitchFamily="49" charset="-127"/>
                <a:ea typeface="GulimChe" pitchFamily="49" charset="-127"/>
              </a:rPr>
              <a:t>99NAS\Shar</a:t>
            </a:r>
            <a:r>
              <a:rPr lang="en-US" altLang="zh-TW" sz="1800" dirty="0" smtClean="0">
                <a:latin typeface="GulimChe" pitchFamily="49" charset="-127"/>
                <a:ea typeface="GulimChe" pitchFamily="49" charset="-127"/>
              </a:rPr>
              <a:t>e </a:t>
            </a:r>
            <a:r>
              <a:rPr lang="zh-TW" altLang="zh-TW" sz="1800" dirty="0" smtClean="0">
                <a:latin typeface="華康中黑體" pitchFamily="49" charset="-120"/>
                <a:ea typeface="華康中黑體" pitchFamily="49" charset="-120"/>
              </a:rPr>
              <a:t>資料夾分享說明，已</a:t>
            </a:r>
            <a:r>
              <a:rPr lang="zh-TW" altLang="zh-TW" sz="1800" dirty="0">
                <a:latin typeface="華康中黑體" pitchFamily="49" charset="-120"/>
                <a:ea typeface="華康中黑體" pitchFamily="49" charset="-120"/>
              </a:rPr>
              <a:t>分類</a:t>
            </a:r>
            <a:r>
              <a:rPr lang="zh-TW" altLang="zh-TW" sz="1800" dirty="0" smtClean="0">
                <a:latin typeface="華康中黑體" pitchFamily="49" charset="-120"/>
                <a:ea typeface="華康中黑體" pitchFamily="49" charset="-120"/>
              </a:rPr>
              <a:t>如</a:t>
            </a:r>
            <a:r>
              <a:rPr lang="zh-TW" altLang="en-US" sz="1800" dirty="0" smtClean="0">
                <a:latin typeface="華康中黑體" pitchFamily="49" charset="-120"/>
                <a:ea typeface="華康中黑體" pitchFamily="49" charset="-120"/>
              </a:rPr>
              <a:t>圖示</a:t>
            </a:r>
            <a:r>
              <a:rPr lang="en-US" altLang="zh-TW" sz="1800" dirty="0" smtClean="0">
                <a:latin typeface="華康中黑體" pitchFamily="49" charset="-120"/>
                <a:ea typeface="華康中黑體" pitchFamily="49" charset="-120"/>
              </a:rPr>
              <a:t>:</a:t>
            </a:r>
            <a:endParaRPr lang="zh-TW" altLang="zh-TW" sz="1800" dirty="0" smtClean="0">
              <a:latin typeface="華康中黑體" pitchFamily="49" charset="-120"/>
              <a:ea typeface="華康中黑體" pitchFamily="49" charset="-120"/>
            </a:endParaRPr>
          </a:p>
          <a:p>
            <a:pPr algn="l"/>
            <a:r>
              <a:rPr lang="en-US" altLang="zh-TW" sz="1300" dirty="0" smtClean="0">
                <a:latin typeface="Kozuka Gothic Pro H" pitchFamily="34" charset="-128"/>
                <a:ea typeface="Kozuka Gothic Pro H" pitchFamily="34" charset="-128"/>
              </a:rPr>
              <a:t>a.</a:t>
            </a:r>
            <a:r>
              <a:rPr lang="zh-TW" altLang="zh-TW" sz="1300" dirty="0" smtClean="0">
                <a:latin typeface="華康中黑體" pitchFamily="49" charset="-120"/>
                <a:ea typeface="華康中黑體" pitchFamily="49" charset="-120"/>
              </a:rPr>
              <a:t>各處</a:t>
            </a:r>
            <a:r>
              <a:rPr lang="zh-TW" altLang="zh-TW" sz="1300" dirty="0">
                <a:latin typeface="華康中黑體" pitchFamily="49" charset="-120"/>
                <a:ea typeface="華康中黑體" pitchFamily="49" charset="-120"/>
              </a:rPr>
              <a:t>室要分享的資料請放置於對應的資料夾內</a:t>
            </a:r>
            <a:r>
              <a:rPr lang="zh-TW" altLang="zh-TW" sz="1300" dirty="0" smtClean="0">
                <a:latin typeface="華康中黑體" pitchFamily="49" charset="-120"/>
                <a:ea typeface="華康中黑體" pitchFamily="49" charset="-120"/>
              </a:rPr>
              <a:t>，</a:t>
            </a:r>
            <a:endParaRPr lang="en-US" altLang="zh-TW" sz="1300" dirty="0" smtClean="0">
              <a:latin typeface="華康中黑體" pitchFamily="49" charset="-120"/>
              <a:ea typeface="華康中黑體" pitchFamily="49" charset="-120"/>
            </a:endParaRPr>
          </a:p>
          <a:p>
            <a:pPr algn="l"/>
            <a:r>
              <a:rPr lang="zh-TW" altLang="zh-TW" sz="1300" dirty="0" smtClean="0">
                <a:latin typeface="華康中黑體" pitchFamily="49" charset="-120"/>
                <a:ea typeface="華康中黑體" pitchFamily="49" charset="-120"/>
              </a:rPr>
              <a:t>資料夾</a:t>
            </a:r>
            <a:r>
              <a:rPr lang="zh-TW" altLang="zh-TW" sz="1300" dirty="0">
                <a:latin typeface="華康中黑體" pitchFamily="49" charset="-120"/>
                <a:ea typeface="華康中黑體" pitchFamily="49" charset="-120"/>
              </a:rPr>
              <a:t>內的檔案可自行創建。</a:t>
            </a:r>
          </a:p>
          <a:p>
            <a:pPr lvl="0" algn="l"/>
            <a:r>
              <a:rPr lang="en-US" altLang="zh-TW" sz="1300" dirty="0">
                <a:solidFill>
                  <a:srgbClr val="FF0000"/>
                </a:solidFill>
                <a:latin typeface="Kozuka Gothic Pro H" pitchFamily="34" charset="-128"/>
                <a:ea typeface="Kozuka Gothic Pro H" pitchFamily="34" charset="-128"/>
              </a:rPr>
              <a:t>b.</a:t>
            </a:r>
            <a:r>
              <a:rPr lang="zh-TW" altLang="zh-TW" sz="1300" b="1" dirty="0" smtClean="0">
                <a:solidFill>
                  <a:srgbClr val="FF0000"/>
                </a:solidFill>
                <a:latin typeface="華康中黑體" pitchFamily="49" charset="-120"/>
                <a:ea typeface="華康中黑體" pitchFamily="49" charset="-120"/>
              </a:rPr>
              <a:t>老師</a:t>
            </a:r>
            <a:r>
              <a:rPr lang="zh-TW" altLang="zh-TW" sz="1300" b="1" dirty="0">
                <a:solidFill>
                  <a:srgbClr val="FF0000"/>
                </a:solidFill>
                <a:latin typeface="華康中黑體" pitchFamily="49" charset="-120"/>
                <a:ea typeface="華康中黑體" pitchFamily="49" charset="-120"/>
              </a:rPr>
              <a:t>要分享的資料夾請放置於【教師資料夾】內，資料夾內可自行創建。</a:t>
            </a:r>
            <a:endParaRPr lang="en-US" altLang="zh-TW" sz="1300" b="1" dirty="0" smtClean="0">
              <a:solidFill>
                <a:srgbClr val="FF0000"/>
              </a:solidFill>
              <a:latin typeface="華康中黑體" pitchFamily="49" charset="-120"/>
              <a:ea typeface="華康中黑體" pitchFamily="49" charset="-120"/>
            </a:endParaRPr>
          </a:p>
          <a:p>
            <a:pPr algn="l"/>
            <a:r>
              <a:rPr lang="en-US" altLang="zh-TW" sz="1300" dirty="0" smtClean="0">
                <a:latin typeface="Kozuka Gothic Pro H" pitchFamily="34" charset="-128"/>
                <a:ea typeface="Kozuka Gothic Pro H" pitchFamily="34" charset="-128"/>
              </a:rPr>
              <a:t>c.</a:t>
            </a:r>
            <a:r>
              <a:rPr lang="zh-TW" altLang="zh-TW" sz="1300" dirty="0" smtClean="0">
                <a:latin typeface="華康中黑體" pitchFamily="49" charset="-120"/>
                <a:ea typeface="華康中黑體" pitchFamily="49" charset="-120"/>
              </a:rPr>
              <a:t>請勿</a:t>
            </a:r>
            <a:r>
              <a:rPr lang="zh-TW" altLang="zh-TW" sz="1300" dirty="0">
                <a:latin typeface="華康中黑體" pitchFamily="49" charset="-120"/>
                <a:ea typeface="華康中黑體" pitchFamily="49" charset="-120"/>
              </a:rPr>
              <a:t>放置非法軟體、媒體等。</a:t>
            </a:r>
          </a:p>
          <a:p>
            <a:pPr lvl="0" algn="l"/>
            <a:r>
              <a:rPr lang="en-US" altLang="zh-TW" sz="1300" dirty="0" smtClean="0">
                <a:latin typeface="Kozuka Gothic Pro H" pitchFamily="34" charset="-128"/>
                <a:ea typeface="Kozuka Gothic Pro H" pitchFamily="34" charset="-128"/>
              </a:rPr>
              <a:t>d.</a:t>
            </a:r>
            <a:r>
              <a:rPr lang="zh-TW" altLang="zh-TW" sz="1300" dirty="0" smtClean="0">
                <a:latin typeface="華康中黑體" pitchFamily="49" charset="-120"/>
                <a:ea typeface="華康中黑體" pitchFamily="49" charset="-120"/>
              </a:rPr>
              <a:t>網路</a:t>
            </a:r>
            <a:r>
              <a:rPr lang="zh-TW" altLang="zh-TW" sz="1300" dirty="0">
                <a:latin typeface="華康中黑體" pitchFamily="49" charset="-120"/>
                <a:ea typeface="華康中黑體" pitchFamily="49" charset="-120"/>
              </a:rPr>
              <a:t>空間仍是有限，請複製完後自行刪除。</a:t>
            </a:r>
            <a:endParaRPr lang="en-US" altLang="zh-TW" sz="1300" dirty="0">
              <a:latin typeface="華康中黑體" pitchFamily="49" charset="-120"/>
              <a:ea typeface="華康中黑體" pitchFamily="49" charset="-120"/>
            </a:endParaRPr>
          </a:p>
          <a:p>
            <a:pPr algn="l"/>
            <a:r>
              <a:rPr lang="en-US" altLang="zh-TW" sz="1300" b="1" dirty="0" smtClean="0">
                <a:solidFill>
                  <a:srgbClr val="FF0000"/>
                </a:solidFill>
                <a:latin typeface="Kozuka Gothic Pro H" pitchFamily="34" charset="-128"/>
                <a:ea typeface="Kozuka Gothic Pro H" pitchFamily="34" charset="-128"/>
              </a:rPr>
              <a:t>e.</a:t>
            </a:r>
            <a:r>
              <a:rPr lang="zh-TW" altLang="zh-TW" sz="1300" b="1" dirty="0" smtClean="0">
                <a:solidFill>
                  <a:srgbClr val="FF0000"/>
                </a:solidFill>
                <a:latin typeface="華康中黑體" pitchFamily="49" charset="-120"/>
                <a:ea typeface="華康中黑體" pitchFamily="49" charset="-120"/>
              </a:rPr>
              <a:t>資訊</a:t>
            </a:r>
            <a:r>
              <a:rPr lang="zh-TW" altLang="zh-TW" sz="1300" b="1" dirty="0">
                <a:solidFill>
                  <a:srgbClr val="FF0000"/>
                </a:solidFill>
                <a:latin typeface="華康中黑體" pitchFamily="49" charset="-120"/>
                <a:ea typeface="華康中黑體" pitchFamily="49" charset="-120"/>
              </a:rPr>
              <a:t>組仍會固定於每個月月底清空各資料夾下的資料。</a:t>
            </a:r>
            <a:endParaRPr lang="zh-TW" altLang="zh-TW" sz="1300" dirty="0">
              <a:solidFill>
                <a:srgbClr val="FF0000"/>
              </a:solidFill>
              <a:latin typeface="華康中黑體" pitchFamily="49" charset="-120"/>
              <a:ea typeface="華康中黑體" pitchFamily="49" charset="-120"/>
            </a:endParaRPr>
          </a:p>
          <a:p>
            <a:pPr lvl="0" algn="l"/>
            <a:endParaRPr lang="en-US" altLang="zh-TW" sz="1300" dirty="0" smtClean="0">
              <a:latin typeface="華康中黑體" pitchFamily="49" charset="-120"/>
              <a:ea typeface="華康中黑體" pitchFamily="49" charset="-120"/>
            </a:endParaRPr>
          </a:p>
          <a:p>
            <a:pPr lvl="0" algn="l"/>
            <a:endParaRPr lang="en-US" altLang="zh-TW" sz="1800" dirty="0" smtClean="0">
              <a:latin typeface="Kozuka Gothic Pro H" pitchFamily="34" charset="-128"/>
              <a:ea typeface="Kozuka Gothic Pro H" pitchFamily="34" charset="-128"/>
            </a:endParaRPr>
          </a:p>
          <a:p>
            <a:pPr lvl="0" algn="l"/>
            <a:r>
              <a:rPr lang="en-US" altLang="zh-TW" sz="1800" dirty="0" smtClean="0">
                <a:latin typeface="Kozuka Gothic Pro H" pitchFamily="34" charset="-128"/>
                <a:ea typeface="Kozuka Gothic Pro H" pitchFamily="34" charset="-128"/>
              </a:rPr>
              <a:t>3.</a:t>
            </a:r>
            <a:r>
              <a:rPr lang="zh-TW" altLang="zh-TW" sz="1800" dirty="0" smtClean="0">
                <a:latin typeface="華康中黑體" pitchFamily="49" charset="-120"/>
                <a:ea typeface="華康中黑體" pitchFamily="49" charset="-120"/>
              </a:rPr>
              <a:t>老師</a:t>
            </a:r>
            <a:r>
              <a:rPr lang="zh-TW" altLang="zh-TW" sz="1800" dirty="0">
                <a:latin typeface="華康中黑體" pitchFamily="49" charset="-120"/>
                <a:ea typeface="華康中黑體" pitchFamily="49" charset="-120"/>
              </a:rPr>
              <a:t>使用資訊設備如有問題時，請務必上網填報，以便本組進行事後處理、報修事宜。</a:t>
            </a:r>
          </a:p>
          <a:p>
            <a:pPr lvl="0" algn="l"/>
            <a:r>
              <a:rPr lang="en-US" altLang="zh-TW" sz="1800" dirty="0" smtClean="0">
                <a:latin typeface="Kozuka Gothic Pro H" pitchFamily="34" charset="-128"/>
                <a:ea typeface="Kozuka Gothic Pro H" pitchFamily="34" charset="-128"/>
              </a:rPr>
              <a:t>4.</a:t>
            </a:r>
            <a:r>
              <a:rPr lang="zh-TW" altLang="zh-TW" sz="1800" dirty="0" smtClean="0">
                <a:latin typeface="華康中黑體" pitchFamily="49" charset="-120"/>
                <a:ea typeface="華康中黑體" pitchFamily="49" charset="-120"/>
              </a:rPr>
              <a:t>學校</a:t>
            </a:r>
            <a:r>
              <a:rPr lang="zh-TW" altLang="zh-TW" sz="1800" dirty="0">
                <a:latin typeface="華康中黑體" pitchFamily="49" charset="-120"/>
                <a:ea typeface="華康中黑體" pitchFamily="49" charset="-120"/>
              </a:rPr>
              <a:t>網站相簿分類改為各處室，便老師瀏覽照片。</a:t>
            </a:r>
          </a:p>
          <a:p>
            <a:pPr lvl="0" algn="l"/>
            <a:r>
              <a:rPr lang="en-US" altLang="zh-TW" sz="1800" dirty="0" smtClean="0">
                <a:latin typeface="Kozuka Gothic Pro H" pitchFamily="34" charset="-128"/>
                <a:ea typeface="Kozuka Gothic Pro H" pitchFamily="34" charset="-128"/>
              </a:rPr>
              <a:t>5.</a:t>
            </a:r>
            <a:r>
              <a:rPr lang="zh-TW" altLang="zh-TW" sz="1800" dirty="0" smtClean="0">
                <a:latin typeface="華康中黑體" pitchFamily="49" charset="-120"/>
                <a:ea typeface="華康中黑體" pitchFamily="49" charset="-120"/>
              </a:rPr>
              <a:t>導</a:t>
            </a:r>
            <a:r>
              <a:rPr lang="zh-TW" altLang="zh-TW" sz="1800" dirty="0">
                <a:latin typeface="華康中黑體" pitchFamily="49" charset="-120"/>
                <a:ea typeface="華康中黑體" pitchFamily="49" charset="-120"/>
              </a:rPr>
              <a:t>報資料，請與會老師務必於會後傳達相關資訊給未與會教師知悉，如新網站的</a:t>
            </a:r>
            <a:r>
              <a:rPr lang="zh-TW" altLang="zh-TW" sz="1800" dirty="0" smtClean="0">
                <a:latin typeface="華康中黑體" pitchFamily="49" charset="-120"/>
                <a:ea typeface="華康中黑體" pitchFamily="49" charset="-120"/>
              </a:rPr>
              <a:t>使用</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等</a:t>
            </a:r>
            <a:r>
              <a:rPr lang="zh-TW" altLang="zh-TW" sz="1800" dirty="0">
                <a:latin typeface="華康中黑體" pitchFamily="49" charset="-120"/>
                <a:ea typeface="華康中黑體" pitchFamily="49" charset="-120"/>
              </a:rPr>
              <a:t>。</a:t>
            </a:r>
          </a:p>
          <a:p>
            <a:pPr lvl="0" algn="l"/>
            <a:r>
              <a:rPr lang="en-US" altLang="zh-TW" sz="1800" dirty="0" smtClean="0">
                <a:latin typeface="Kozuka Gothic Pro H" pitchFamily="34" charset="-128"/>
                <a:ea typeface="Kozuka Gothic Pro H" pitchFamily="34" charset="-128"/>
              </a:rPr>
              <a:t>6.</a:t>
            </a:r>
            <a:r>
              <a:rPr lang="zh-TW" altLang="zh-TW" sz="1800" dirty="0" smtClean="0">
                <a:latin typeface="華康中黑體" pitchFamily="49" charset="-120"/>
                <a:ea typeface="華康中黑體" pitchFamily="49" charset="-120"/>
              </a:rPr>
              <a:t>教師</a:t>
            </a:r>
            <a:r>
              <a:rPr lang="zh-TW" altLang="zh-TW" sz="1800" dirty="0">
                <a:latin typeface="華康中黑體" pitchFamily="49" charset="-120"/>
                <a:ea typeface="華康中黑體" pitchFamily="49" charset="-120"/>
              </a:rPr>
              <a:t>辦公室的公用電腦僅維持一部，如有借用筆電的同仁就用借用的筆電進行學校</a:t>
            </a:r>
            <a:r>
              <a:rPr lang="zh-TW" altLang="zh-TW" sz="1800" dirty="0" smtClean="0">
                <a:latin typeface="華康中黑體" pitchFamily="49" charset="-120"/>
                <a:ea typeface="華康中黑體" pitchFamily="49" charset="-120"/>
              </a:rPr>
              <a:t>相</a:t>
            </a:r>
            <a:endParaRPr lang="en-US" altLang="zh-TW" sz="1800" dirty="0" smtClean="0">
              <a:latin typeface="華康中黑體" pitchFamily="49" charset="-120"/>
              <a:ea typeface="華康中黑體" pitchFamily="49" charset="-120"/>
            </a:endParaRPr>
          </a:p>
          <a:p>
            <a:pPr lvl="0" algn="l"/>
            <a:r>
              <a:rPr lang="zh-TW" altLang="en-US" sz="1800" dirty="0">
                <a:latin typeface="華康中黑體" pitchFamily="49" charset="-120"/>
                <a:ea typeface="華康中黑體" pitchFamily="49" charset="-120"/>
              </a:rPr>
              <a:t> </a:t>
            </a:r>
            <a:r>
              <a:rPr lang="zh-TW" altLang="en-US" sz="1800" dirty="0" smtClean="0">
                <a:latin typeface="華康中黑體" pitchFamily="49" charset="-120"/>
                <a:ea typeface="華康中黑體" pitchFamily="49" charset="-120"/>
              </a:rPr>
              <a:t> </a:t>
            </a:r>
            <a:r>
              <a:rPr lang="zh-TW" altLang="zh-TW" sz="1800" dirty="0" smtClean="0">
                <a:latin typeface="華康中黑體" pitchFamily="49" charset="-120"/>
                <a:ea typeface="華康中黑體" pitchFamily="49" charset="-120"/>
              </a:rPr>
              <a:t>關</a:t>
            </a:r>
            <a:r>
              <a:rPr lang="zh-TW" altLang="zh-TW" sz="1800" dirty="0">
                <a:latin typeface="華康中黑體" pitchFamily="49" charset="-120"/>
                <a:ea typeface="華康中黑體" pitchFamily="49" charset="-120"/>
              </a:rPr>
              <a:t>事務</a:t>
            </a:r>
            <a:r>
              <a:rPr lang="en-US" altLang="zh-TW" sz="1800" dirty="0">
                <a:latin typeface="華康中黑體" pitchFamily="49" charset="-120"/>
                <a:ea typeface="華康中黑體" pitchFamily="49" charset="-120"/>
              </a:rPr>
              <a:t>(</a:t>
            </a:r>
            <a:r>
              <a:rPr lang="zh-TW" altLang="zh-TW" sz="1800" dirty="0">
                <a:latin typeface="華康中黑體" pitchFamily="49" charset="-120"/>
                <a:ea typeface="華康中黑體" pitchFamily="49" charset="-120"/>
              </a:rPr>
              <a:t>如登打成績</a:t>
            </a:r>
            <a:r>
              <a:rPr lang="en-US" altLang="zh-TW" sz="1800" dirty="0">
                <a:latin typeface="華康中黑體" pitchFamily="49" charset="-120"/>
                <a:ea typeface="華康中黑體" pitchFamily="49" charset="-120"/>
              </a:rPr>
              <a:t>)</a:t>
            </a:r>
            <a:r>
              <a:rPr lang="zh-TW" altLang="zh-TW" sz="1800" dirty="0">
                <a:latin typeface="華康中黑體" pitchFamily="49" charset="-120"/>
                <a:ea typeface="華康中黑體" pitchFamily="49" charset="-120"/>
              </a:rPr>
              <a:t>，將公用電腦優先讓給未借用學校筆電同仁使用。</a:t>
            </a:r>
          </a:p>
          <a:p>
            <a:pPr algn="l"/>
            <a:endParaRPr lang="zh-TW" altLang="en-US" sz="1800" dirty="0">
              <a:latin typeface="華康中黑體" pitchFamily="49" charset="-120"/>
              <a:ea typeface="華康中黑體" pitchFamily="49" charset="-120"/>
            </a:endParaRPr>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pic>
        <p:nvPicPr>
          <p:cNvPr id="6" name="圖片 5"/>
          <p:cNvPicPr/>
          <p:nvPr/>
        </p:nvPicPr>
        <p:blipFill rotWithShape="1">
          <a:blip r:embed="rId2"/>
          <a:srcRect l="18923" t="19067" r="54861" b="56233"/>
          <a:stretch/>
        </p:blipFill>
        <p:spPr bwMode="auto">
          <a:xfrm>
            <a:off x="5652120" y="2276872"/>
            <a:ext cx="3010644" cy="223224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89239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矩形 5"/>
          <p:cNvSpPr/>
          <p:nvPr/>
        </p:nvSpPr>
        <p:spPr>
          <a:xfrm>
            <a:off x="6516216" y="1412776"/>
            <a:ext cx="2627784" cy="2880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5"/>
              </a:solidFill>
            </a:endParaRPr>
          </a:p>
        </p:txBody>
      </p:sp>
      <p:sp>
        <p:nvSpPr>
          <p:cNvPr id="4" name="圓角化單一角落矩形 3"/>
          <p:cNvSpPr/>
          <p:nvPr/>
        </p:nvSpPr>
        <p:spPr>
          <a:xfrm>
            <a:off x="0" y="404664"/>
            <a:ext cx="6876256" cy="129614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4800" dirty="0" smtClean="0">
                <a:latin typeface="華康中黑體" pitchFamily="49" charset="-120"/>
                <a:ea typeface="華康中黑體" pitchFamily="49" charset="-120"/>
              </a:rPr>
              <a:t>註冊組</a:t>
            </a:r>
            <a:endParaRPr lang="zh-TW" altLang="en-US" sz="4800" dirty="0">
              <a:latin typeface="華康中黑體" pitchFamily="49" charset="-120"/>
              <a:ea typeface="華康中黑體" pitchFamily="49" charset="-120"/>
            </a:endParaRPr>
          </a:p>
        </p:txBody>
      </p:sp>
      <p:sp>
        <p:nvSpPr>
          <p:cNvPr id="5" name="副標題 4"/>
          <p:cNvSpPr>
            <a:spLocks noGrp="1"/>
          </p:cNvSpPr>
          <p:nvPr>
            <p:ph type="subTitle" idx="1"/>
          </p:nvPr>
        </p:nvSpPr>
        <p:spPr>
          <a:xfrm>
            <a:off x="107504" y="1844824"/>
            <a:ext cx="8928992" cy="4824536"/>
          </a:xfrm>
        </p:spPr>
        <p:txBody>
          <a:bodyPr>
            <a:normAutofit fontScale="85000" lnSpcReduction="20000"/>
          </a:bodyPr>
          <a:lstStyle/>
          <a:p>
            <a:pPr lvl="0" algn="l"/>
            <a:r>
              <a:rPr lang="en-US" altLang="zh-TW" sz="1900" dirty="0" smtClean="0">
                <a:latin typeface="Kozuka Gothic Pro H" pitchFamily="34" charset="-128"/>
                <a:ea typeface="Kozuka Gothic Pro H" pitchFamily="34" charset="-128"/>
              </a:rPr>
              <a:t>1.</a:t>
            </a:r>
            <a:r>
              <a:rPr lang="en-US" altLang="zh-TW" sz="1900" dirty="0" smtClean="0">
                <a:latin typeface="GulimChe" pitchFamily="49" charset="-127"/>
                <a:ea typeface="GulimChe" pitchFamily="49" charset="-127"/>
              </a:rPr>
              <a:t>6</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8</a:t>
            </a:r>
            <a:r>
              <a:rPr lang="zh-TW" altLang="zh-TW" sz="1900" dirty="0">
                <a:latin typeface="GulimChe" pitchFamily="49" charset="-127"/>
                <a:ea typeface="GulimChe" pitchFamily="49" charset="-127"/>
              </a:rPr>
              <a:t>、</a:t>
            </a:r>
            <a:r>
              <a:rPr lang="en-US" altLang="zh-TW" sz="1900" dirty="0">
                <a:latin typeface="GulimChe" pitchFamily="49" charset="-127"/>
                <a:ea typeface="GulimChe" pitchFamily="49" charset="-127"/>
              </a:rPr>
              <a:t>9</a:t>
            </a:r>
            <a:r>
              <a:rPr lang="zh-TW" altLang="zh-TW" sz="1900" dirty="0">
                <a:latin typeface="華康中黑體" pitchFamily="49" charset="-120"/>
                <a:ea typeface="華康中黑體" pitchFamily="49" charset="-120"/>
              </a:rPr>
              <a:t>日基本學力測驗，共</a:t>
            </a:r>
            <a:r>
              <a:rPr lang="en-US" altLang="zh-TW" sz="1900" dirty="0">
                <a:latin typeface="GulimChe" pitchFamily="49" charset="-127"/>
                <a:ea typeface="GulimChe" pitchFamily="49" charset="-127"/>
              </a:rPr>
              <a:t>11</a:t>
            </a:r>
            <a:r>
              <a:rPr lang="zh-TW" altLang="zh-TW" sz="1900" dirty="0">
                <a:latin typeface="華康中黑體" pitchFamily="49" charset="-120"/>
                <a:ea typeface="華康中黑體" pitchFamily="49" charset="-120"/>
              </a:rPr>
              <a:t>名學生報考，考場復興高中，</a:t>
            </a:r>
            <a:r>
              <a:rPr lang="en-US" altLang="zh-TW" sz="1900" dirty="0">
                <a:latin typeface="GulimChe" pitchFamily="49" charset="-127"/>
                <a:ea typeface="GulimChe" pitchFamily="49" charset="-127"/>
              </a:rPr>
              <a:t>6</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7</a:t>
            </a:r>
            <a:r>
              <a:rPr lang="zh-TW" altLang="zh-TW" sz="1900" dirty="0">
                <a:latin typeface="華康中黑體" pitchFamily="49" charset="-120"/>
                <a:ea typeface="華康中黑體" pitchFamily="49" charset="-120"/>
              </a:rPr>
              <a:t>日第七節下課後，學生</a:t>
            </a:r>
            <a:r>
              <a:rPr lang="zh-TW" altLang="zh-TW" sz="1900" dirty="0" smtClean="0">
                <a:latin typeface="華康中黑體" pitchFamily="49" charset="-120"/>
                <a:ea typeface="華康中黑體" pitchFamily="49" charset="-120"/>
              </a:rPr>
              <a:t>自</a:t>
            </a:r>
            <a:r>
              <a:rPr lang="zh-TW" altLang="en-US" sz="1900" dirty="0" smtClean="0">
                <a:latin typeface="華康中黑體" pitchFamily="49" charset="-120"/>
                <a:ea typeface="華康中黑體" pitchFamily="49" charset="-120"/>
              </a:rPr>
              <a:t> </a:t>
            </a:r>
            <a:endParaRPr lang="en-US" altLang="zh-TW" sz="1900" dirty="0" smtClean="0">
              <a:latin typeface="華康中黑體" pitchFamily="49" charset="-120"/>
              <a:ea typeface="華康中黑體" pitchFamily="49" charset="-120"/>
            </a:endParaRPr>
          </a:p>
          <a:p>
            <a:pPr lvl="0" algn="l"/>
            <a:r>
              <a:rPr lang="zh-TW" altLang="en-US" sz="1900" dirty="0">
                <a:latin typeface="華康中黑體" pitchFamily="49" charset="-120"/>
                <a:ea typeface="華康中黑體" pitchFamily="49" charset="-120"/>
              </a:rPr>
              <a:t> </a:t>
            </a:r>
            <a:r>
              <a:rPr lang="zh-TW" altLang="en-US" sz="1900" dirty="0" smtClean="0">
                <a:latin typeface="華康中黑體" pitchFamily="49" charset="-120"/>
                <a:ea typeface="華康中黑體" pitchFamily="49" charset="-120"/>
              </a:rPr>
              <a:t> </a:t>
            </a:r>
            <a:r>
              <a:rPr lang="zh-TW" altLang="zh-TW" sz="1900" dirty="0" smtClean="0">
                <a:latin typeface="華康中黑體" pitchFamily="49" charset="-120"/>
                <a:ea typeface="華康中黑體" pitchFamily="49" charset="-120"/>
              </a:rPr>
              <a:t>行</a:t>
            </a:r>
            <a:r>
              <a:rPr lang="zh-TW" altLang="zh-TW" sz="1900" dirty="0">
                <a:latin typeface="華康中黑體" pitchFamily="49" charset="-120"/>
                <a:ea typeface="華康中黑體" pitchFamily="49" charset="-120"/>
              </a:rPr>
              <a:t>至考場認識環境</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endParaRPr lang="zh-TW" altLang="zh-TW" sz="1900" dirty="0">
              <a:latin typeface="華康中黑體" pitchFamily="49" charset="-120"/>
              <a:ea typeface="華康中黑體" pitchFamily="49" charset="-120"/>
            </a:endParaRPr>
          </a:p>
          <a:p>
            <a:pPr lvl="0" algn="l"/>
            <a:r>
              <a:rPr lang="en-US" altLang="zh-TW" sz="1900" dirty="0" smtClean="0">
                <a:latin typeface="Kozuka Gothic Pro H" pitchFamily="34" charset="-128"/>
                <a:ea typeface="Kozuka Gothic Pro H" pitchFamily="34" charset="-128"/>
              </a:rPr>
              <a:t>2.</a:t>
            </a:r>
            <a:r>
              <a:rPr lang="en-US" altLang="zh-TW" sz="1900" dirty="0" smtClean="0">
                <a:latin typeface="GulimChe" pitchFamily="49" charset="-127"/>
                <a:ea typeface="GulimChe" pitchFamily="49" charset="-127"/>
              </a:rPr>
              <a:t>5</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21</a:t>
            </a:r>
            <a:r>
              <a:rPr lang="zh-TW" altLang="zh-TW" sz="1900" dirty="0">
                <a:latin typeface="華康中黑體" pitchFamily="49" charset="-120"/>
                <a:ea typeface="華康中黑體" pitchFamily="49" charset="-120"/>
              </a:rPr>
              <a:t>日召開</a:t>
            </a:r>
            <a:r>
              <a:rPr lang="en-US" altLang="zh-TW" sz="1900" dirty="0">
                <a:latin typeface="GulimChe" pitchFamily="49" charset="-127"/>
                <a:ea typeface="GulimChe" pitchFamily="49" charset="-127"/>
              </a:rPr>
              <a:t>101</a:t>
            </a:r>
            <a:r>
              <a:rPr lang="zh-TW" altLang="zh-TW" sz="1900" dirty="0">
                <a:latin typeface="華康中黑體" pitchFamily="49" charset="-120"/>
                <a:ea typeface="華康中黑體" pitchFamily="49" charset="-120"/>
              </a:rPr>
              <a:t>學年度新生入學報到籌備會議</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endParaRPr lang="zh-TW" altLang="zh-TW" sz="1900" dirty="0">
              <a:latin typeface="華康中黑體" pitchFamily="49" charset="-120"/>
              <a:ea typeface="華康中黑體" pitchFamily="49" charset="-120"/>
            </a:endParaRPr>
          </a:p>
          <a:p>
            <a:pPr lvl="0" algn="l"/>
            <a:r>
              <a:rPr lang="en-US" altLang="zh-TW" sz="1900" dirty="0" smtClean="0">
                <a:latin typeface="Kozuka Gothic Pro H" pitchFamily="34" charset="-128"/>
                <a:ea typeface="Kozuka Gothic Pro H" pitchFamily="34" charset="-128"/>
              </a:rPr>
              <a:t>3.</a:t>
            </a:r>
            <a:r>
              <a:rPr lang="en-US" altLang="zh-TW" sz="1900" dirty="0" smtClean="0">
                <a:latin typeface="GulimChe" pitchFamily="49" charset="-127"/>
                <a:ea typeface="GulimChe" pitchFamily="49" charset="-127"/>
              </a:rPr>
              <a:t>5</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28</a:t>
            </a:r>
            <a:r>
              <a:rPr lang="zh-TW" altLang="zh-TW" sz="1900" dirty="0">
                <a:latin typeface="華康中黑體" pitchFamily="49" charset="-120"/>
                <a:ea typeface="華康中黑體" pitchFamily="49" charset="-120"/>
              </a:rPr>
              <a:t>日召開</a:t>
            </a:r>
            <a:r>
              <a:rPr lang="en-US" altLang="zh-TW" sz="1900" dirty="0">
                <a:latin typeface="GulimChe" pitchFamily="49" charset="-127"/>
                <a:ea typeface="GulimChe" pitchFamily="49" charset="-127"/>
              </a:rPr>
              <a:t>101</a:t>
            </a:r>
            <a:r>
              <a:rPr lang="zh-TW" altLang="zh-TW" sz="1900" dirty="0">
                <a:latin typeface="華康中黑體" pitchFamily="49" charset="-120"/>
                <a:ea typeface="華康中黑體" pitchFamily="49" charset="-120"/>
              </a:rPr>
              <a:t>學年度成績評量審查委員會議</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endParaRPr lang="zh-TW" altLang="zh-TW" sz="1900" dirty="0">
              <a:latin typeface="華康中黑體" pitchFamily="49" charset="-120"/>
              <a:ea typeface="華康中黑體" pitchFamily="49" charset="-120"/>
            </a:endParaRPr>
          </a:p>
          <a:p>
            <a:pPr lvl="0" algn="l"/>
            <a:r>
              <a:rPr lang="en-US" altLang="zh-TW" sz="1900" dirty="0" smtClean="0">
                <a:latin typeface="Kozuka Gothic Pro H" pitchFamily="34" charset="-128"/>
                <a:ea typeface="Kozuka Gothic Pro H" pitchFamily="34" charset="-128"/>
              </a:rPr>
              <a:t>4.</a:t>
            </a:r>
            <a:r>
              <a:rPr lang="en-US" altLang="zh-TW" sz="1900" dirty="0" smtClean="0">
                <a:latin typeface="GulimChe" pitchFamily="49" charset="-127"/>
                <a:ea typeface="GulimChe" pitchFamily="49" charset="-127"/>
              </a:rPr>
              <a:t>6</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5</a:t>
            </a:r>
            <a:r>
              <a:rPr lang="zh-TW" altLang="zh-TW" sz="1900" dirty="0">
                <a:latin typeface="華康中黑體" pitchFamily="49" charset="-120"/>
                <a:ea typeface="華康中黑體" pitchFamily="49" charset="-120"/>
              </a:rPr>
              <a:t>日召開非學校型態實驗教育審核會議</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endParaRPr lang="zh-TW" altLang="zh-TW" sz="1900" dirty="0">
              <a:latin typeface="華康中黑體" pitchFamily="49" charset="-120"/>
              <a:ea typeface="華康中黑體" pitchFamily="49" charset="-120"/>
            </a:endParaRPr>
          </a:p>
          <a:p>
            <a:pPr lvl="0" algn="l"/>
            <a:r>
              <a:rPr lang="en-US" altLang="zh-TW" sz="1900" dirty="0" smtClean="0">
                <a:latin typeface="Kozuka Gothic Pro H" pitchFamily="34" charset="-128"/>
                <a:ea typeface="Kozuka Gothic Pro H" pitchFamily="34" charset="-128"/>
              </a:rPr>
              <a:t>5.</a:t>
            </a:r>
            <a:r>
              <a:rPr lang="en-US" altLang="zh-TW" sz="1900" b="1" dirty="0" smtClean="0">
                <a:latin typeface="GulimChe" pitchFamily="49" charset="-127"/>
                <a:ea typeface="GulimChe" pitchFamily="49" charset="-127"/>
              </a:rPr>
              <a:t>102/6/26-102/6/2</a:t>
            </a:r>
            <a:r>
              <a:rPr lang="en-US" altLang="zh-TW" sz="1900" dirty="0" smtClean="0">
                <a:latin typeface="GulimChe" pitchFamily="49" charset="-127"/>
                <a:ea typeface="GulimChe" pitchFamily="49" charset="-127"/>
              </a:rPr>
              <a:t>7</a:t>
            </a:r>
            <a:r>
              <a:rPr lang="zh-TW" altLang="zh-TW" sz="1900" dirty="0">
                <a:latin typeface="華康中黑體" pitchFamily="49" charset="-120"/>
                <a:ea typeface="華康中黑體" pitchFamily="49" charset="-120"/>
              </a:rPr>
              <a:t>舉行第三次定期考，缺考同學請於</a:t>
            </a:r>
            <a:r>
              <a:rPr lang="en-US" altLang="zh-TW" sz="1900" dirty="0">
                <a:latin typeface="GulimChe" pitchFamily="49" charset="-127"/>
                <a:ea typeface="GulimChe" pitchFamily="49" charset="-127"/>
              </a:rPr>
              <a:t>7</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4</a:t>
            </a:r>
            <a:r>
              <a:rPr lang="zh-TW" altLang="zh-TW" sz="1900" dirty="0">
                <a:latin typeface="華康中黑體" pitchFamily="49" charset="-120"/>
                <a:ea typeface="華康中黑體" pitchFamily="49" charset="-120"/>
              </a:rPr>
              <a:t>日前完成請假手續並補考完畢</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r>
              <a:rPr lang="zh-TW" altLang="en-US" sz="1900" dirty="0">
                <a:latin typeface="華康中黑體" pitchFamily="49" charset="-120"/>
                <a:ea typeface="華康中黑體" pitchFamily="49" charset="-120"/>
              </a:rPr>
              <a:t> </a:t>
            </a:r>
            <a:r>
              <a:rPr lang="zh-TW" altLang="en-US" sz="1900" dirty="0" smtClean="0">
                <a:latin typeface="華康中黑體" pitchFamily="49" charset="-120"/>
                <a:ea typeface="華康中黑體" pitchFamily="49" charset="-120"/>
              </a:rPr>
              <a:t> </a:t>
            </a:r>
            <a:r>
              <a:rPr lang="zh-TW" altLang="zh-TW" sz="1900" dirty="0" smtClean="0">
                <a:latin typeface="華康中黑體" pitchFamily="49" charset="-120"/>
                <a:ea typeface="華康中黑體" pitchFamily="49" charset="-120"/>
              </a:rPr>
              <a:t>逾期</a:t>
            </a:r>
            <a:r>
              <a:rPr lang="zh-TW" altLang="zh-TW" sz="1900" dirty="0">
                <a:latin typeface="華康中黑體" pitchFamily="49" charset="-120"/>
                <a:ea typeface="華康中黑體" pitchFamily="49" charset="-120"/>
              </a:rPr>
              <a:t>以零分計算</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endParaRPr lang="zh-TW" altLang="zh-TW" sz="1900" dirty="0">
              <a:latin typeface="華康中黑體" pitchFamily="49" charset="-120"/>
              <a:ea typeface="華康中黑體" pitchFamily="49" charset="-120"/>
            </a:endParaRPr>
          </a:p>
          <a:p>
            <a:pPr lvl="0" algn="l"/>
            <a:r>
              <a:rPr lang="en-US" altLang="zh-TW" sz="1900" dirty="0" smtClean="0">
                <a:latin typeface="Kozuka Gothic Pro H" pitchFamily="34" charset="-128"/>
                <a:ea typeface="Kozuka Gothic Pro H" pitchFamily="34" charset="-128"/>
              </a:rPr>
              <a:t>6.</a:t>
            </a:r>
            <a:r>
              <a:rPr lang="zh-TW" altLang="zh-TW" sz="1900" dirty="0" smtClean="0">
                <a:latin typeface="華康中黑體" pitchFamily="49" charset="-120"/>
                <a:ea typeface="華康中黑體" pitchFamily="49" charset="-120"/>
              </a:rPr>
              <a:t>為</a:t>
            </a:r>
            <a:r>
              <a:rPr lang="zh-TW" altLang="zh-TW" sz="1900" dirty="0">
                <a:latin typeface="華康中黑體" pitchFamily="49" charset="-120"/>
                <a:ea typeface="華康中黑體" pitchFamily="49" charset="-120"/>
              </a:rPr>
              <a:t>結算</a:t>
            </a:r>
            <a:r>
              <a:rPr lang="en-US" altLang="zh-TW" sz="1900" dirty="0">
                <a:latin typeface="GulimChe" pitchFamily="49" charset="-127"/>
                <a:ea typeface="GulimChe" pitchFamily="49" charset="-127"/>
              </a:rPr>
              <a:t>101</a:t>
            </a:r>
            <a:r>
              <a:rPr lang="zh-TW" altLang="zh-TW" sz="1900" dirty="0">
                <a:latin typeface="華康中黑體" pitchFamily="49" charset="-120"/>
                <a:ea typeface="華康中黑體" pitchFamily="49" charset="-120"/>
              </a:rPr>
              <a:t>學年度第</a:t>
            </a:r>
            <a:r>
              <a:rPr lang="en-US" altLang="zh-TW" sz="1900" dirty="0">
                <a:latin typeface="GulimChe" pitchFamily="49" charset="-127"/>
                <a:ea typeface="GulimChe" pitchFamily="49" charset="-127"/>
              </a:rPr>
              <a:t>2</a:t>
            </a:r>
            <a:r>
              <a:rPr lang="zh-TW" altLang="zh-TW" sz="1900" dirty="0">
                <a:latin typeface="華康中黑體" pitchFamily="49" charset="-120"/>
                <a:ea typeface="華康中黑體" pitchFamily="49" charset="-120"/>
              </a:rPr>
              <a:t>學期成績，敬請老師於</a:t>
            </a:r>
            <a:r>
              <a:rPr lang="en-US" altLang="zh-TW" sz="1900" dirty="0">
                <a:latin typeface="GulimChe" pitchFamily="49" charset="-127"/>
                <a:ea typeface="GulimChe" pitchFamily="49" charset="-127"/>
              </a:rPr>
              <a:t>102</a:t>
            </a:r>
            <a:r>
              <a:rPr lang="zh-TW" altLang="zh-TW" sz="1900" dirty="0">
                <a:latin typeface="華康中黑體" pitchFamily="49" charset="-120"/>
                <a:ea typeface="華康中黑體" pitchFamily="49" charset="-120"/>
              </a:rPr>
              <a:t>年</a:t>
            </a:r>
            <a:r>
              <a:rPr lang="en-US" altLang="zh-TW" sz="1900" dirty="0">
                <a:latin typeface="GulimChe" pitchFamily="49" charset="-127"/>
                <a:ea typeface="GulimChe" pitchFamily="49" charset="-127"/>
              </a:rPr>
              <a:t>7</a:t>
            </a:r>
            <a:r>
              <a:rPr lang="zh-TW" altLang="zh-TW" sz="1900" dirty="0">
                <a:latin typeface="華康中黑體" pitchFamily="49" charset="-120"/>
                <a:ea typeface="華康中黑體" pitchFamily="49" charset="-120"/>
              </a:rPr>
              <a:t>月</a:t>
            </a:r>
            <a:r>
              <a:rPr lang="en-US" altLang="zh-TW" sz="1900" dirty="0">
                <a:latin typeface="GulimChe" pitchFamily="49" charset="-127"/>
                <a:ea typeface="GulimChe" pitchFamily="49" charset="-127"/>
              </a:rPr>
              <a:t>5</a:t>
            </a:r>
            <a:r>
              <a:rPr lang="zh-TW" altLang="zh-TW" sz="1900" dirty="0">
                <a:latin typeface="華康中黑體" pitchFamily="49" charset="-120"/>
                <a:ea typeface="華康中黑體" pitchFamily="49" charset="-120"/>
              </a:rPr>
              <a:t>日（星期五）</a:t>
            </a:r>
            <a:r>
              <a:rPr lang="en-US" altLang="zh-TW" sz="1900" dirty="0">
                <a:latin typeface="GulimChe" pitchFamily="49" charset="-127"/>
                <a:ea typeface="GulimChe" pitchFamily="49" charset="-127"/>
              </a:rPr>
              <a:t>16:00</a:t>
            </a:r>
            <a:r>
              <a:rPr lang="zh-TW" altLang="zh-TW" sz="1900" dirty="0">
                <a:latin typeface="華康中黑體" pitchFamily="49" charset="-120"/>
                <a:ea typeface="華康中黑體" pitchFamily="49" charset="-120"/>
              </a:rPr>
              <a:t>之前完成，『</a:t>
            </a:r>
            <a:r>
              <a:rPr lang="zh-TW" altLang="zh-TW" sz="1900" dirty="0" smtClean="0">
                <a:latin typeface="華康中黑體" pitchFamily="49" charset="-120"/>
                <a:ea typeface="華康中黑體" pitchFamily="49" charset="-120"/>
              </a:rPr>
              <a:t>輸</a:t>
            </a:r>
            <a:r>
              <a:rPr lang="zh-TW" altLang="en-US" sz="1900" dirty="0" smtClean="0">
                <a:latin typeface="華康中黑體" pitchFamily="49" charset="-120"/>
                <a:ea typeface="華康中黑體" pitchFamily="49" charset="-120"/>
              </a:rPr>
              <a:t>  </a:t>
            </a:r>
            <a:endParaRPr lang="en-US" altLang="zh-TW" sz="1900" dirty="0" smtClean="0">
              <a:latin typeface="華康中黑體" pitchFamily="49" charset="-120"/>
              <a:ea typeface="華康中黑體" pitchFamily="49" charset="-120"/>
            </a:endParaRPr>
          </a:p>
          <a:p>
            <a:pPr lvl="0" algn="l"/>
            <a:r>
              <a:rPr lang="zh-TW" altLang="en-US" sz="1900" dirty="0">
                <a:latin typeface="華康中黑體" pitchFamily="49" charset="-120"/>
                <a:ea typeface="華康中黑體" pitchFamily="49" charset="-120"/>
              </a:rPr>
              <a:t> </a:t>
            </a:r>
            <a:r>
              <a:rPr lang="zh-TW" altLang="en-US" sz="1900" dirty="0" smtClean="0">
                <a:latin typeface="華康中黑體" pitchFamily="49" charset="-120"/>
                <a:ea typeface="華康中黑體" pitchFamily="49" charset="-120"/>
              </a:rPr>
              <a:t> </a:t>
            </a:r>
            <a:r>
              <a:rPr lang="zh-TW" altLang="zh-TW" sz="1900" dirty="0" smtClean="0">
                <a:latin typeface="華康中黑體" pitchFamily="49" charset="-120"/>
                <a:ea typeface="華康中黑體" pitchFamily="49" charset="-120"/>
              </a:rPr>
              <a:t>入</a:t>
            </a:r>
            <a:r>
              <a:rPr lang="zh-TW" altLang="zh-TW" sz="1900" dirty="0">
                <a:latin typeface="華康中黑體" pitchFamily="49" charset="-120"/>
                <a:ea typeface="華康中黑體" pitchFamily="49" charset="-120"/>
              </a:rPr>
              <a:t>學生成績</a:t>
            </a:r>
            <a:r>
              <a:rPr lang="zh-TW" altLang="zh-TW" sz="1900" dirty="0" smtClean="0">
                <a:latin typeface="華康中黑體" pitchFamily="49" charset="-120"/>
                <a:ea typeface="華康中黑體" pitchFamily="49" charset="-120"/>
              </a:rPr>
              <a:t>』『</a:t>
            </a:r>
            <a:r>
              <a:rPr lang="zh-TW" altLang="zh-TW" sz="1900" dirty="0">
                <a:latin typeface="華康中黑體" pitchFamily="49" charset="-120"/>
                <a:ea typeface="華康中黑體" pitchFamily="49" charset="-120"/>
              </a:rPr>
              <a:t>繳交確認</a:t>
            </a:r>
            <a:r>
              <a:rPr lang="zh-TW" altLang="zh-TW" sz="1900" dirty="0" smtClean="0">
                <a:latin typeface="華康中黑體" pitchFamily="49" charset="-120"/>
                <a:ea typeface="華康中黑體" pitchFamily="49" charset="-120"/>
              </a:rPr>
              <a:t>』『</a:t>
            </a:r>
            <a:r>
              <a:rPr lang="zh-TW" altLang="zh-TW" sz="1900" dirty="0">
                <a:latin typeface="華康中黑體" pitchFamily="49" charset="-120"/>
                <a:ea typeface="華康中黑體" pitchFamily="49" charset="-120"/>
              </a:rPr>
              <a:t>列印成績單</a:t>
            </a:r>
            <a:r>
              <a:rPr lang="zh-TW" altLang="zh-TW" sz="1900" dirty="0" smtClean="0">
                <a:latin typeface="華康中黑體" pitchFamily="49" charset="-120"/>
                <a:ea typeface="華康中黑體" pitchFamily="49" charset="-120"/>
              </a:rPr>
              <a:t>』『簽名</a:t>
            </a:r>
            <a:r>
              <a:rPr lang="zh-TW" altLang="zh-TW" sz="1900" dirty="0">
                <a:latin typeface="華康中黑體" pitchFamily="49" charset="-120"/>
                <a:ea typeface="華康中黑體" pitchFamily="49" charset="-120"/>
              </a:rPr>
              <a:t>』之後，連同成績計分手冊遞交教務處</a:t>
            </a:r>
            <a:r>
              <a:rPr lang="zh-TW" altLang="zh-TW" sz="1900" dirty="0" smtClean="0">
                <a:latin typeface="華康中黑體" pitchFamily="49" charset="-120"/>
                <a:ea typeface="華康中黑體" pitchFamily="49" charset="-120"/>
              </a:rPr>
              <a:t>。</a:t>
            </a:r>
            <a:endParaRPr lang="en-US" altLang="zh-TW" sz="1900" dirty="0" smtClean="0">
              <a:latin typeface="華康中黑體" pitchFamily="49" charset="-120"/>
              <a:ea typeface="華康中黑體" pitchFamily="49" charset="-120"/>
            </a:endParaRPr>
          </a:p>
          <a:p>
            <a:pPr lvl="0" algn="l"/>
            <a:endParaRPr lang="zh-TW" altLang="zh-TW" sz="1900" dirty="0">
              <a:latin typeface="華康中黑體" pitchFamily="49" charset="-120"/>
              <a:ea typeface="華康中黑體" pitchFamily="49" charset="-120"/>
            </a:endParaRPr>
          </a:p>
          <a:p>
            <a:pPr lvl="0" algn="l"/>
            <a:r>
              <a:rPr lang="en-US" altLang="zh-TW" sz="1900" dirty="0" smtClean="0">
                <a:latin typeface="Kozuka Gothic Pro H" pitchFamily="34" charset="-128"/>
                <a:ea typeface="Kozuka Gothic Pro H" pitchFamily="34" charset="-128"/>
              </a:rPr>
              <a:t>7.</a:t>
            </a:r>
            <a:r>
              <a:rPr lang="zh-TW" altLang="zh-TW" sz="1900" dirty="0" smtClean="0">
                <a:latin typeface="華康中黑體" pitchFamily="49" charset="-120"/>
                <a:ea typeface="華康中黑體" pitchFamily="49" charset="-120"/>
              </a:rPr>
              <a:t>定</a:t>
            </a:r>
            <a:r>
              <a:rPr lang="zh-TW" altLang="zh-TW" sz="1900" dirty="0">
                <a:latin typeface="華康中黑體" pitchFamily="49" charset="-120"/>
                <a:ea typeface="華康中黑體" pitchFamily="49" charset="-120"/>
              </a:rPr>
              <a:t>期考頒發前</a:t>
            </a:r>
            <a:r>
              <a:rPr lang="en-US" altLang="zh-TW" sz="1900" dirty="0">
                <a:latin typeface="GulimChe" pitchFamily="49" charset="-127"/>
                <a:ea typeface="GulimChe" pitchFamily="49" charset="-127"/>
              </a:rPr>
              <a:t>20</a:t>
            </a:r>
            <a:r>
              <a:rPr lang="zh-TW" altLang="zh-TW" sz="1900" dirty="0">
                <a:latin typeface="華康中黑體" pitchFamily="49" charset="-120"/>
                <a:ea typeface="華康中黑體" pitchFamily="49" charset="-120"/>
              </a:rPr>
              <a:t>名獎，從</a:t>
            </a:r>
            <a:r>
              <a:rPr lang="en-US" altLang="zh-TW" sz="1900" dirty="0">
                <a:latin typeface="GulimChe" pitchFamily="49" charset="-127"/>
                <a:ea typeface="GulimChe" pitchFamily="49" charset="-127"/>
              </a:rPr>
              <a:t>101</a:t>
            </a:r>
            <a:r>
              <a:rPr lang="zh-TW" altLang="zh-TW" sz="1900" dirty="0">
                <a:latin typeface="華康中黑體" pitchFamily="49" charset="-120"/>
                <a:ea typeface="華康中黑體" pitchFamily="49" charset="-120"/>
              </a:rPr>
              <a:t>學年度第</a:t>
            </a:r>
            <a:r>
              <a:rPr lang="en-US" altLang="zh-TW" sz="1900" dirty="0">
                <a:latin typeface="GulimChe" pitchFamily="49" charset="-127"/>
                <a:ea typeface="GulimChe" pitchFamily="49" charset="-127"/>
              </a:rPr>
              <a:t>2</a:t>
            </a:r>
            <a:r>
              <a:rPr lang="zh-TW" altLang="zh-TW" sz="1900" dirty="0">
                <a:latin typeface="華康中黑體" pitchFamily="49" charset="-120"/>
                <a:ea typeface="華康中黑體" pitchFamily="49" charset="-120"/>
              </a:rPr>
              <a:t>學期第</a:t>
            </a:r>
            <a:r>
              <a:rPr lang="en-US" altLang="zh-TW" sz="1900" dirty="0">
                <a:latin typeface="GulimChe" pitchFamily="49" charset="-127"/>
                <a:ea typeface="GulimChe" pitchFamily="49" charset="-127"/>
              </a:rPr>
              <a:t>3</a:t>
            </a:r>
            <a:r>
              <a:rPr lang="zh-TW" altLang="zh-TW" sz="1900" dirty="0">
                <a:latin typeface="華康中黑體" pitchFamily="49" charset="-120"/>
                <a:ea typeface="華康中黑體" pitchFamily="49" charset="-120"/>
              </a:rPr>
              <a:t>次定期考起，只頒發前</a:t>
            </a:r>
            <a:r>
              <a:rPr lang="en-US" altLang="zh-TW" sz="1900" dirty="0">
                <a:latin typeface="GulimChe" pitchFamily="49" charset="-127"/>
                <a:ea typeface="GulimChe" pitchFamily="49" charset="-127"/>
              </a:rPr>
              <a:t>10</a:t>
            </a:r>
            <a:r>
              <a:rPr lang="zh-TW" altLang="zh-TW" sz="1900" dirty="0">
                <a:latin typeface="華康中黑體" pitchFamily="49" charset="-120"/>
                <a:ea typeface="華康中黑體" pitchFamily="49" charset="-120"/>
              </a:rPr>
              <a:t>名，期餘獎項</a:t>
            </a:r>
            <a:r>
              <a:rPr lang="zh-TW" altLang="zh-TW" sz="1900" dirty="0" smtClean="0">
                <a:latin typeface="華康中黑體" pitchFamily="49" charset="-120"/>
                <a:ea typeface="華康中黑體" pitchFamily="49" charset="-120"/>
              </a:rPr>
              <a:t>額度</a:t>
            </a:r>
            <a:endParaRPr lang="en-US" altLang="zh-TW" sz="1900" dirty="0" smtClean="0">
              <a:latin typeface="華康中黑體" pitchFamily="49" charset="-120"/>
              <a:ea typeface="華康中黑體" pitchFamily="49" charset="-120"/>
            </a:endParaRPr>
          </a:p>
          <a:p>
            <a:pPr lvl="0" algn="l"/>
            <a:r>
              <a:rPr lang="zh-TW" altLang="en-US" sz="1900" dirty="0">
                <a:latin typeface="華康中黑體" pitchFamily="49" charset="-120"/>
                <a:ea typeface="華康中黑體" pitchFamily="49" charset="-120"/>
              </a:rPr>
              <a:t> </a:t>
            </a:r>
            <a:r>
              <a:rPr lang="zh-TW" altLang="en-US" sz="1900" dirty="0" smtClean="0">
                <a:latin typeface="華康中黑體" pitchFamily="49" charset="-120"/>
                <a:ea typeface="華康中黑體" pitchFamily="49" charset="-120"/>
              </a:rPr>
              <a:t> </a:t>
            </a:r>
            <a:r>
              <a:rPr lang="zh-TW" altLang="zh-TW" sz="1900" dirty="0" smtClean="0">
                <a:latin typeface="華康中黑體" pitchFamily="49" charset="-120"/>
                <a:ea typeface="華康中黑體" pitchFamily="49" charset="-120"/>
              </a:rPr>
              <a:t>不變</a:t>
            </a:r>
            <a:r>
              <a:rPr lang="zh-TW" altLang="zh-TW" sz="1900" dirty="0">
                <a:latin typeface="華康中黑體" pitchFamily="49" charset="-120"/>
                <a:ea typeface="華康中黑體" pitchFamily="49" charset="-120"/>
              </a:rPr>
              <a:t>。</a:t>
            </a:r>
          </a:p>
          <a:p>
            <a:pPr algn="l"/>
            <a:endParaRPr lang="zh-TW" altLang="en-US" dirty="0"/>
          </a:p>
        </p:txBody>
      </p:sp>
      <p:sp>
        <p:nvSpPr>
          <p:cNvPr id="2" name="文字方塊 1"/>
          <p:cNvSpPr txBox="1"/>
          <p:nvPr/>
        </p:nvSpPr>
        <p:spPr>
          <a:xfrm>
            <a:off x="2123728" y="1052736"/>
            <a:ext cx="4536504" cy="369332"/>
          </a:xfrm>
          <a:prstGeom prst="rect">
            <a:avLst/>
          </a:prstGeom>
          <a:noFill/>
        </p:spPr>
        <p:txBody>
          <a:bodyPr wrap="square" rtlCol="0">
            <a:spAutoFit/>
          </a:bodyPr>
          <a:lstStyle/>
          <a:p>
            <a:r>
              <a:rPr lang="zh-TW" altLang="en-US" dirty="0" smtClean="0">
                <a:solidFill>
                  <a:schemeClr val="bg1"/>
                </a:solidFill>
                <a:latin typeface="華康粗黑體" pitchFamily="49" charset="-120"/>
                <a:ea typeface="華康粗黑體" pitchFamily="49" charset="-120"/>
              </a:rPr>
              <a:t>業務工作</a:t>
            </a:r>
            <a:endParaRPr lang="zh-TW" altLang="zh-TW" dirty="0">
              <a:solidFill>
                <a:schemeClr val="bg1"/>
              </a:solidFill>
              <a:latin typeface="華康粗黑體" pitchFamily="49" charset="-120"/>
              <a:ea typeface="華康粗黑體" pitchFamily="49" charset="-120"/>
            </a:endParaRPr>
          </a:p>
        </p:txBody>
      </p:sp>
    </p:spTree>
    <p:extLst>
      <p:ext uri="{BB962C8B-B14F-4D97-AF65-F5344CB8AC3E}">
        <p14:creationId xmlns:p14="http://schemas.microsoft.com/office/powerpoint/2010/main" val="2568364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p:txBody>
          <a:bodyPr/>
          <a:lstStyle/>
          <a:p>
            <a:endParaRPr lang="zh-TW" altLang="en-US" dirty="0"/>
          </a:p>
        </p:txBody>
      </p:sp>
      <p:sp>
        <p:nvSpPr>
          <p:cNvPr id="2" name="標題 1"/>
          <p:cNvSpPr>
            <a:spLocks noGrp="1"/>
          </p:cNvSpPr>
          <p:nvPr>
            <p:ph type="ctrTitle"/>
          </p:nvPr>
        </p:nvSpPr>
        <p:spPr/>
        <p:txBody>
          <a:bodyPr>
            <a:normAutofit/>
          </a:bodyPr>
          <a:lstStyle/>
          <a:p>
            <a:r>
              <a:rPr lang="zh-TW" altLang="en-US" sz="4400" dirty="0" smtClean="0">
                <a:latin typeface="華康中黑體" pitchFamily="49" charset="-120"/>
                <a:ea typeface="華康中黑體" pitchFamily="49" charset="-120"/>
              </a:rPr>
              <a:t>訓導處</a:t>
            </a:r>
            <a:endParaRPr lang="zh-TW" altLang="en-US" sz="4400" dirty="0">
              <a:latin typeface="華康中黑體" pitchFamily="49" charset="-120"/>
              <a:ea typeface="華康中黑體" pitchFamily="49" charset="-120"/>
            </a:endParaRPr>
          </a:p>
        </p:txBody>
      </p:sp>
    </p:spTree>
    <p:extLst>
      <p:ext uri="{BB962C8B-B14F-4D97-AF65-F5344CB8AC3E}">
        <p14:creationId xmlns:p14="http://schemas.microsoft.com/office/powerpoint/2010/main" val="1517337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自訂 2">
      <a:dk1>
        <a:srgbClr val="00B050"/>
      </a:dk1>
      <a:lt1>
        <a:sysClr val="window" lastClr="FFFFFF"/>
      </a:lt1>
      <a:dk2>
        <a:srgbClr val="212745"/>
      </a:dk2>
      <a:lt2>
        <a:srgbClr val="B4DCFA"/>
      </a:lt2>
      <a:accent1>
        <a:srgbClr val="00843C"/>
      </a:accent1>
      <a:accent2>
        <a:srgbClr val="FF8021"/>
      </a:accent2>
      <a:accent3>
        <a:srgbClr val="A7EA52"/>
      </a:accent3>
      <a:accent4>
        <a:srgbClr val="5DCEAF"/>
      </a:accent4>
      <a:accent5>
        <a:srgbClr val="FF8021"/>
      </a:accent5>
      <a:accent6>
        <a:srgbClr val="F14124"/>
      </a:accent6>
      <a:hlink>
        <a:srgbClr val="56C7AA"/>
      </a:hlink>
      <a:folHlink>
        <a:srgbClr val="59A8D1"/>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TC101859868[[fn=熱力]]</Template>
  <TotalTime>802</TotalTime>
  <Words>2791</Words>
  <Application>Microsoft Office PowerPoint</Application>
  <PresentationFormat>如螢幕大小 (4:3)</PresentationFormat>
  <Paragraphs>259</Paragraphs>
  <Slides>29</Slides>
  <Notes>0</Notes>
  <HiddenSlides>0</HiddenSlides>
  <MMClips>0</MMClips>
  <ScaleCrop>false</ScaleCrop>
  <HeadingPairs>
    <vt:vector size="4" baseType="variant">
      <vt:variant>
        <vt:lpstr>佈景主題</vt:lpstr>
      </vt:variant>
      <vt:variant>
        <vt:i4>1</vt:i4>
      </vt:variant>
      <vt:variant>
        <vt:lpstr>投影片標題</vt:lpstr>
      </vt:variant>
      <vt:variant>
        <vt:i4>29</vt:i4>
      </vt:variant>
    </vt:vector>
  </HeadingPairs>
  <TitlesOfParts>
    <vt:vector size="30" baseType="lpstr">
      <vt:lpstr>公正</vt:lpstr>
      <vt:lpstr>101學年 第2學期  6月份導師會議 </vt:lpstr>
      <vt:lpstr>一.主席報告</vt:lpstr>
      <vt:lpstr>二.各處室業務報告</vt:lpstr>
      <vt:lpstr>教務處</vt:lpstr>
      <vt:lpstr>PowerPoint 簡報</vt:lpstr>
      <vt:lpstr>PowerPoint 簡報</vt:lpstr>
      <vt:lpstr>PowerPoint 簡報</vt:lpstr>
      <vt:lpstr>PowerPoint 簡報</vt:lpstr>
      <vt:lpstr>訓導處</vt:lpstr>
      <vt:lpstr>PowerPoint 簡報</vt:lpstr>
      <vt:lpstr>PowerPoint 簡報</vt:lpstr>
      <vt:lpstr>PowerPoint 簡報</vt:lpstr>
      <vt:lpstr>PowerPoint 簡報</vt:lpstr>
      <vt:lpstr>PowerPoint 簡報</vt:lpstr>
      <vt:lpstr>總務處</vt:lpstr>
      <vt:lpstr>PowerPoint 簡報</vt:lpstr>
      <vt:lpstr>輔導室</vt:lpstr>
      <vt:lpstr>PowerPoint 簡報</vt:lpstr>
      <vt:lpstr>PowerPoint 簡報</vt:lpstr>
      <vt:lpstr>PowerPoint 簡報</vt:lpstr>
      <vt:lpstr>PowerPoint 簡報</vt:lpstr>
      <vt:lpstr>PowerPoint 簡報</vt:lpstr>
      <vt:lpstr>人事室</vt:lpstr>
      <vt:lpstr>PowerPoint 簡報</vt:lpstr>
      <vt:lpstr>三.導師建議事項</vt:lpstr>
      <vt:lpstr>PowerPoint 簡報</vt:lpstr>
      <vt:lpstr>PowerPoint 簡報</vt:lpstr>
      <vt:lpstr>四.補充報告</vt:lpstr>
      <vt:lpstr>會議結束</vt:lpstr>
    </vt:vector>
  </TitlesOfParts>
  <Company>hmjh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喬希儒</dc:creator>
  <cp:lastModifiedBy>郭全成</cp:lastModifiedBy>
  <cp:revision>62</cp:revision>
  <dcterms:created xsi:type="dcterms:W3CDTF">2013-06-02T23:36:41Z</dcterms:created>
  <dcterms:modified xsi:type="dcterms:W3CDTF">2013-06-06T02:55:31Z</dcterms:modified>
</cp:coreProperties>
</file>