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92" r:id="rId4"/>
    <p:sldId id="291" r:id="rId5"/>
    <p:sldId id="286" r:id="rId6"/>
    <p:sldId id="289" r:id="rId7"/>
    <p:sldId id="290" r:id="rId8"/>
  </p:sldIdLst>
  <p:sldSz cx="9144000" cy="6858000" type="screen4x3"/>
  <p:notesSz cx="6662738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9CD4F46-2636-4B0F-A963-12E946CEABD1}" type="datetimeFigureOut">
              <a:rPr lang="zh-TW" altLang="en-US"/>
              <a:pPr>
                <a:defRPr/>
              </a:pPr>
              <a:t>2015/1/26</a:t>
            </a:fld>
            <a:endParaRPr lang="en-US" altLang="zh-TW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7C3C58-0B64-40F3-8CDD-A1CB687A8FD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2251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471D88C-6626-45EF-9355-93AAE0ED50A5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849313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DB586E1-82CE-4A9B-9108-09785AD93B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098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7FA0D2-B4CA-47BB-9E37-0ACD60DEDBD6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/>
          <a:srcRect l="8521" b="41414"/>
          <a:stretch>
            <a:fillRect/>
          </a:stretch>
        </p:blipFill>
        <p:spPr bwMode="auto">
          <a:xfrm>
            <a:off x="-374650" y="0"/>
            <a:ext cx="951865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FD22-F4BD-4413-9A24-C66D8F0688EF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7090C-80A4-4D3A-BD00-41C708B3DD4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2D05E-1FE4-40C5-8361-1393D11EB96C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8C8F7-FF4C-4E1F-B59D-3E74A84C975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38EA-503F-4DCE-9561-60A313D0F4EB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FA2B-02A7-4E30-ABD8-A7A4BF67A5E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ea typeface="文鼎中特黑" panose="02010609010101010101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a typeface="文鼎新中黑" panose="02010609010101010101" pitchFamily="49" charset="-120"/>
              </a:defRPr>
            </a:lvl1pPr>
            <a:lvl2pPr>
              <a:defRPr>
                <a:ea typeface="文鼎新中黑" panose="02010609010101010101" pitchFamily="49" charset="-120"/>
              </a:defRPr>
            </a:lvl2pPr>
            <a:lvl3pPr>
              <a:defRPr>
                <a:ea typeface="文鼎新中黑" panose="02010609010101010101" pitchFamily="49" charset="-120"/>
              </a:defRPr>
            </a:lvl3pPr>
            <a:lvl4pPr>
              <a:defRPr>
                <a:ea typeface="文鼎新中黑" panose="02010609010101010101" pitchFamily="49" charset="-120"/>
              </a:defRPr>
            </a:lvl4pPr>
            <a:lvl5pPr>
              <a:defRPr>
                <a:ea typeface="文鼎新中黑" panose="02010609010101010101" pitchFamily="49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8CC81-A9DA-40B3-A9A3-B542B17C9E5C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5C104-EC74-4846-BE01-F5BB1E2634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048C8-5640-4E37-B135-553F6FF835B8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BDF8-A501-4D3F-93B6-8C859B35DF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9DF61-F815-401E-80F8-1B2B9BCAEC44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044D7-D080-44AE-A1FB-ECE64C97FDA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102E-E2C4-421A-A6E0-DB21956D81B2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3045E-EE41-4774-85CC-3306DDFD30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6A64-1E19-4FFD-824B-D3E23671FB01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ED1B9-CB00-48CF-A40A-342253EDF13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9B002-67E9-407B-99E5-CE5A8E59EB68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F7793-08AD-4586-8E3A-CF562B6204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043AB-1906-4C0F-83F9-23319E66F023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2E80E-FF0A-402A-800A-8E7CDF34286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85F13-52F4-46F8-9945-D7C3C68AB07E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8C20F-F166-45E6-B710-F39C2FC6430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DBE615-5661-4F3B-A210-360C1670CBDD}" type="datetimeFigureOut">
              <a:rPr lang="zh-TW" altLang="en-US"/>
              <a:pPr>
                <a:defRPr/>
              </a:pPr>
              <a:t>2015/1/26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918830-E0DF-47C2-833F-8FAD698048D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文鼎中特黑" panose="02010609010101010101" pitchFamily="49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文鼎中特黑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文鼎新中黑" panose="02010609010101010101" pitchFamily="49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文鼎新中黑" panose="02010609010101010101" pitchFamily="49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文鼎新中黑" panose="02010609010101010101" pitchFamily="49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文鼎新中黑" panose="02010609010101010101" pitchFamily="49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文鼎新中黑" panose="02010609010101010101" pitchFamily="49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goo.gl/DXZyE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ctrTitle"/>
          </p:nvPr>
        </p:nvSpPr>
        <p:spPr>
          <a:xfrm>
            <a:off x="1042988" y="2205038"/>
            <a:ext cx="7772400" cy="1254125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華康新特明體"/>
              </a:rPr>
              <a:t>創意族譜教師研習工作坊</a:t>
            </a:r>
          </a:p>
        </p:txBody>
      </p:sp>
      <p:sp>
        <p:nvSpPr>
          <p:cNvPr id="15362" name="文字方塊 3"/>
          <p:cNvSpPr txBox="1">
            <a:spLocks noChangeArrowheads="1"/>
          </p:cNvSpPr>
          <p:nvPr/>
        </p:nvSpPr>
        <p:spPr bwMode="auto">
          <a:xfrm>
            <a:off x="2771775" y="5661025"/>
            <a:ext cx="203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600">
                <a:latin typeface="Adobe 繁黑體 Std B"/>
                <a:ea typeface="Adobe 繁黑體 Std B"/>
                <a:cs typeface="Adobe 繁黑體 Std B"/>
              </a:rPr>
              <a:t>工作計畫</a:t>
            </a:r>
          </a:p>
        </p:txBody>
      </p:sp>
      <p:sp>
        <p:nvSpPr>
          <p:cNvPr id="15363" name="文字方塊 2"/>
          <p:cNvSpPr txBox="1">
            <a:spLocks noChangeArrowheads="1"/>
          </p:cNvSpPr>
          <p:nvPr/>
        </p:nvSpPr>
        <p:spPr bwMode="auto">
          <a:xfrm>
            <a:off x="3563938" y="3397250"/>
            <a:ext cx="4608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>
                <a:latin typeface="微軟正黑體" pitchFamily="34" charset="-120"/>
                <a:ea typeface="文鼎新中黑" pitchFamily="49" charset="-120"/>
              </a:rPr>
              <a:t>主辦單位：臺北市文獻委員會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摘要</a:t>
            </a:r>
            <a:endParaRPr lang="zh-TW" altLang="en-US" dirty="0"/>
          </a:p>
        </p:txBody>
      </p:sp>
      <p:sp>
        <p:nvSpPr>
          <p:cNvPr id="1638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日期：</a:t>
            </a:r>
            <a:r>
              <a:rPr lang="en-US" altLang="zh-TW" sz="2800" smtClean="0"/>
              <a:t>104/2/13(</a:t>
            </a:r>
            <a:r>
              <a:rPr lang="zh-TW" altLang="en-US" sz="2800" smtClean="0"/>
              <a:t>五</a:t>
            </a:r>
            <a:r>
              <a:rPr lang="en-US" altLang="zh-TW" sz="2800" smtClean="0"/>
              <a:t>)</a:t>
            </a:r>
            <a:r>
              <a:rPr lang="zh-TW" altLang="en-US" sz="2800" smtClean="0"/>
              <a:t>，上午</a:t>
            </a:r>
            <a:r>
              <a:rPr lang="en-US" altLang="zh-TW" sz="2800" smtClean="0"/>
              <a:t>9:00</a:t>
            </a:r>
            <a:r>
              <a:rPr lang="zh-TW" altLang="en-US" sz="2800" smtClean="0"/>
              <a:t>～</a:t>
            </a:r>
            <a:r>
              <a:rPr lang="en-US" altLang="zh-TW" sz="2800" smtClean="0"/>
              <a:t>12:30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地點：樹心會館會議室</a:t>
            </a:r>
            <a:r>
              <a:rPr lang="en-US" altLang="zh-TW" sz="2000" smtClean="0"/>
              <a:t>(</a:t>
            </a:r>
            <a:r>
              <a:rPr lang="zh-TW" altLang="en-US" sz="2000" smtClean="0"/>
              <a:t>台北市中華路</a:t>
            </a:r>
            <a:r>
              <a:rPr lang="en-US" altLang="zh-TW" sz="2000" smtClean="0"/>
              <a:t>1</a:t>
            </a:r>
            <a:r>
              <a:rPr lang="zh-TW" altLang="en-US" sz="2000" smtClean="0"/>
              <a:t>段</a:t>
            </a:r>
            <a:r>
              <a:rPr lang="en-US" altLang="zh-TW" sz="2000" smtClean="0"/>
              <a:t>174-2</a:t>
            </a:r>
            <a:r>
              <a:rPr lang="zh-TW" altLang="en-US" sz="2000" smtClean="0"/>
              <a:t>號</a:t>
            </a:r>
            <a:r>
              <a:rPr lang="en-US" altLang="zh-TW" sz="2000" smtClean="0"/>
              <a:t>)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人數：</a:t>
            </a:r>
            <a:r>
              <a:rPr lang="en-US" altLang="zh-TW" sz="2800" smtClean="0"/>
              <a:t>20</a:t>
            </a:r>
            <a:r>
              <a:rPr lang="zh-TW" altLang="en-US" sz="2800" smtClean="0"/>
              <a:t>人</a:t>
            </a:r>
            <a:endParaRPr lang="en-US" altLang="zh-TW" sz="2800" smtClean="0"/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報名截止：</a:t>
            </a:r>
            <a:r>
              <a:rPr lang="en-US" altLang="zh-TW" sz="2800" smtClean="0"/>
              <a:t>2</a:t>
            </a:r>
            <a:r>
              <a:rPr lang="zh-TW" altLang="en-US" sz="2800" smtClean="0"/>
              <a:t>月</a:t>
            </a:r>
            <a:r>
              <a:rPr lang="en-US" altLang="zh-TW" sz="2800" smtClean="0"/>
              <a:t>5</a:t>
            </a:r>
            <a:r>
              <a:rPr lang="zh-TW" altLang="en-US" sz="2800" smtClean="0"/>
              <a:t>日</a:t>
            </a:r>
            <a:r>
              <a:rPr lang="en-US" altLang="zh-TW" sz="2800" smtClean="0"/>
              <a:t>(</a:t>
            </a:r>
            <a:r>
              <a:rPr lang="zh-TW" altLang="en-US" sz="2800" smtClean="0"/>
              <a:t>四</a:t>
            </a:r>
            <a:r>
              <a:rPr lang="en-US" altLang="zh-TW" sz="2800" smtClean="0"/>
              <a:t>)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錄取名單公告：</a:t>
            </a:r>
            <a:r>
              <a:rPr lang="en-US" altLang="zh-TW" sz="2800" smtClean="0"/>
              <a:t>2</a:t>
            </a:r>
            <a:r>
              <a:rPr lang="zh-TW" altLang="en-US" sz="2800" smtClean="0"/>
              <a:t>月</a:t>
            </a:r>
            <a:r>
              <a:rPr lang="en-US" altLang="zh-TW" sz="2800" smtClean="0"/>
              <a:t>9</a:t>
            </a:r>
            <a:r>
              <a:rPr lang="zh-TW" altLang="en-US" sz="2800" smtClean="0"/>
              <a:t>日</a:t>
            </a:r>
            <a:r>
              <a:rPr lang="en-US" altLang="zh-TW" sz="2800" smtClean="0"/>
              <a:t>(</a:t>
            </a:r>
            <a:r>
              <a:rPr lang="zh-TW" altLang="en-US" sz="2800" smtClean="0"/>
              <a:t>一</a:t>
            </a:r>
            <a:r>
              <a:rPr lang="en-US" altLang="zh-TW" sz="2800" smtClean="0"/>
              <a:t>)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/>
              <a:t>報名網址：</a:t>
            </a:r>
            <a:r>
              <a:rPr lang="en-US" altLang="zh-TW" sz="2800" smtClean="0">
                <a:hlinkClick r:id="rId2"/>
              </a:rPr>
              <a:t>http://goo.gl/DXZyEO</a:t>
            </a:r>
            <a:endParaRPr lang="en-US" altLang="zh-TW" sz="2800" smtClean="0"/>
          </a:p>
          <a:p>
            <a:pPr eaLnBrk="1" hangingPunct="1">
              <a:lnSpc>
                <a:spcPts val="4000"/>
              </a:lnSpc>
              <a:spcBef>
                <a:spcPct val="0"/>
              </a:spcBef>
            </a:pPr>
            <a:r>
              <a:rPr lang="zh-TW" altLang="en-US" sz="2800" smtClean="0">
                <a:sym typeface="Wingdings" pitchFamily="2" charset="2"/>
              </a:rPr>
              <a:t>承辦單位：</a:t>
            </a:r>
            <a:r>
              <a:rPr lang="en-US" altLang="zh-TW" sz="2800" smtClean="0">
                <a:sym typeface="Wingdings" pitchFamily="2" charset="2"/>
              </a:rPr>
              <a:t>(02)2881-8206</a:t>
            </a:r>
            <a:r>
              <a:rPr lang="zh-TW" altLang="en-US" sz="2800" smtClean="0">
                <a:sym typeface="Wingdings" pitchFamily="2" charset="2"/>
              </a:rPr>
              <a:t>　高小姐</a:t>
            </a:r>
            <a:endParaRPr lang="en-US" altLang="zh-TW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課程宗旨</a:t>
            </a:r>
            <a:endParaRPr lang="zh-TW" altLang="en-US" dirty="0"/>
          </a:p>
        </p:txBody>
      </p:sp>
      <p:sp>
        <p:nvSpPr>
          <p:cNvPr id="1741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TW" altLang="en-US" sz="2400" smtClean="0"/>
              <a:t>配合九年一貫課程的鄉土教育，引導學生對家族的認識與愛護，培養學生熱愛鄉土的情懷，進而培養學生對社會科學獨立研究的涵養。</a:t>
            </a:r>
            <a:endParaRPr lang="en-US" altLang="zh-TW" sz="2400" smtClean="0"/>
          </a:p>
          <a:p>
            <a:pPr eaLnBrk="1" hangingPunct="1">
              <a:lnSpc>
                <a:spcPct val="140000"/>
              </a:lnSpc>
            </a:pPr>
            <a:r>
              <a:rPr lang="zh-TW" altLang="en-US" sz="2400" smtClean="0"/>
              <a:t>少子及高齡化的社會，影響家族關係的親疏遠近，家族成員團聚的時間也愈來愈少，如何透過家人共同設計家譜，型塑家族的歷史，是當今創意族譜設計比賽的重要課題。</a:t>
            </a:r>
            <a:endParaRPr lang="en-US" altLang="zh-TW" sz="2400" smtClean="0"/>
          </a:p>
          <a:p>
            <a:pPr eaLnBrk="1" hangingPunct="1">
              <a:lnSpc>
                <a:spcPct val="140000"/>
              </a:lnSpc>
            </a:pPr>
            <a:r>
              <a:rPr lang="zh-TW" altLang="en-US" sz="2400" smtClean="0"/>
              <a:t>臺北市文獻會推廣創意族譜，強調親子共同創作，激發創意，突破傳統族譜的約束或限制，賦予新的風貌。</a:t>
            </a:r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課程內容</a:t>
            </a:r>
            <a:endParaRPr lang="zh-TW" altLang="en-US" dirty="0"/>
          </a:p>
        </p:txBody>
      </p:sp>
      <p:graphicFrame>
        <p:nvGraphicFramePr>
          <p:cNvPr id="18470" name="Group 38"/>
          <p:cNvGraphicFramePr>
            <a:graphicFrameLocks noGrp="1"/>
          </p:cNvGraphicFramePr>
          <p:nvPr/>
        </p:nvGraphicFramePr>
        <p:xfrm>
          <a:off x="684213" y="1700213"/>
          <a:ext cx="7848600" cy="4175762"/>
        </p:xfrm>
        <a:graphic>
          <a:graphicData uri="http://schemas.openxmlformats.org/drawingml/2006/table">
            <a:tbl>
              <a:tblPr/>
              <a:tblGrid>
                <a:gridCol w="1584325"/>
                <a:gridCol w="3816350"/>
                <a:gridCol w="2447925"/>
              </a:tblGrid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間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名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稱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講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師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08</a:t>
                      </a: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: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30-09:00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學員報到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55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09:00-10:20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族譜的時代新風貌</a:t>
                      </a:r>
                      <a:endParaRPr kumimoji="0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　－從創意族譜看尋根溯源這件事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曹曦老師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10:20-10:30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Break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55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10:30-12:00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族譜點線面，一次就上手</a:t>
                      </a:r>
                      <a:endParaRPr kumimoji="0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　－從實作練習中掌握族譜設計訣竅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 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戴瑞芬老師 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12:00-12:20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綜合座談、交流時間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文獻會詹素貞執行秘書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曹　</a:t>
                      </a: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曦老師</a:t>
                      </a: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戴瑞芬老師 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sz="4000" b="1" kern="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族譜的時代新風貌</a:t>
            </a:r>
            <a:r>
              <a:rPr lang="en-US" altLang="zh-TW" sz="4000" kern="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/>
            </a:r>
            <a:br>
              <a:rPr lang="en-US" altLang="zh-TW" sz="4000" kern="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</a:br>
            <a:r>
              <a:rPr lang="zh-TW" altLang="en-US" sz="31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　－從創意族譜看尋根溯源這件事</a:t>
            </a:r>
            <a:endParaRPr lang="zh-TW" altLang="zh-TW" sz="31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19458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lnSpc>
                <a:spcPct val="135000"/>
              </a:lnSpc>
            </a:pPr>
            <a:r>
              <a:rPr lang="zh-TW" altLang="en-US" sz="2400" smtClean="0"/>
              <a:t>講師：</a:t>
            </a:r>
            <a:r>
              <a:rPr lang="zh-TW" altLang="zh-TW" sz="2400" smtClean="0"/>
              <a:t>曹曦老師</a:t>
            </a:r>
            <a:r>
              <a:rPr lang="en-US" altLang="zh-TW" sz="2400" smtClean="0"/>
              <a:t>(</a:t>
            </a:r>
            <a:r>
              <a:rPr lang="zh-TW" altLang="en-US" sz="2400" smtClean="0"/>
              <a:t>北市教育局國教輔導團社會領域輔導員</a:t>
            </a:r>
            <a:r>
              <a:rPr lang="en-US" altLang="zh-TW" sz="2400" smtClean="0"/>
              <a:t>)</a:t>
            </a:r>
          </a:p>
          <a:p>
            <a:pPr eaLnBrk="1" hangingPunct="1">
              <a:lnSpc>
                <a:spcPct val="135000"/>
              </a:lnSpc>
            </a:pPr>
            <a:r>
              <a:rPr lang="zh-TW" altLang="en-US" sz="2400" smtClean="0"/>
              <a:t>內容綱要：</a:t>
            </a:r>
            <a:endParaRPr lang="en-US" altLang="zh-TW" sz="2400" smtClean="0"/>
          </a:p>
          <a:p>
            <a:pPr lvl="1" eaLnBrk="1" hangingPunct="1">
              <a:lnSpc>
                <a:spcPct val="135000"/>
              </a:lnSpc>
            </a:pPr>
            <a:r>
              <a:rPr lang="zh-TW" altLang="en-US" sz="2000" smtClean="0">
                <a:latin typeface="微軟正黑體" pitchFamily="34" charset="-120"/>
                <a:ea typeface="微軟正黑體" pitchFamily="34" charset="-120"/>
              </a:rPr>
              <a:t>傳統族譜的內容架構，包括譜序、譜例、姓氏源流、世系圖以及家傳、恩榮記錄等。</a:t>
            </a:r>
            <a:endParaRPr lang="en-US" altLang="zh-TW" sz="200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135000"/>
              </a:lnSpc>
            </a:pPr>
            <a:r>
              <a:rPr lang="zh-TW" altLang="en-US" sz="2000" smtClean="0">
                <a:latin typeface="微軟正黑體" pitchFamily="34" charset="-120"/>
                <a:ea typeface="微軟正黑體" pitchFamily="34" charset="-120"/>
              </a:rPr>
              <a:t>創意族譜一方面以創意的設計方法、二方面鼓勵親子共同尋譜溯源，引導學生以與自己有血緣或情感關係的人、事、物加以連結，再進一步尋溯家族的歷史脈絡，作為製作創意族譜重要骨幹。</a:t>
            </a:r>
            <a:endParaRPr lang="en-US" altLang="zh-TW" sz="200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135000"/>
              </a:lnSpc>
            </a:pPr>
            <a:r>
              <a:rPr lang="zh-TW" altLang="en-US" sz="2000" smtClean="0">
                <a:latin typeface="微軟正黑體" pitchFamily="34" charset="-120"/>
                <a:ea typeface="微軟正黑體" pitchFamily="34" charset="-120"/>
              </a:rPr>
              <a:t>依傳統族譜編纂方法為基礎，透過作品賞析，深入了解創意族譜編纂重點。</a:t>
            </a:r>
            <a:endParaRPr lang="en-US" altLang="zh-TW" sz="200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000" b="1" kern="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族譜點線面，一次就上手</a:t>
            </a:r>
            <a:r>
              <a:rPr lang="en-US" altLang="zh-TW" sz="4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/>
            </a:r>
            <a:br>
              <a:rPr lang="en-US" altLang="zh-TW" sz="4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</a:br>
            <a:r>
              <a:rPr lang="zh-TW" altLang="en-US" sz="31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　－從實作練習中掌握族譜</a:t>
            </a:r>
            <a:r>
              <a:rPr lang="zh-TW" altLang="en-US" sz="31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設計訣竅</a:t>
            </a:r>
            <a:endParaRPr lang="zh-TW" altLang="zh-TW" sz="31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sz="2400" smtClean="0"/>
              <a:t>講師：雙蓮國小戴瑞芬老師</a:t>
            </a:r>
            <a:endParaRPr lang="en-US" altLang="zh-TW" sz="2400" smtClean="0"/>
          </a:p>
          <a:p>
            <a:pPr eaLnBrk="1" hangingPunct="1">
              <a:lnSpc>
                <a:spcPct val="150000"/>
              </a:lnSpc>
            </a:pPr>
            <a:r>
              <a:rPr lang="zh-TW" altLang="en-US" sz="2400" smtClean="0"/>
              <a:t>內容綱要：</a:t>
            </a:r>
            <a:endParaRPr lang="en-US" altLang="zh-TW" sz="2400" smtClean="0"/>
          </a:p>
          <a:p>
            <a:pPr lvl="1" eaLnBrk="1" hangingPunct="1">
              <a:lnSpc>
                <a:spcPct val="150000"/>
              </a:lnSpc>
            </a:pPr>
            <a:r>
              <a:rPr lang="zh-TW" altLang="en-US" sz="2000" smtClean="0"/>
              <a:t>新時代的創意家譜，可以用拍照、繪畫、創作</a:t>
            </a:r>
            <a:r>
              <a:rPr lang="en-US" altLang="zh-TW" sz="2000" smtClean="0"/>
              <a:t>…</a:t>
            </a:r>
            <a:r>
              <a:rPr lang="zh-TW" altLang="en-US" sz="2000" smtClean="0"/>
              <a:t>各種形式記錄家庭人、事、物，型塑家族新的「集體記憶」。</a:t>
            </a:r>
            <a:endParaRPr lang="en-US" altLang="zh-TW" sz="2000" smtClean="0"/>
          </a:p>
          <a:p>
            <a:pPr lvl="1" eaLnBrk="1" hangingPunct="1">
              <a:lnSpc>
                <a:spcPct val="150000"/>
              </a:lnSpc>
            </a:pPr>
            <a:r>
              <a:rPr lang="zh-TW" altLang="en-US" sz="2000" smtClean="0"/>
              <a:t>從實際指導經驗，與學員分享如何進行創意族譜設計工作。</a:t>
            </a:r>
            <a:endParaRPr lang="en-US" altLang="zh-TW" sz="2000" smtClean="0"/>
          </a:p>
          <a:p>
            <a:pPr lvl="1" eaLnBrk="1" hangingPunct="1">
              <a:lnSpc>
                <a:spcPct val="150000"/>
              </a:lnSpc>
            </a:pPr>
            <a:r>
              <a:rPr lang="zh-TW" altLang="en-US" sz="2000" smtClean="0"/>
              <a:t>如何制定比賽的策略：找尋有興趣的學生和家長</a:t>
            </a:r>
            <a:endParaRPr lang="en-US" altLang="zh-TW" sz="2000" smtClean="0"/>
          </a:p>
          <a:p>
            <a:pPr lvl="1" eaLnBrk="1" hangingPunct="1">
              <a:lnSpc>
                <a:spcPct val="150000"/>
              </a:lnSpc>
            </a:pPr>
            <a:r>
              <a:rPr lang="zh-TW" altLang="en-US" sz="2000" smtClean="0"/>
              <a:t>判斷是否具有特色的家族故事</a:t>
            </a:r>
            <a:endParaRPr lang="en-US" altLang="zh-TW" sz="2000" smtClean="0"/>
          </a:p>
          <a:p>
            <a:pPr lvl="1" eaLnBrk="1" hangingPunct="1">
              <a:lnSpc>
                <a:spcPct val="150000"/>
              </a:lnSpc>
            </a:pPr>
            <a:r>
              <a:rPr lang="zh-TW" altLang="en-US" sz="2000" smtClean="0"/>
              <a:t>制定時間表，按部就班完成創意族譜參賽作品</a:t>
            </a:r>
            <a:endParaRPr lang="en-US" altLang="zh-TW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報名表</a:t>
            </a:r>
          </a:p>
        </p:txBody>
      </p:sp>
      <p:graphicFrame>
        <p:nvGraphicFramePr>
          <p:cNvPr id="21531" name="Group 27"/>
          <p:cNvGraphicFramePr>
            <a:graphicFrameLocks noGrp="1"/>
          </p:cNvGraphicFramePr>
          <p:nvPr/>
        </p:nvGraphicFramePr>
        <p:xfrm>
          <a:off x="755650" y="1484313"/>
          <a:ext cx="7632700" cy="4681539"/>
        </p:xfrm>
        <a:graphic>
          <a:graphicData uri="http://schemas.openxmlformats.org/drawingml/2006/table">
            <a:tbl>
              <a:tblPr/>
              <a:tblGrid>
                <a:gridCol w="1550988"/>
                <a:gridCol w="2265362"/>
                <a:gridCol w="3816350"/>
              </a:tblGrid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kumimoji="0" lang="zh-TW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學校 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r>
                        <a:rPr kumimoji="0" lang="zh-TW" altLang="en-US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　　　　　　　　　　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縣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市，</a:t>
                      </a:r>
                      <a:r>
                        <a:rPr kumimoji="0" lang="zh-TW" altLang="en-US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　　　　　　　　　　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學校  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職稱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41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聯絡資訊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(O)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　　　　　　　　　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(H)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手機：　　　　　　　　   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Email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： 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921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口 曾經指導過，且獲得獎項。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口 曾經指導過，但並無獲獎。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口 聽過這項活動，但不曾參與。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口 完全不知這項活動。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　備註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：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(1)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本活動將給予教師研習時數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小時。</a:t>
                      </a: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　　　　</a:t>
                      </a: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(2) 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活動結束後備有午餐（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口葷食、口素食，請勾選）</a:t>
                      </a: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。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53" name="文字方塊 3"/>
          <p:cNvSpPr txBox="1">
            <a:spLocks noChangeArrowheads="1"/>
          </p:cNvSpPr>
          <p:nvPr/>
        </p:nvSpPr>
        <p:spPr bwMode="auto">
          <a:xfrm>
            <a:off x="755650" y="6308725"/>
            <a:ext cx="77041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1600" b="1">
                <a:latin typeface="微軟正黑體" pitchFamily="34" charset="-120"/>
                <a:ea typeface="微軟正黑體" pitchFamily="34" charset="-120"/>
              </a:rPr>
              <a:t>主辦單位有權審查報名資格，依各項學員資格及參酌完成報名時間順序審核錄取之。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497</Words>
  <Application>Microsoft Office PowerPoint</Application>
  <PresentationFormat>如螢幕大小 (4:3)</PresentationFormat>
  <Paragraphs>70</Paragraphs>
  <Slides>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創意族譜教師研習工作坊</vt:lpstr>
      <vt:lpstr>摘要</vt:lpstr>
      <vt:lpstr>課程宗旨</vt:lpstr>
      <vt:lpstr>課程內容</vt:lpstr>
      <vt:lpstr>族譜的時代新風貌 　－從創意族譜看尋根溯源這件事</vt:lpstr>
      <vt:lpstr>族譜點線面，一次就上手 　－從實作練習中掌握族譜設計訣竅</vt:lpstr>
      <vt:lpstr>報名表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小小解說員</dc:title>
  <dc:creator>Mickey</dc:creator>
  <cp:lastModifiedBy>高圓真</cp:lastModifiedBy>
  <cp:revision>48</cp:revision>
  <dcterms:created xsi:type="dcterms:W3CDTF">2014-12-24T16:33:19Z</dcterms:created>
  <dcterms:modified xsi:type="dcterms:W3CDTF">2015-01-26T01:10:06Z</dcterms:modified>
</cp:coreProperties>
</file>