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92" r:id="rId4"/>
    <p:sldId id="291" r:id="rId5"/>
    <p:sldId id="286" r:id="rId6"/>
    <p:sldId id="289" r:id="rId7"/>
    <p:sldId id="290" r:id="rId8"/>
  </p:sldIdLst>
  <p:sldSz cx="9144000" cy="6858000" type="screen4x3"/>
  <p:notesSz cx="6662738" cy="9926638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新細明體" charset="-12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 varScale="1">
        <p:scale>
          <a:sx n="109" d="100"/>
          <a:sy n="109" d="100"/>
        </p:scale>
        <p:origin x="-167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190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76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3488" y="0"/>
            <a:ext cx="28876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49CD4F46-2636-4B0F-A963-12E946CEABD1}" type="datetimeFigureOut">
              <a:rPr lang="zh-TW" altLang="en-US"/>
              <a:pPr>
                <a:defRPr/>
              </a:pPr>
              <a:t>2015/1/26</a:t>
            </a:fld>
            <a:endParaRPr lang="en-US" altLang="zh-TW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887663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3488" y="9428163"/>
            <a:ext cx="2887662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57C3C58-0B64-40F3-8CDD-A1CB687A8FDF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6922512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A471D88C-6626-45EF-9355-93AAE0ED50A5}" type="datetimeFigureOut">
              <a:rPr lang="zh-TW" altLang="en-US"/>
              <a:pPr>
                <a:defRPr/>
              </a:pPr>
              <a:t>2015/1/26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849313" y="744538"/>
            <a:ext cx="4965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TW" altLang="en-US" noProof="0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2923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noProof="0" smtClean="0"/>
              <a:t>按一下以編輯母片文字樣式</a:t>
            </a:r>
          </a:p>
          <a:p>
            <a:pPr lvl="1"/>
            <a:r>
              <a:rPr lang="zh-TW" altLang="en-US" noProof="0" smtClean="0"/>
              <a:t>第二層</a:t>
            </a:r>
          </a:p>
          <a:p>
            <a:pPr lvl="2"/>
            <a:r>
              <a:rPr lang="zh-TW" altLang="en-US" noProof="0" smtClean="0"/>
              <a:t>第三層</a:t>
            </a:r>
          </a:p>
          <a:p>
            <a:pPr lvl="3"/>
            <a:r>
              <a:rPr lang="zh-TW" altLang="en-US" noProof="0" smtClean="0"/>
              <a:t>第四層</a:t>
            </a:r>
          </a:p>
          <a:p>
            <a:pPr lvl="4"/>
            <a:r>
              <a:rPr lang="zh-TW" altLang="en-US" noProof="0" smtClean="0"/>
              <a:t>第五層</a:t>
            </a:r>
            <a:endParaRPr lang="zh-TW" altLang="en-US" noProof="0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76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773488" y="9428163"/>
            <a:ext cx="28876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DB586E1-82CE-4A9B-9108-09785AD93B1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4609890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投影片圖像版面配置區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備忘稿版面配置區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TW" altLang="en-US" smtClean="0"/>
          </a:p>
        </p:txBody>
      </p:sp>
      <p:sp>
        <p:nvSpPr>
          <p:cNvPr id="20483" name="投影片編號版面配置區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57FA0D2-B4CA-47BB-9E37-0ACD60DEDBD6}" type="slidenum">
              <a:rPr lang="zh-TW" alt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 altLang="zh-TW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6"/>
          <p:cNvPicPr>
            <a:picLocks noChangeAspect="1"/>
          </p:cNvPicPr>
          <p:nvPr userDrawn="1"/>
        </p:nvPicPr>
        <p:blipFill>
          <a:blip r:embed="rId2"/>
          <a:srcRect l="8521" b="41414"/>
          <a:stretch>
            <a:fillRect/>
          </a:stretch>
        </p:blipFill>
        <p:spPr bwMode="auto">
          <a:xfrm>
            <a:off x="-374650" y="0"/>
            <a:ext cx="9518650" cy="683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8FD22-F4BD-4413-9A24-C66D8F0688EF}" type="datetimeFigureOut">
              <a:rPr lang="zh-TW" altLang="en-US"/>
              <a:pPr>
                <a:defRPr/>
              </a:pPr>
              <a:t>2015/1/26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7090C-80A4-4D3A-BD00-41C708B3DD48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82D05E-1FE4-40C5-8361-1393D11EB96C}" type="datetimeFigureOut">
              <a:rPr lang="zh-TW" altLang="en-US"/>
              <a:pPr>
                <a:defRPr/>
              </a:pPr>
              <a:t>2015/1/26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8C8F7-FF4C-4E1F-B59D-3E74A84C9753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7038EA-503F-4DCE-9561-60A313D0F4EB}" type="datetimeFigureOut">
              <a:rPr lang="zh-TW" altLang="en-US"/>
              <a:pPr>
                <a:defRPr/>
              </a:pPr>
              <a:t>2015/1/26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6FA2B-02A7-4E30-ABD8-A7A4BF67A5EE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/>
          <a:lstStyle>
            <a:lvl1pPr>
              <a:defRPr>
                <a:ea typeface="文鼎中特黑" panose="02010609010101010101" pitchFamily="49" charset="-120"/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ea typeface="文鼎新中黑" panose="02010609010101010101" pitchFamily="49" charset="-120"/>
              </a:defRPr>
            </a:lvl1pPr>
            <a:lvl2pPr>
              <a:defRPr>
                <a:ea typeface="文鼎新中黑" panose="02010609010101010101" pitchFamily="49" charset="-120"/>
              </a:defRPr>
            </a:lvl2pPr>
            <a:lvl3pPr>
              <a:defRPr>
                <a:ea typeface="文鼎新中黑" panose="02010609010101010101" pitchFamily="49" charset="-120"/>
              </a:defRPr>
            </a:lvl3pPr>
            <a:lvl4pPr>
              <a:defRPr>
                <a:ea typeface="文鼎新中黑" panose="02010609010101010101" pitchFamily="49" charset="-120"/>
              </a:defRPr>
            </a:lvl4pPr>
            <a:lvl5pPr>
              <a:defRPr>
                <a:ea typeface="文鼎新中黑" panose="02010609010101010101" pitchFamily="49" charset="-120"/>
              </a:defRPr>
            </a:lvl5pPr>
          </a:lstStyle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F8CC81-A9DA-40B3-A9A3-B542B17C9E5C}" type="datetimeFigureOut">
              <a:rPr lang="zh-TW" altLang="en-US"/>
              <a:pPr>
                <a:defRPr/>
              </a:pPr>
              <a:t>2015/1/26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5C104-EC74-4846-BE01-F5BB1E263427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3048C8-5640-4E37-B135-553F6FF835B8}" type="datetimeFigureOut">
              <a:rPr lang="zh-TW" altLang="en-US"/>
              <a:pPr>
                <a:defRPr/>
              </a:pPr>
              <a:t>2015/1/26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7CBDF8-A501-4D3F-93B6-8C859B35DFB0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79DF61-F815-401E-80F8-1B2B9BCAEC44}" type="datetimeFigureOut">
              <a:rPr lang="zh-TW" altLang="en-US"/>
              <a:pPr>
                <a:defRPr/>
              </a:pPr>
              <a:t>2015/1/26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8044D7-D080-44AE-A1FB-ECE64C97FDAD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9102E-E2C4-421A-A6E0-DB21956D81B2}" type="datetimeFigureOut">
              <a:rPr lang="zh-TW" altLang="en-US"/>
              <a:pPr>
                <a:defRPr/>
              </a:pPr>
              <a:t>2015/1/26</a:t>
            </a:fld>
            <a:endParaRPr lang="zh-TW" altLang="en-US"/>
          </a:p>
        </p:txBody>
      </p:sp>
      <p:sp>
        <p:nvSpPr>
          <p:cNvPr id="8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53045E-EE41-4774-85CC-3306DDFD30F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E76A64-1E19-4FFD-824B-D3E23671FB01}" type="datetimeFigureOut">
              <a:rPr lang="zh-TW" altLang="en-US"/>
              <a:pPr>
                <a:defRPr/>
              </a:pPr>
              <a:t>2015/1/26</a:t>
            </a:fld>
            <a:endParaRPr lang="zh-TW" altLang="en-US"/>
          </a:p>
        </p:txBody>
      </p:sp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ED1B9-CB00-48CF-A40A-342253EDF13C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9B002-67E9-407B-99E5-CE5A8E59EB68}" type="datetimeFigureOut">
              <a:rPr lang="zh-TW" altLang="en-US"/>
              <a:pPr>
                <a:defRPr/>
              </a:pPr>
              <a:t>2015/1/26</a:t>
            </a:fld>
            <a:endParaRPr lang="zh-TW" altLang="en-US"/>
          </a:p>
        </p:txBody>
      </p:sp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F7793-08AD-4586-8E3A-CF562B620401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C043AB-1906-4C0F-83F9-23319E66F023}" type="datetimeFigureOut">
              <a:rPr lang="zh-TW" altLang="en-US"/>
              <a:pPr>
                <a:defRPr/>
              </a:pPr>
              <a:t>2015/1/26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E2E80E-FF0A-402A-800A-8E7CDF34286B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85F13-52F4-46F8-9945-D7C3C68AB07E}" type="datetimeFigureOut">
              <a:rPr lang="zh-TW" altLang="en-US"/>
              <a:pPr>
                <a:defRPr/>
              </a:pPr>
              <a:t>2015/1/26</a:t>
            </a:fld>
            <a:endParaRPr lang="zh-TW" altLang="en-US"/>
          </a:p>
        </p:txBody>
      </p:sp>
      <p:sp>
        <p:nvSpPr>
          <p:cNvPr id="6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8C20F-F166-45E6-B710-F39C2FC64309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標題版面配置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文字版面配置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38DBE615-5661-4F3B-A210-360C1670CBDD}" type="datetimeFigureOut">
              <a:rPr lang="zh-TW" altLang="en-US"/>
              <a:pPr>
                <a:defRPr/>
              </a:pPr>
              <a:t>2015/1/26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C918830-E0DF-47C2-833F-8FAD698048D5}" type="slidenum">
              <a:rPr lang="zh-TW" altLang="en-US"/>
              <a:pPr>
                <a:defRPr/>
              </a:pPr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文鼎中特黑" panose="02010609010101010101" pitchFamily="49" charset="-12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文鼎中特黑" pitchFamily="49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文鼎中特黑" pitchFamily="49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文鼎中特黑" pitchFamily="49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文鼎中特黑" pitchFamily="49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文鼎中特黑" pitchFamily="49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文鼎中特黑" pitchFamily="49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文鼎中特黑" pitchFamily="49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文鼎中特黑" pitchFamily="49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文鼎新中黑" panose="02010609010101010101" pitchFamily="49" charset="-12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文鼎新中黑" panose="02010609010101010101" pitchFamily="49" charset="-12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文鼎新中黑" panose="02010609010101010101" pitchFamily="49" charset="-12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文鼎新中黑" panose="02010609010101010101" pitchFamily="49" charset="-12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文鼎新中黑" panose="02010609010101010101" pitchFamily="49" charset="-12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goo.gl/DXZyEO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標題 1"/>
          <p:cNvSpPr>
            <a:spLocks noGrp="1"/>
          </p:cNvSpPr>
          <p:nvPr>
            <p:ph type="ctrTitle"/>
          </p:nvPr>
        </p:nvSpPr>
        <p:spPr>
          <a:xfrm>
            <a:off x="1042988" y="2205038"/>
            <a:ext cx="7772400" cy="1254125"/>
          </a:xfrm>
        </p:spPr>
        <p:txBody>
          <a:bodyPr/>
          <a:lstStyle/>
          <a:p>
            <a:pPr eaLnBrk="1" hangingPunct="1"/>
            <a:r>
              <a:rPr lang="zh-TW" altLang="en-US" smtClean="0">
                <a:latin typeface="華康新特明體"/>
              </a:rPr>
              <a:t>創意族譜教師研習工作坊</a:t>
            </a:r>
          </a:p>
        </p:txBody>
      </p:sp>
      <p:sp>
        <p:nvSpPr>
          <p:cNvPr id="15362" name="文字方塊 3"/>
          <p:cNvSpPr txBox="1">
            <a:spLocks noChangeArrowheads="1"/>
          </p:cNvSpPr>
          <p:nvPr/>
        </p:nvSpPr>
        <p:spPr bwMode="auto">
          <a:xfrm>
            <a:off x="2771775" y="5661025"/>
            <a:ext cx="2032000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0" lang="zh-TW" altLang="en-US" sz="3600">
                <a:latin typeface="Adobe 繁黑體 Std B"/>
                <a:ea typeface="Adobe 繁黑體 Std B"/>
                <a:cs typeface="Adobe 繁黑體 Std B"/>
              </a:rPr>
              <a:t>工作計畫</a:t>
            </a:r>
          </a:p>
        </p:txBody>
      </p:sp>
      <p:sp>
        <p:nvSpPr>
          <p:cNvPr id="15363" name="文字方塊 2"/>
          <p:cNvSpPr txBox="1">
            <a:spLocks noChangeArrowheads="1"/>
          </p:cNvSpPr>
          <p:nvPr/>
        </p:nvSpPr>
        <p:spPr bwMode="auto">
          <a:xfrm>
            <a:off x="3563938" y="3397250"/>
            <a:ext cx="4608512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en-US" sz="2400">
                <a:latin typeface="微軟正黑體" pitchFamily="34" charset="-120"/>
                <a:ea typeface="文鼎新中黑" pitchFamily="49" charset="-120"/>
              </a:rPr>
              <a:t>主辦單位：臺北市文獻委員會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摘要</a:t>
            </a:r>
            <a:endParaRPr lang="zh-TW" altLang="en-US" dirty="0"/>
          </a:p>
        </p:txBody>
      </p:sp>
      <p:sp>
        <p:nvSpPr>
          <p:cNvPr id="16386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37088"/>
          </a:xfrm>
        </p:spPr>
        <p:txBody>
          <a:bodyPr/>
          <a:lstStyle/>
          <a:p>
            <a:pPr eaLnBrk="1" hangingPunct="1">
              <a:lnSpc>
                <a:spcPts val="4000"/>
              </a:lnSpc>
              <a:spcBef>
                <a:spcPct val="0"/>
              </a:spcBef>
            </a:pPr>
            <a:r>
              <a:rPr lang="zh-TW" altLang="en-US" sz="2800" smtClean="0"/>
              <a:t>日期：</a:t>
            </a:r>
            <a:r>
              <a:rPr lang="en-US" altLang="zh-TW" sz="2800" smtClean="0"/>
              <a:t>104/2/13(</a:t>
            </a:r>
            <a:r>
              <a:rPr lang="zh-TW" altLang="en-US" sz="2800" smtClean="0"/>
              <a:t>五</a:t>
            </a:r>
            <a:r>
              <a:rPr lang="en-US" altLang="zh-TW" sz="2800" smtClean="0"/>
              <a:t>)</a:t>
            </a:r>
            <a:r>
              <a:rPr lang="zh-TW" altLang="en-US" sz="2800" smtClean="0"/>
              <a:t>，上午</a:t>
            </a:r>
            <a:r>
              <a:rPr lang="en-US" altLang="zh-TW" sz="2800" smtClean="0"/>
              <a:t>9:00</a:t>
            </a:r>
            <a:r>
              <a:rPr lang="zh-TW" altLang="en-US" sz="2800" smtClean="0"/>
              <a:t>～</a:t>
            </a:r>
            <a:r>
              <a:rPr lang="en-US" altLang="zh-TW" sz="2800" smtClean="0"/>
              <a:t>12:30</a:t>
            </a:r>
          </a:p>
          <a:p>
            <a:pPr eaLnBrk="1" hangingPunct="1">
              <a:lnSpc>
                <a:spcPts val="4000"/>
              </a:lnSpc>
              <a:spcBef>
                <a:spcPct val="0"/>
              </a:spcBef>
            </a:pPr>
            <a:r>
              <a:rPr lang="zh-TW" altLang="en-US" sz="2800" smtClean="0"/>
              <a:t>地點：樹心會館會議室</a:t>
            </a:r>
            <a:r>
              <a:rPr lang="en-US" altLang="zh-TW" sz="2000" smtClean="0"/>
              <a:t>(</a:t>
            </a:r>
            <a:r>
              <a:rPr lang="zh-TW" altLang="en-US" sz="2000" smtClean="0"/>
              <a:t>台北市中華路</a:t>
            </a:r>
            <a:r>
              <a:rPr lang="en-US" altLang="zh-TW" sz="2000" smtClean="0"/>
              <a:t>1</a:t>
            </a:r>
            <a:r>
              <a:rPr lang="zh-TW" altLang="en-US" sz="2000" smtClean="0"/>
              <a:t>段</a:t>
            </a:r>
            <a:r>
              <a:rPr lang="en-US" altLang="zh-TW" sz="2000" smtClean="0"/>
              <a:t>174-2</a:t>
            </a:r>
            <a:r>
              <a:rPr lang="zh-TW" altLang="en-US" sz="2000" smtClean="0"/>
              <a:t>號</a:t>
            </a:r>
            <a:r>
              <a:rPr lang="en-US" altLang="zh-TW" sz="2000" smtClean="0"/>
              <a:t>)</a:t>
            </a:r>
          </a:p>
          <a:p>
            <a:pPr eaLnBrk="1" hangingPunct="1">
              <a:lnSpc>
                <a:spcPts val="4000"/>
              </a:lnSpc>
              <a:spcBef>
                <a:spcPct val="0"/>
              </a:spcBef>
            </a:pPr>
            <a:r>
              <a:rPr lang="zh-TW" altLang="en-US" sz="2800" smtClean="0"/>
              <a:t>人數：</a:t>
            </a:r>
            <a:r>
              <a:rPr lang="en-US" altLang="zh-TW" sz="2800" smtClean="0"/>
              <a:t>20</a:t>
            </a:r>
            <a:r>
              <a:rPr lang="zh-TW" altLang="en-US" sz="2800" smtClean="0"/>
              <a:t>人</a:t>
            </a:r>
            <a:endParaRPr lang="en-US" altLang="zh-TW" sz="2800" smtClean="0"/>
          </a:p>
          <a:p>
            <a:pPr eaLnBrk="1" hangingPunct="1">
              <a:lnSpc>
                <a:spcPts val="4000"/>
              </a:lnSpc>
              <a:spcBef>
                <a:spcPct val="0"/>
              </a:spcBef>
            </a:pPr>
            <a:r>
              <a:rPr lang="zh-TW" altLang="en-US" sz="2800" smtClean="0"/>
              <a:t>報名截止：</a:t>
            </a:r>
            <a:r>
              <a:rPr lang="en-US" altLang="zh-TW" sz="2800" smtClean="0"/>
              <a:t>2</a:t>
            </a:r>
            <a:r>
              <a:rPr lang="zh-TW" altLang="en-US" sz="2800" smtClean="0"/>
              <a:t>月</a:t>
            </a:r>
            <a:r>
              <a:rPr lang="en-US" altLang="zh-TW" sz="2800" smtClean="0"/>
              <a:t>5</a:t>
            </a:r>
            <a:r>
              <a:rPr lang="zh-TW" altLang="en-US" sz="2800" smtClean="0"/>
              <a:t>日</a:t>
            </a:r>
            <a:r>
              <a:rPr lang="en-US" altLang="zh-TW" sz="2800" smtClean="0"/>
              <a:t>(</a:t>
            </a:r>
            <a:r>
              <a:rPr lang="zh-TW" altLang="en-US" sz="2800" smtClean="0"/>
              <a:t>四</a:t>
            </a:r>
            <a:r>
              <a:rPr lang="en-US" altLang="zh-TW" sz="2800" smtClean="0"/>
              <a:t>)</a:t>
            </a:r>
          </a:p>
          <a:p>
            <a:pPr eaLnBrk="1" hangingPunct="1">
              <a:lnSpc>
                <a:spcPts val="4000"/>
              </a:lnSpc>
              <a:spcBef>
                <a:spcPct val="0"/>
              </a:spcBef>
            </a:pPr>
            <a:r>
              <a:rPr lang="zh-TW" altLang="en-US" sz="2800" smtClean="0"/>
              <a:t>錄取名單公告：</a:t>
            </a:r>
            <a:r>
              <a:rPr lang="en-US" altLang="zh-TW" sz="2800" smtClean="0"/>
              <a:t>2</a:t>
            </a:r>
            <a:r>
              <a:rPr lang="zh-TW" altLang="en-US" sz="2800" smtClean="0"/>
              <a:t>月</a:t>
            </a:r>
            <a:r>
              <a:rPr lang="en-US" altLang="zh-TW" sz="2800" smtClean="0"/>
              <a:t>9</a:t>
            </a:r>
            <a:r>
              <a:rPr lang="zh-TW" altLang="en-US" sz="2800" smtClean="0"/>
              <a:t>日</a:t>
            </a:r>
            <a:r>
              <a:rPr lang="en-US" altLang="zh-TW" sz="2800" smtClean="0"/>
              <a:t>(</a:t>
            </a:r>
            <a:r>
              <a:rPr lang="zh-TW" altLang="en-US" sz="2800" smtClean="0"/>
              <a:t>一</a:t>
            </a:r>
            <a:r>
              <a:rPr lang="en-US" altLang="zh-TW" sz="2800" smtClean="0"/>
              <a:t>)</a:t>
            </a:r>
          </a:p>
          <a:p>
            <a:pPr eaLnBrk="1" hangingPunct="1">
              <a:lnSpc>
                <a:spcPts val="4000"/>
              </a:lnSpc>
              <a:spcBef>
                <a:spcPct val="0"/>
              </a:spcBef>
            </a:pPr>
            <a:r>
              <a:rPr lang="zh-TW" altLang="en-US" sz="2800" smtClean="0"/>
              <a:t>報名網址：</a:t>
            </a:r>
            <a:r>
              <a:rPr lang="en-US" altLang="zh-TW" sz="2800" smtClean="0">
                <a:hlinkClick r:id="rId2"/>
              </a:rPr>
              <a:t>http://goo.gl/DXZyEO</a:t>
            </a:r>
            <a:endParaRPr lang="en-US" altLang="zh-TW" sz="2800" smtClean="0"/>
          </a:p>
          <a:p>
            <a:pPr eaLnBrk="1" hangingPunct="1">
              <a:lnSpc>
                <a:spcPts val="4000"/>
              </a:lnSpc>
              <a:spcBef>
                <a:spcPct val="0"/>
              </a:spcBef>
            </a:pPr>
            <a:r>
              <a:rPr lang="zh-TW" altLang="en-US" sz="2800" smtClean="0">
                <a:sym typeface="Wingdings" pitchFamily="2" charset="2"/>
              </a:rPr>
              <a:t>承辦單位：</a:t>
            </a:r>
            <a:r>
              <a:rPr lang="en-US" altLang="zh-TW" sz="2800" smtClean="0">
                <a:sym typeface="Wingdings" pitchFamily="2" charset="2"/>
              </a:rPr>
              <a:t>(02)2881-8206</a:t>
            </a:r>
            <a:r>
              <a:rPr lang="zh-TW" altLang="en-US" sz="2800" smtClean="0">
                <a:sym typeface="Wingdings" pitchFamily="2" charset="2"/>
              </a:rPr>
              <a:t>　高小姐</a:t>
            </a:r>
            <a:endParaRPr lang="en-US" altLang="zh-TW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課程宗旨</a:t>
            </a:r>
            <a:endParaRPr lang="zh-TW" altLang="en-US" dirty="0"/>
          </a:p>
        </p:txBody>
      </p:sp>
      <p:sp>
        <p:nvSpPr>
          <p:cNvPr id="17410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40000"/>
              </a:lnSpc>
            </a:pPr>
            <a:r>
              <a:rPr lang="zh-TW" altLang="en-US" sz="2400" smtClean="0"/>
              <a:t>配合九年一貫課程的鄉土教育，引導學生對家族的認識與愛護，培養學生熱愛鄉土的情懷，進而培養學生對社會科學獨立研究的涵養。</a:t>
            </a:r>
            <a:endParaRPr lang="en-US" altLang="zh-TW" sz="2400" smtClean="0"/>
          </a:p>
          <a:p>
            <a:pPr eaLnBrk="1" hangingPunct="1">
              <a:lnSpc>
                <a:spcPct val="140000"/>
              </a:lnSpc>
            </a:pPr>
            <a:r>
              <a:rPr lang="zh-TW" altLang="en-US" sz="2400" smtClean="0"/>
              <a:t>少子及高齡化的社會，影響家族關係的親疏遠近，家族成員團聚的時間也愈來愈少，如何透過家人共同設計家譜，型塑家族的歷史，是當今創意族譜設計比賽的重要課題。</a:t>
            </a:r>
            <a:endParaRPr lang="en-US" altLang="zh-TW" sz="2400" smtClean="0"/>
          </a:p>
          <a:p>
            <a:pPr eaLnBrk="1" hangingPunct="1">
              <a:lnSpc>
                <a:spcPct val="140000"/>
              </a:lnSpc>
            </a:pPr>
            <a:r>
              <a:rPr lang="zh-TW" altLang="en-US" sz="2400" smtClean="0"/>
              <a:t>臺北市文獻會推廣創意族譜，強調親子共同創作，激發創意，突破傳統族譜的約束或限制，賦予新的風貌。</a:t>
            </a:r>
            <a:endParaRPr lang="en-US" altLang="zh-TW" sz="2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dirty="0" smtClean="0"/>
              <a:t>課程內容</a:t>
            </a:r>
            <a:endParaRPr lang="zh-TW" altLang="en-US" dirty="0"/>
          </a:p>
        </p:txBody>
      </p:sp>
      <p:graphicFrame>
        <p:nvGraphicFramePr>
          <p:cNvPr id="18470" name="Group 38"/>
          <p:cNvGraphicFramePr>
            <a:graphicFrameLocks noGrp="1"/>
          </p:cNvGraphicFramePr>
          <p:nvPr/>
        </p:nvGraphicFramePr>
        <p:xfrm>
          <a:off x="684213" y="1700213"/>
          <a:ext cx="7848600" cy="4175762"/>
        </p:xfrm>
        <a:graphic>
          <a:graphicData uri="http://schemas.openxmlformats.org/drawingml/2006/table">
            <a:tbl>
              <a:tblPr/>
              <a:tblGrid>
                <a:gridCol w="1584325"/>
                <a:gridCol w="3816350"/>
                <a:gridCol w="2447925"/>
              </a:tblGrid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時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</a:t>
                      </a: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間</a:t>
                      </a: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名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</a:t>
                      </a: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稱</a:t>
                      </a: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B3D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28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講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</a:t>
                      </a: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師</a:t>
                      </a: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5B3D7"/>
                    </a:solidFill>
                  </a:tcPr>
                </a:tc>
              </a:tr>
              <a:tr h="6143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08</a:t>
                      </a:r>
                      <a:r>
                        <a:rPr kumimoji="0" lang="zh-TW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:</a:t>
                      </a: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30-09:00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學員報到</a:t>
                      </a: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55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09:00-10:20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族譜的時代新風貌</a:t>
                      </a:r>
                      <a:endParaRPr kumimoji="0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46C0A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　－從創意族譜看尋根溯源這件事</a:t>
                      </a: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曹曦老師</a:t>
                      </a: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560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10:20-10:30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Break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8556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10:30-12:00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E46C0A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族譜點線面，一次就上手</a:t>
                      </a:r>
                      <a:endParaRPr kumimoji="0" lang="en-US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E46C0A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　－從實作練習中掌握族譜設計訣竅</a:t>
                      </a: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 </a:t>
                      </a: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戴瑞芬老師 </a:t>
                      </a: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778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12:00-12:20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綜合座談、交流時間</a:t>
                      </a: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文獻會詹素貞執行秘書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曹　</a:t>
                      </a:r>
                      <a:r>
                        <a:rPr kumimoji="0" lang="zh-TW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曦老師</a:t>
                      </a:r>
                      <a:endParaRPr kumimoji="0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cs typeface="Times New Roman" pitchFamily="18" charset="0"/>
                        </a:rPr>
                        <a:t>戴瑞芬老師 </a:t>
                      </a: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zh-TW" altLang="en-US" sz="4000" b="1" kern="100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族譜的時代新風貌</a:t>
            </a:r>
            <a:r>
              <a:rPr lang="en-US" altLang="zh-TW" sz="4000" kern="100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/>
            </a:r>
            <a:br>
              <a:rPr lang="en-US" altLang="zh-TW" sz="4000" kern="100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</a:br>
            <a:r>
              <a:rPr lang="zh-TW" altLang="en-US" sz="3100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　－從創意族譜看尋根溯源這件事</a:t>
            </a:r>
            <a:endParaRPr lang="zh-TW" altLang="zh-TW" sz="3100" kern="1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</p:txBody>
      </p:sp>
      <p:sp>
        <p:nvSpPr>
          <p:cNvPr id="19458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450"/>
          </a:xfrm>
        </p:spPr>
        <p:txBody>
          <a:bodyPr/>
          <a:lstStyle/>
          <a:p>
            <a:pPr eaLnBrk="1" hangingPunct="1">
              <a:lnSpc>
                <a:spcPct val="135000"/>
              </a:lnSpc>
            </a:pPr>
            <a:r>
              <a:rPr lang="zh-TW" altLang="en-US" sz="2400" smtClean="0"/>
              <a:t>講師：</a:t>
            </a:r>
            <a:r>
              <a:rPr lang="zh-TW" altLang="zh-TW" sz="2400" smtClean="0"/>
              <a:t>曹曦老師</a:t>
            </a:r>
            <a:r>
              <a:rPr lang="en-US" altLang="zh-TW" sz="2400" smtClean="0"/>
              <a:t>(</a:t>
            </a:r>
            <a:r>
              <a:rPr lang="zh-TW" altLang="en-US" sz="2400" smtClean="0"/>
              <a:t>北市教育局國教輔導團社會領域輔導員</a:t>
            </a:r>
            <a:r>
              <a:rPr lang="en-US" altLang="zh-TW" sz="2400" smtClean="0"/>
              <a:t>)</a:t>
            </a:r>
          </a:p>
          <a:p>
            <a:pPr eaLnBrk="1" hangingPunct="1">
              <a:lnSpc>
                <a:spcPct val="135000"/>
              </a:lnSpc>
            </a:pPr>
            <a:r>
              <a:rPr lang="zh-TW" altLang="en-US" sz="2400" smtClean="0"/>
              <a:t>內容綱要：</a:t>
            </a:r>
            <a:endParaRPr lang="en-US" altLang="zh-TW" sz="2400" smtClean="0"/>
          </a:p>
          <a:p>
            <a:pPr lvl="1" eaLnBrk="1" hangingPunct="1">
              <a:lnSpc>
                <a:spcPct val="135000"/>
              </a:lnSpc>
            </a:pPr>
            <a:r>
              <a:rPr lang="zh-TW" altLang="en-US" sz="2000" smtClean="0">
                <a:latin typeface="微軟正黑體" pitchFamily="34" charset="-120"/>
                <a:ea typeface="微軟正黑體" pitchFamily="34" charset="-120"/>
              </a:rPr>
              <a:t>傳統族譜的內容架構，包括譜序、譜例、姓氏源流、世系圖以及家傳、恩榮記錄等。</a:t>
            </a:r>
            <a:endParaRPr lang="en-US" altLang="zh-TW" sz="2000" smtClean="0"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>
              <a:lnSpc>
                <a:spcPct val="135000"/>
              </a:lnSpc>
            </a:pPr>
            <a:r>
              <a:rPr lang="zh-TW" altLang="en-US" sz="2000" smtClean="0">
                <a:latin typeface="微軟正黑體" pitchFamily="34" charset="-120"/>
                <a:ea typeface="微軟正黑體" pitchFamily="34" charset="-120"/>
              </a:rPr>
              <a:t>創意族譜一方面以創意的設計方法、二方面鼓勵親子共同尋譜溯源，引導學生以與自己有血緣或情感關係的人、事、物加以連結，再進一步尋溯家族的歷史脈絡，作為製作創意族譜重要骨幹。</a:t>
            </a:r>
            <a:endParaRPr lang="en-US" altLang="zh-TW" sz="2000" smtClean="0">
              <a:latin typeface="微軟正黑體" pitchFamily="34" charset="-120"/>
              <a:ea typeface="微軟正黑體" pitchFamily="34" charset="-120"/>
            </a:endParaRPr>
          </a:p>
          <a:p>
            <a:pPr lvl="1" eaLnBrk="1" hangingPunct="1">
              <a:lnSpc>
                <a:spcPct val="135000"/>
              </a:lnSpc>
            </a:pPr>
            <a:r>
              <a:rPr lang="zh-TW" altLang="en-US" sz="2000" smtClean="0">
                <a:latin typeface="微軟正黑體" pitchFamily="34" charset="-120"/>
                <a:ea typeface="微軟正黑體" pitchFamily="34" charset="-120"/>
              </a:rPr>
              <a:t>依傳統族譜編纂方法為基礎，透過作品賞析，深入了解創意族譜編纂重點。</a:t>
            </a:r>
            <a:endParaRPr lang="en-US" altLang="zh-TW" sz="2000" smtClean="0">
              <a:latin typeface="微軟正黑體" pitchFamily="34" charset="-120"/>
              <a:ea typeface="微軟正黑體" pitchFamily="34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4000" b="1" kern="100" dirty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族譜點線面，一次就上手</a:t>
            </a:r>
            <a:r>
              <a:rPr lang="en-US" altLang="zh-TW" sz="40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/>
            </a:r>
            <a:br>
              <a:rPr lang="en-US" altLang="zh-TW" sz="40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</a:br>
            <a:r>
              <a:rPr lang="zh-TW" altLang="en-US" sz="3100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　－從實作練習中掌握族譜</a:t>
            </a:r>
            <a:r>
              <a:rPr lang="zh-TW" altLang="en-US" sz="3100" kern="1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設計訣竅</a:t>
            </a:r>
            <a:endParaRPr lang="zh-TW" altLang="zh-TW" sz="3100" kern="1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/>
            </a:endParaRPr>
          </a:p>
        </p:txBody>
      </p:sp>
      <p:sp>
        <p:nvSpPr>
          <p:cNvPr id="20482" name="內容版面配置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zh-TW" altLang="en-US" sz="2400" smtClean="0"/>
              <a:t>講師：雙蓮國小戴瑞芬老師</a:t>
            </a:r>
            <a:endParaRPr lang="en-US" altLang="zh-TW" sz="2400" smtClean="0"/>
          </a:p>
          <a:p>
            <a:pPr eaLnBrk="1" hangingPunct="1">
              <a:lnSpc>
                <a:spcPct val="150000"/>
              </a:lnSpc>
            </a:pPr>
            <a:r>
              <a:rPr lang="zh-TW" altLang="en-US" sz="2400" smtClean="0"/>
              <a:t>內容綱要：</a:t>
            </a:r>
            <a:endParaRPr lang="en-US" altLang="zh-TW" sz="2400" smtClean="0"/>
          </a:p>
          <a:p>
            <a:pPr lvl="1" eaLnBrk="1" hangingPunct="1">
              <a:lnSpc>
                <a:spcPct val="150000"/>
              </a:lnSpc>
            </a:pPr>
            <a:r>
              <a:rPr lang="zh-TW" altLang="en-US" sz="2000" smtClean="0"/>
              <a:t>新時代的創意家譜，可以用拍照、繪畫、創作</a:t>
            </a:r>
            <a:r>
              <a:rPr lang="en-US" altLang="zh-TW" sz="2000" smtClean="0"/>
              <a:t>…</a:t>
            </a:r>
            <a:r>
              <a:rPr lang="zh-TW" altLang="en-US" sz="2000" smtClean="0"/>
              <a:t>各種形式記錄家庭人、事、物，型塑家族新的「集體記憶」。</a:t>
            </a:r>
            <a:endParaRPr lang="en-US" altLang="zh-TW" sz="2000" smtClean="0"/>
          </a:p>
          <a:p>
            <a:pPr lvl="1" eaLnBrk="1" hangingPunct="1">
              <a:lnSpc>
                <a:spcPct val="150000"/>
              </a:lnSpc>
            </a:pPr>
            <a:r>
              <a:rPr lang="zh-TW" altLang="en-US" sz="2000" smtClean="0"/>
              <a:t>從實際指導經驗，與學員分享如何進行創意族譜設計工作。</a:t>
            </a:r>
            <a:endParaRPr lang="en-US" altLang="zh-TW" sz="2000" smtClean="0"/>
          </a:p>
          <a:p>
            <a:pPr lvl="1" eaLnBrk="1" hangingPunct="1">
              <a:lnSpc>
                <a:spcPct val="150000"/>
              </a:lnSpc>
            </a:pPr>
            <a:r>
              <a:rPr lang="zh-TW" altLang="en-US" sz="2000" smtClean="0"/>
              <a:t>如何制定比賽的策略：找尋有興趣的學生和家長</a:t>
            </a:r>
            <a:endParaRPr lang="en-US" altLang="zh-TW" sz="2000" smtClean="0"/>
          </a:p>
          <a:p>
            <a:pPr lvl="1" eaLnBrk="1" hangingPunct="1">
              <a:lnSpc>
                <a:spcPct val="150000"/>
              </a:lnSpc>
            </a:pPr>
            <a:r>
              <a:rPr lang="zh-TW" altLang="en-US" sz="2000" smtClean="0"/>
              <a:t>判斷是否具有特色的家族故事</a:t>
            </a:r>
            <a:endParaRPr lang="en-US" altLang="zh-TW" sz="2000" smtClean="0"/>
          </a:p>
          <a:p>
            <a:pPr lvl="1" eaLnBrk="1" hangingPunct="1">
              <a:lnSpc>
                <a:spcPct val="150000"/>
              </a:lnSpc>
            </a:pPr>
            <a:r>
              <a:rPr lang="zh-TW" altLang="en-US" sz="2000" smtClean="0"/>
              <a:t>制定時間表，按部就班完成創意族譜參賽作品</a:t>
            </a:r>
            <a:endParaRPr lang="en-US" altLang="zh-TW" sz="20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85000"/>
            </a:schemeClr>
          </a:solidFill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zh-TW" altLang="en-US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/>
              </a:rPr>
              <a:t>報名表</a:t>
            </a:r>
          </a:p>
        </p:txBody>
      </p:sp>
      <p:graphicFrame>
        <p:nvGraphicFramePr>
          <p:cNvPr id="21531" name="Group 27"/>
          <p:cNvGraphicFramePr>
            <a:graphicFrameLocks noGrp="1"/>
          </p:cNvGraphicFramePr>
          <p:nvPr/>
        </p:nvGraphicFramePr>
        <p:xfrm>
          <a:off x="755650" y="1484313"/>
          <a:ext cx="7632700" cy="4681539"/>
        </p:xfrm>
        <a:graphic>
          <a:graphicData uri="http://schemas.openxmlformats.org/drawingml/2006/table">
            <a:tbl>
              <a:tblPr/>
              <a:tblGrid>
                <a:gridCol w="1550988"/>
                <a:gridCol w="2265362"/>
                <a:gridCol w="3816350"/>
              </a:tblGrid>
              <a:tr h="58896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姓名</a:t>
                      </a:r>
                      <a:endParaRPr kumimoji="0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 </a:t>
                      </a:r>
                      <a:endParaRPr kumimoji="0" lang="zh-TW" altLang="zh-TW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7572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學校 </a:t>
                      </a:r>
                      <a:endParaRPr kumimoji="0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 </a:t>
                      </a:r>
                      <a:r>
                        <a:rPr kumimoji="0" lang="zh-TW" altLang="en-US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　　　　　　　　　　</a:t>
                      </a: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縣</a:t>
                      </a: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/</a:t>
                      </a: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市，</a:t>
                      </a:r>
                      <a:r>
                        <a:rPr kumimoji="0" lang="zh-TW" altLang="en-US" sz="1800" b="0" i="0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　　　　　　　　　　</a:t>
                      </a: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學校  </a:t>
                      </a: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6381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 </a:t>
                      </a: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職稱</a:t>
                      </a:r>
                      <a:endParaRPr kumimoji="0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 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10414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聯絡資訊</a:t>
                      </a:r>
                      <a:endParaRPr kumimoji="0" lang="zh-TW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(O)</a:t>
                      </a: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　　　　　　　　　</a:t>
                      </a: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   </a:t>
                      </a: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　</a:t>
                      </a: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(H)</a:t>
                      </a:r>
                      <a:endParaRPr kumimoji="0" lang="zh-TW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25000"/>
                        </a:lnSpc>
                        <a:spcBef>
                          <a:spcPts val="1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 </a:t>
                      </a: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手機：　　　　　　　　   </a:t>
                      </a: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Email</a:t>
                      </a: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： </a:t>
                      </a:r>
                      <a:endParaRPr kumimoji="0" lang="zh-TW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cs typeface="Times New Roman" pitchFamily="18" charset="0"/>
                      </a:endParaRP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792163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 口 曾經指導過，且獲得獎項。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 口 曾經指導過，但並無獲獎。</a:t>
                      </a: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口 聽過這項活動，但不曾參與。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口 完全不知這項活動。</a:t>
                      </a: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6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　備註</a:t>
                      </a: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：</a:t>
                      </a: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(1)</a:t>
                      </a: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本活動將給予教師研習時數</a:t>
                      </a: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3</a:t>
                      </a: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小時。</a:t>
                      </a:r>
                      <a:endParaRPr kumimoji="0" lang="en-US" altLang="zh-TW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微軟正黑體" pitchFamily="34" charset="-120"/>
                        <a:ea typeface="微軟正黑體" pitchFamily="34" charset="-120"/>
                        <a:sym typeface="Wingdings" pitchFamily="2" charset="2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　　　　</a:t>
                      </a:r>
                      <a:r>
                        <a:rPr kumimoji="0" lang="en-US" altLang="zh-TW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(2) </a:t>
                      </a: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活動結束後備有午餐（</a:t>
                      </a: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</a:rPr>
                        <a:t>口葷食、口素食，請勾選）</a:t>
                      </a:r>
                      <a:r>
                        <a:rPr kumimoji="0" lang="zh-TW" alt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微軟正黑體" pitchFamily="34" charset="-120"/>
                          <a:ea typeface="微軟正黑體" pitchFamily="34" charset="-120"/>
                          <a:sym typeface="Wingdings" pitchFamily="2" charset="2"/>
                        </a:rPr>
                        <a:t>。</a:t>
                      </a:r>
                    </a:p>
                  </a:txBody>
                  <a:tcPr marL="17780" marR="17780" marT="0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553" name="文字方塊 3"/>
          <p:cNvSpPr txBox="1">
            <a:spLocks noChangeArrowheads="1"/>
          </p:cNvSpPr>
          <p:nvPr/>
        </p:nvSpPr>
        <p:spPr bwMode="auto">
          <a:xfrm>
            <a:off x="755650" y="6308725"/>
            <a:ext cx="7704138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0" lang="zh-TW" altLang="zh-TW" sz="1600" b="1">
                <a:latin typeface="微軟正黑體" pitchFamily="34" charset="-120"/>
                <a:ea typeface="微軟正黑體" pitchFamily="34" charset="-120"/>
              </a:rPr>
              <a:t>主辦單位有權審查報名資格，依各項學員資格及參酌完成報名時間順序審核錄取之。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497</Words>
  <Application>Microsoft Office PowerPoint</Application>
  <PresentationFormat>如螢幕大小 (4:3)</PresentationFormat>
  <Paragraphs>70</Paragraphs>
  <Slides>7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Office 佈景主題</vt:lpstr>
      <vt:lpstr>創意族譜教師研習工作坊</vt:lpstr>
      <vt:lpstr>摘要</vt:lpstr>
      <vt:lpstr>課程宗旨</vt:lpstr>
      <vt:lpstr>課程內容</vt:lpstr>
      <vt:lpstr>族譜的時代新風貌 　－從創意族譜看尋根溯源這件事</vt:lpstr>
      <vt:lpstr>族譜點線面，一次就上手 　－從實作練習中掌握族譜設計訣竅</vt:lpstr>
      <vt:lpstr>報名表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小小解說員</dc:title>
  <dc:creator>Mickey</dc:creator>
  <cp:lastModifiedBy>高圓真</cp:lastModifiedBy>
  <cp:revision>48</cp:revision>
  <dcterms:created xsi:type="dcterms:W3CDTF">2014-12-24T16:33:19Z</dcterms:created>
  <dcterms:modified xsi:type="dcterms:W3CDTF">2015-01-26T01:10:06Z</dcterms:modified>
</cp:coreProperties>
</file>